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E05B0481-0AB3-4129-9777-65D74EF37310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en-US" sz="4800">
                <a:latin typeface="Arial"/>
              </a:rPr>
              <a:t>Effort and Time Estimation</a:t>
            </a:r>
            <a:endParaRPr/>
          </a:p>
          <a:p>
            <a:pPr algn="ctr"/>
            <a:r>
              <a:rPr lang="en-US" sz="1600">
                <a:latin typeface="Arial"/>
              </a:rPr>
              <a:t>Based on notes from cs562 (Sp14), </a:t>
            </a:r>
            <a:endParaRPr/>
          </a:p>
          <a:p>
            <a:pPr algn="ctr"/>
            <a:r>
              <a:rPr i="1" lang="en-US" sz="1600">
                <a:latin typeface="Arial"/>
              </a:rPr>
              <a:t>Essentials of Software Engineering</a:t>
            </a:r>
            <a:r>
              <a:rPr lang="en-US" sz="1600">
                <a:latin typeface="Arial"/>
              </a:rPr>
              <a:t> 3</a:t>
            </a:r>
            <a:r>
              <a:rPr lang="en-US" sz="1600" baseline="101000">
                <a:latin typeface="Arial"/>
              </a:rPr>
              <a:t>rd</a:t>
            </a:r>
            <a:r>
              <a:rPr lang="en-US" sz="1600">
                <a:latin typeface="Arial"/>
              </a:rPr>
              <a:t> Ed. (Tsui &amp; Karam), and</a:t>
            </a:r>
            <a:endParaRPr/>
          </a:p>
          <a:p>
            <a:pPr algn="ctr"/>
            <a:r>
              <a:rPr i="1" lang="en-US" sz="1600">
                <a:latin typeface="Arial"/>
              </a:rPr>
              <a:t>Object-Oriented Software Engineering:</a:t>
            </a:r>
            <a:endParaRPr/>
          </a:p>
          <a:p>
            <a:pPr algn="ctr"/>
            <a:r>
              <a:rPr i="1" lang="en-US" sz="1600">
                <a:latin typeface="Arial"/>
              </a:rPr>
              <a:t>Practical Software Development using UML and Java</a:t>
            </a:r>
            <a:endParaRPr/>
          </a:p>
          <a:p>
            <a:pPr algn="ctr"/>
            <a:r>
              <a:rPr lang="en-US" sz="1600">
                <a:latin typeface="Arial"/>
              </a:rPr>
              <a:t>2</a:t>
            </a:r>
            <a:r>
              <a:rPr lang="en-US" sz="1600" baseline="101000">
                <a:latin typeface="Arial"/>
              </a:rPr>
              <a:t>nd</a:t>
            </a:r>
            <a:r>
              <a:rPr lang="en-US" sz="1600">
                <a:latin typeface="Arial"/>
              </a:rPr>
              <a:t> Ed. (Lethbridge and Laganiere) 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buSzPct val="45000"/>
              <a:buFont typeface="StarSymbol"/>
              <a:buChar char=""/>
            </a:pPr>
            <a:r>
              <a:rPr lang="en-US" sz="4400">
                <a:latin typeface="Arial"/>
              </a:rPr>
              <a:t>Intermediate COCOMO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Use 15 attributes rated from 1 to 6 as effort adjustment factors corresponding to varying values between 0.70 and 1.65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Includes factors such as: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SW reliability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Size of database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Complexity of project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HW attributes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Personnel attributes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Project attributes, etc.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New effort formula is E = a</a:t>
            </a:r>
            <a:r>
              <a:rPr lang="en-US" sz="3200" baseline="-33000">
                <a:latin typeface="Arial"/>
              </a:rPr>
              <a:t>i</a:t>
            </a:r>
            <a:r>
              <a:rPr lang="en-US" sz="3200">
                <a:latin typeface="Arial"/>
              </a:rPr>
              <a:t> * KLoC</a:t>
            </a:r>
            <a:r>
              <a:rPr lang="en-US" sz="3200" baseline="33000">
                <a:latin typeface="Arial"/>
              </a:rPr>
              <a:t>b</a:t>
            </a:r>
            <a:r>
              <a:rPr lang="en-US" sz="1200" baseline="33000">
                <a:latin typeface="Arial"/>
              </a:rPr>
              <a:t>i</a:t>
            </a:r>
            <a:r>
              <a:rPr lang="en-US" sz="3200">
                <a:latin typeface="Arial"/>
              </a:rPr>
              <a:t> for each factor above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Intermediate COCOMO</a:t>
            </a:r>
            <a:endParaRPr/>
          </a:p>
        </p:txBody>
      </p:sp>
      <p:sp>
        <p:nvSpPr>
          <p:cNvPr id="6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See the following sites for more details: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http://en.wikipedia.org/wiki/COCOMO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http://www.codeproject.com/Articles/9266/Software-Project-Cost-Estimates-Using-COCOMO-II-Mo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Function Points Analysis</a:t>
            </a:r>
            <a:endParaRPr/>
          </a:p>
        </p:txBody>
      </p:sp>
      <p:sp>
        <p:nvSpPr>
          <p:cNvPr id="6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Analyze functionality rather than LoC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Used for many years (since 1983)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Sum of Features * Weights using industry standards (lookup table)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Function Points</a:t>
            </a:r>
            <a:endParaRPr/>
          </a:p>
        </p:txBody>
      </p:sp>
      <p:sp>
        <p:nvSpPr>
          <p:cNvPr id="6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The following five components are used when performing analysis: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External inputs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External outputs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External inquiries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Internal logical files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External interface files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These components are assigned the following weights based upon simple descriptions of the project: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Simple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Average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Complex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 table is used to determine numerical function point weights.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Unadjusted Function Points</a:t>
            </a:r>
            <a:endParaRPr/>
          </a:p>
        </p:txBody>
      </p:sp>
      <p:sp>
        <p:nvSpPr>
          <p:cNvPr id="6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Unadjusted Function Points (UFP) are computed for a Technical Complexity Factor using the following formula for LOW complexity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UFP = 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number of inputs * 3 </a:t>
            </a:r>
            <a:r>
              <a:rPr lang="en-US" sz="2800">
                <a:latin typeface="Arial"/>
              </a:rPr>
              <a:t>
</a:t>
            </a:r>
            <a:r>
              <a:rPr lang="en-US" sz="2800">
                <a:latin typeface="Arial"/>
              </a:rPr>
              <a:t>+ number of outputs * 4 </a:t>
            </a:r>
            <a:r>
              <a:rPr lang="en-US" sz="2800">
                <a:latin typeface="Arial"/>
              </a:rPr>
              <a:t>
</a:t>
            </a:r>
            <a:r>
              <a:rPr lang="en-US" sz="2800">
                <a:latin typeface="Arial"/>
              </a:rPr>
              <a:t>+ number of inquiries * 3 </a:t>
            </a:r>
            <a:r>
              <a:rPr lang="en-US" sz="2800">
                <a:latin typeface="Arial"/>
              </a:rPr>
              <a:t>
</a:t>
            </a:r>
            <a:r>
              <a:rPr lang="en-US" sz="2800">
                <a:latin typeface="Arial"/>
              </a:rPr>
              <a:t>+ number of logical files * 7 </a:t>
            </a:r>
            <a:r>
              <a:rPr lang="en-US" sz="2800">
                <a:latin typeface="Arial"/>
              </a:rPr>
              <a:t>
</a:t>
            </a:r>
            <a:r>
              <a:rPr lang="en-US" sz="2800">
                <a:latin typeface="Arial"/>
              </a:rPr>
              <a:t>+ number of external interface files * 5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System Characteristics</a:t>
            </a:r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1. Data communications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2. Distributed data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3. Perf. Criteria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4. Heavy HW use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5. High transaction rates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6. Online data entry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7. Online updating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8. Complex computations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9. Ease of installation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10. Ease of operation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11. Portability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12. Maintainability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13. End-user efficiency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14. Reusability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Computing Function Points</a:t>
            </a:r>
            <a:endParaRPr/>
          </a:p>
        </p:txBody>
      </p:sp>
      <p:sp>
        <p:nvSpPr>
          <p:cNvPr id="7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Each system characteristic is used to come up with Technical Complexity Factor (TCF)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Each system characteristic in the TCF Formula is rated using integer values from 0 to 5.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b="1" lang="en-US" sz="3200">
                <a:latin typeface="Arial"/>
              </a:rPr>
              <a:t>TCF = 0.65 + 0.01*(sum of 14 system characteristic ratings)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The resulting TCF ranges from 0.65 to 1.35.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Function points (FP) are calculated as follows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b="1" lang="en-US" sz="3200">
                <a:latin typeface="Arial"/>
              </a:rPr>
              <a:t>FP = UFP * TCF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Function Point Effort Estimation Example</a:t>
            </a:r>
            <a:endParaRPr/>
          </a:p>
        </p:txBody>
      </p:sp>
      <p:sp>
        <p:nvSpPr>
          <p:cNvPr id="7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If we assume average effort is measured as 25 function points per person month, then: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Effort = x function points / 25 function points/person month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Note that it can be hard to measure effort over different organizations, languages, etc.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There is a working group called IFPUG for this topic.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See </a:t>
            </a:r>
            <a:r>
              <a:rPr lang="en-US" sz="3200">
                <a:latin typeface="Arial"/>
              </a:rPr>
              <a:t>http://www.softwaremetrics.com/fpafund.htm</a:t>
            </a:r>
            <a:r>
              <a:rPr lang="en-US" sz="3200">
                <a:latin typeface="Arial"/>
              </a:rPr>
              <a:t>  for more details on tables and how to perform calculations. 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Object-Oriented Time Estimation</a:t>
            </a:r>
            <a:endParaRPr/>
          </a:p>
        </p:txBody>
      </p:sp>
      <p:sp>
        <p:nvSpPr>
          <p:cNvPr id="7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Algorithm: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1. Estimate the number of classes in the project ignoring UI and Helper classes.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2. Categorize the type of UI used in the project.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No UI - 2.0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Text-based – 2.2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GUI – 2.5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Complex - 3.0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3. Compute #UI classes = # of non-UI classes * UI categorization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4. #Classes = #UI classes + # of non-UI classes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5. Multiply the total number of classes by a value between 15 and 20 to determine the number of person-days required.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Notes on OO Estimation</a:t>
            </a:r>
            <a:endParaRPr/>
          </a:p>
        </p:txBody>
      </p:sp>
      <p:sp>
        <p:nvSpPr>
          <p:cNvPr id="7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OO Estimation is easy.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It can be completed on a napkin during requirements gathering with a client.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This type of estimation is highly prone to error.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An accurate estimate is based upon the software engineer's ability to appropriately estimate the number of classes and the strength of his/her team.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The factor between 15 and 20 indicates team strength and experience (15 implies high experience and 20 implies low experience). </a:t>
            </a:r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General Issues with Estimation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Problem Characterization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Time and Effort Tracking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Evaluation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Prediction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Improvement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Modeling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It is very difficult to come up with a good model.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Planning poker is easy, but it is not always accurate, and many other methods exist.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See planningpoker.com and </a:t>
            </a:r>
            <a:r>
              <a:rPr lang="en-US" sz="2800">
                <a:latin typeface="Arial"/>
              </a:rPr>
              <a:t>https://en.wikipedia.org/wiki/Planning_poker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One of the key goals for estimation is to conceptualize the entity of interest.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GQM Model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To come up with a good estimator, we can use the Goal-Question-Metric Model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To estimate time, we want conceptual, operational, and quantitative level goals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First, figure out what problem to solve (i.e. Goal): How can I make my code run faster?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Determine questions related to the goal: How will it affect debugging time?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Finally, determine a metric for the goal.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Software Engineering Time Estimation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Simple methods for time estimation include: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Divide and Conquer method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“</a:t>
            </a:r>
            <a:r>
              <a:rPr lang="en-US" sz="2800">
                <a:latin typeface="Arial"/>
              </a:rPr>
              <a:t>Include everything” (i.e. detailed list of all goals)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Use of past experience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Example Methods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Counting Lines of Code (LoC)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Analysis Effort Method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COCOMO (constructive cost model) by Barry Boehm (1981)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Function point analysis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OO Function estimation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Analysis Effort Method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Estimate duration of projects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Good for producing initial estimates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Inputs are numeric factors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Size (S)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Familiarity (F)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Complexity (C)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Use with the duration of preparing specification to find length of the following phases within a lookup table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Design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Coding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Testing (including unit testing)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Doesn't include training times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COCOMO (constructive cost model) by Barry Boehm (1981)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COCOMO is a cost estimation model.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Don't use this or following models (i.e. COCOMO II) for real projects.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It applies to three different classes of projects.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"Organic" - small teams with experience working with loose requirements.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"Semi-detached projects" - "medium" teams with mixed experience with mixed requirements.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"Embedded projects" - tight constraints, may be combination of semi-detached projects.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Compute Software development effort as a function of program size.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See: </a:t>
            </a:r>
            <a:r>
              <a:rPr lang="en-US" sz="3200">
                <a:latin typeface="Arial"/>
              </a:rPr>
              <a:t>http://csse.usc.edu/csse/research/COCOMOII/cocomo_main.html</a:t>
            </a:r>
            <a:r>
              <a:rPr lang="en-US" sz="3200">
                <a:latin typeface="Arial"/>
              </a:rPr>
              <a:t> for more info on COCOMO II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COCOMO Formulas</a:t>
            </a:r>
            <a:endParaRPr/>
          </a:p>
        </p:txBody>
      </p:sp>
      <p:sp>
        <p:nvSpPr>
          <p:cNvPr id="5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Effort Applied = a</a:t>
            </a:r>
            <a:r>
              <a:rPr lang="en-US" sz="2400" baseline="-33000">
                <a:latin typeface="Arial"/>
              </a:rPr>
              <a:t>b</a:t>
            </a:r>
            <a:r>
              <a:rPr lang="en-US" sz="2400">
                <a:latin typeface="Arial"/>
              </a:rPr>
              <a:t> * KLOC</a:t>
            </a:r>
            <a:r>
              <a:rPr lang="en-US" sz="2400" baseline="33000">
                <a:latin typeface="Arial"/>
              </a:rPr>
              <a:t>bb</a:t>
            </a:r>
            <a:r>
              <a:rPr lang="en-US" sz="2400">
                <a:latin typeface="Arial"/>
              </a:rPr>
              <a:t> (man months)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Development Time = c</a:t>
            </a:r>
            <a:r>
              <a:rPr lang="en-US" sz="2400" baseline="-33000">
                <a:latin typeface="Arial"/>
              </a:rPr>
              <a:t>b</a:t>
            </a:r>
            <a:r>
              <a:rPr lang="en-US" sz="2400">
                <a:latin typeface="Arial"/>
              </a:rPr>
              <a:t> * Effort_Applied</a:t>
            </a:r>
            <a:r>
              <a:rPr lang="en-US" sz="2400" baseline="33000">
                <a:latin typeface="Arial"/>
              </a:rPr>
              <a:t>db</a:t>
            </a:r>
            <a:r>
              <a:rPr lang="en-US" sz="2400">
                <a:latin typeface="Arial"/>
              </a:rPr>
              <a:t> (months)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People Required =  Effort_Applied / Development_Time (number of people)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Constants are defined using a table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  <p:graphicFrame>
        <p:nvGraphicFramePr>
          <p:cNvPr id="56" name="Table 3"/>
          <p:cNvGraphicFramePr/>
          <p:nvPr/>
        </p:nvGraphicFramePr>
        <p:xfrm>
          <a:off x="2058480" y="4341600"/>
          <a:ext cx="5075280" cy="1360440"/>
        </p:xfrm>
        <a:graphic>
          <a:graphicData uri="http://schemas.openxmlformats.org/drawingml/2006/table">
            <a:tbl>
              <a:tblPr/>
              <a:tblGrid>
                <a:gridCol w="1533960"/>
                <a:gridCol w="672120"/>
                <a:gridCol w="838440"/>
                <a:gridCol w="1014840"/>
                <a:gridCol w="1016280"/>
              </a:tblGrid>
              <a:tr h="340200">
                <a:tc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a</a:t>
                      </a:r>
                      <a:r>
                        <a:rPr lang="en-US" baseline="-33000">
                          <a:latin typeface="Arial"/>
                        </a:rPr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b</a:t>
                      </a:r>
                      <a:r>
                        <a:rPr lang="en-US" baseline="-33000">
                          <a:latin typeface="Arial"/>
                        </a:rPr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c</a:t>
                      </a:r>
                      <a:r>
                        <a:rPr lang="en-US" baseline="-33000">
                          <a:latin typeface="Arial"/>
                        </a:rPr>
                        <a:t>b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d</a:t>
                      </a:r>
                      <a:r>
                        <a:rPr lang="en-US" baseline="-33000">
                          <a:latin typeface="Arial"/>
                        </a:rPr>
                        <a:t>b</a:t>
                      </a:r>
                      <a:endParaRPr/>
                    </a:p>
                  </a:txBody>
                  <a:tcPr/>
                </a:tc>
              </a:tr>
              <a:tr h="340200"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Organic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2.4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1.05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2.5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0.38</a:t>
                      </a:r>
                      <a:endParaRPr/>
                    </a:p>
                  </a:txBody>
                  <a:tcPr/>
                </a:tc>
              </a:tr>
              <a:tr h="340200"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Semi-detached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3.0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1.12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2.5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0.35</a:t>
                      </a:r>
                      <a:endParaRPr/>
                    </a:p>
                  </a:txBody>
                  <a:tcPr/>
                </a:tc>
              </a:tr>
              <a:tr h="340200"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Embedded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3.6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1.2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2.5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en-US">
                          <a:latin typeface="Arial"/>
                        </a:rPr>
                        <a:t>0.32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