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79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291" autoAdjust="0"/>
  </p:normalViewPr>
  <p:slideViewPr>
    <p:cSldViewPr snapToGrid="0" snapToObjects="1">
      <p:cViewPr varScale="1">
        <p:scale>
          <a:sx n="103" d="100"/>
          <a:sy n="103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E514-7B03-AD4B-AA46-9F0E301E4965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4A582-31EF-0E42-8DE2-0581C169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0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will be a heavy focus on drawing and understanding UML diagrams in the exam.  Be sure to study and draw</a:t>
            </a:r>
            <a:r>
              <a:rPr lang="en-US" baseline="0" dirty="0" smtClean="0"/>
              <a:t> some by hand.  Understanding the connections between each is very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A582-31EF-0E42-8DE2-0581C169FA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2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understand</a:t>
            </a:r>
            <a:r>
              <a:rPr lang="en-US" baseline="0" dirty="0" smtClean="0"/>
              <a:t> these, but you will not have to use all of them on the test unless specifically noted in these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A582-31EF-0E42-8DE2-0581C169FA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0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Know, understand, and be able to recall at</a:t>
            </a:r>
            <a:r>
              <a:rPr lang="en-US" baseline="0" dirty="0" smtClean="0"/>
              <a:t> least 4</a:t>
            </a:r>
            <a:r>
              <a:rPr lang="en-US" dirty="0" smtClean="0"/>
              <a:t> different types of cohesion for the exam.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A582-31EF-0E42-8DE2-0581C169FA9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4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should know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A582-31EF-0E42-8DE2-0581C169FA9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6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4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6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1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5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5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4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2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5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8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558E-4420-7847-8B83-1213D571D358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7C92F-E24F-0841-9CF7-84A0616A3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3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Engineering</a:t>
            </a:r>
          </a:p>
          <a:p>
            <a:r>
              <a:rPr lang="en-US" dirty="0" smtClean="0"/>
              <a:t>CS </a:t>
            </a:r>
            <a:r>
              <a:rPr lang="en-US" dirty="0" smtClean="0"/>
              <a:t>561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4876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Association</a:t>
            </a:r>
          </a:p>
          <a:p>
            <a:pPr lvl="1"/>
            <a:r>
              <a:rPr lang="en-US" dirty="0" smtClean="0"/>
              <a:t>Classes are referenced by one another</a:t>
            </a:r>
          </a:p>
          <a:p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Represents a part to whole relationship</a:t>
            </a:r>
          </a:p>
          <a:p>
            <a:pPr lvl="1"/>
            <a:r>
              <a:rPr lang="en-US" dirty="0" smtClean="0"/>
              <a:t>Stronger than association</a:t>
            </a:r>
          </a:p>
          <a:p>
            <a:pPr lvl="1"/>
            <a:r>
              <a:rPr lang="en-US" dirty="0" smtClean="0"/>
              <a:t>Can be represented as an association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Represents a stronger part to whole relationship</a:t>
            </a:r>
          </a:p>
          <a:p>
            <a:pPr lvl="1"/>
            <a:r>
              <a:rPr lang="en-US" dirty="0" smtClean="0"/>
              <a:t>The parts are destroyed when the whole is destroyed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3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class diagrams</a:t>
            </a:r>
          </a:p>
          <a:p>
            <a:pPr lvl="1"/>
            <a:r>
              <a:rPr lang="en-US" dirty="0" smtClean="0"/>
              <a:t>Exploratory domain model</a:t>
            </a:r>
          </a:p>
          <a:p>
            <a:pPr lvl="1"/>
            <a:r>
              <a:rPr lang="en-US" dirty="0" smtClean="0"/>
              <a:t>System domain model</a:t>
            </a:r>
          </a:p>
          <a:p>
            <a:pPr lvl="1"/>
            <a:r>
              <a:rPr lang="en-US" dirty="0" smtClean="0"/>
              <a:t>System model</a:t>
            </a:r>
          </a:p>
          <a:p>
            <a:r>
              <a:rPr lang="en-US" dirty="0" smtClean="0"/>
              <a:t>Identify classes, associations, and attributes</a:t>
            </a:r>
          </a:p>
          <a:p>
            <a:r>
              <a:rPr lang="en-US" dirty="0" smtClean="0"/>
              <a:t>Identify generalizations and interfaces</a:t>
            </a:r>
          </a:p>
          <a:p>
            <a:r>
              <a:rPr lang="en-US" dirty="0" smtClean="0"/>
              <a:t>Label them properly</a:t>
            </a:r>
          </a:p>
        </p:txBody>
      </p:sp>
    </p:spTree>
    <p:extLst>
      <p:ext uri="{BB962C8B-B14F-4D97-AF65-F5344CB8AC3E}">
        <p14:creationId xmlns:p14="http://schemas.microsoft.com/office/powerpoint/2010/main" val="165866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design pattern includes</a:t>
            </a:r>
          </a:p>
          <a:p>
            <a:pPr lvl="1"/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Problem</a:t>
            </a:r>
            <a:endParaRPr lang="en-US" dirty="0" smtClean="0"/>
          </a:p>
          <a:p>
            <a:pPr lvl="1"/>
            <a:r>
              <a:rPr lang="en-US" dirty="0" smtClean="0"/>
              <a:t>Solution</a:t>
            </a:r>
          </a:p>
          <a:p>
            <a:r>
              <a:rPr lang="en-US" dirty="0" smtClean="0"/>
              <a:t>Presents </a:t>
            </a:r>
            <a:r>
              <a:rPr lang="en-US" dirty="0" smtClean="0"/>
              <a:t>a generalized solution to a common problem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5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Abstraction-Occurrence</a:t>
            </a:r>
          </a:p>
          <a:p>
            <a:r>
              <a:rPr lang="en-US" dirty="0" smtClean="0"/>
              <a:t>General </a:t>
            </a:r>
            <a:r>
              <a:rPr lang="en-US" dirty="0" smtClean="0"/>
              <a:t>Hierarchy (You should be able to use this one)</a:t>
            </a:r>
            <a:endParaRPr lang="en-US" dirty="0" smtClean="0"/>
          </a:p>
          <a:p>
            <a:r>
              <a:rPr lang="en-US" dirty="0" smtClean="0"/>
              <a:t>Player-Role</a:t>
            </a:r>
          </a:p>
          <a:p>
            <a:r>
              <a:rPr lang="en-US" dirty="0" smtClean="0"/>
              <a:t>Singleton pattern</a:t>
            </a:r>
          </a:p>
          <a:p>
            <a:r>
              <a:rPr lang="en-US" dirty="0" smtClean="0"/>
              <a:t>Observer pattern</a:t>
            </a:r>
          </a:p>
          <a:p>
            <a:r>
              <a:rPr lang="en-US" dirty="0" smtClean="0"/>
              <a:t>Delegation </a:t>
            </a:r>
            <a:r>
              <a:rPr lang="en-US" dirty="0"/>
              <a:t>pattern(You should be able to use this one)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6788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Design </a:t>
            </a:r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 pattern</a:t>
            </a:r>
          </a:p>
          <a:p>
            <a:r>
              <a:rPr lang="en-US" dirty="0" smtClean="0"/>
              <a:t>Façade pattern</a:t>
            </a:r>
          </a:p>
          <a:p>
            <a:r>
              <a:rPr lang="en-US" dirty="0" smtClean="0"/>
              <a:t>Immutable </a:t>
            </a:r>
            <a:r>
              <a:rPr lang="en-US" dirty="0"/>
              <a:t>pattern (You should be able to use this one)</a:t>
            </a:r>
            <a:endParaRPr lang="en-US" dirty="0" smtClean="0"/>
          </a:p>
          <a:p>
            <a:r>
              <a:rPr lang="en-US" dirty="0" smtClean="0"/>
              <a:t>Read-Only Interface </a:t>
            </a:r>
            <a:r>
              <a:rPr lang="en-US" dirty="0"/>
              <a:t>pattern (You should be able to use this one)</a:t>
            </a:r>
            <a:endParaRPr lang="en-US" dirty="0" smtClean="0"/>
          </a:p>
          <a:p>
            <a:r>
              <a:rPr lang="en-US" dirty="0" smtClean="0"/>
              <a:t>Factory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68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centered design</a:t>
            </a:r>
          </a:p>
          <a:p>
            <a:pPr lvl="1"/>
            <a:r>
              <a:rPr lang="en-US" dirty="0" smtClean="0"/>
              <a:t>Understand users</a:t>
            </a:r>
          </a:p>
          <a:p>
            <a:pPr lvl="1"/>
            <a:r>
              <a:rPr lang="en-US" dirty="0" smtClean="0"/>
              <a:t>Focus on SW that is based on understanding of users’ tasks</a:t>
            </a:r>
          </a:p>
          <a:p>
            <a:pPr lvl="1"/>
            <a:r>
              <a:rPr lang="en-US" dirty="0" smtClean="0"/>
              <a:t>Keep users involved in decision making</a:t>
            </a:r>
          </a:p>
          <a:p>
            <a:pPr lvl="1"/>
            <a:r>
              <a:rPr lang="en-US" dirty="0" smtClean="0"/>
              <a:t>UI should follow principles of usability</a:t>
            </a:r>
          </a:p>
          <a:p>
            <a:pPr lvl="1"/>
            <a:r>
              <a:rPr lang="en-US" dirty="0" smtClean="0"/>
              <a:t>Get user feedback through out design and development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8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focus on users?</a:t>
            </a:r>
          </a:p>
          <a:p>
            <a:pPr lvl="1"/>
            <a:r>
              <a:rPr lang="en-US" dirty="0" smtClean="0"/>
              <a:t>Cheaper training and support</a:t>
            </a:r>
          </a:p>
          <a:p>
            <a:pPr lvl="1"/>
            <a:r>
              <a:rPr lang="en-US" dirty="0" smtClean="0"/>
              <a:t>Gradual learning curve</a:t>
            </a:r>
          </a:p>
          <a:p>
            <a:pPr lvl="1"/>
            <a:r>
              <a:rPr lang="en-US" dirty="0" smtClean="0"/>
              <a:t>Improved efficiency of use</a:t>
            </a:r>
          </a:p>
          <a:p>
            <a:pPr lvl="1"/>
            <a:r>
              <a:rPr lang="en-US" dirty="0" smtClean="0"/>
              <a:t>Lowered development costs</a:t>
            </a:r>
          </a:p>
          <a:p>
            <a:pPr lvl="2"/>
            <a:r>
              <a:rPr lang="en-US" dirty="0" smtClean="0"/>
              <a:t>Make only needed features</a:t>
            </a:r>
          </a:p>
          <a:p>
            <a:pPr lvl="1"/>
            <a:r>
              <a:rPr lang="en-US" dirty="0" smtClean="0"/>
              <a:t>Less expensive to change system later</a:t>
            </a:r>
          </a:p>
          <a:p>
            <a:pPr lvl="1"/>
            <a:r>
              <a:rPr lang="en-US" dirty="0" smtClean="0"/>
              <a:t>More attractive system</a:t>
            </a:r>
          </a:p>
          <a:p>
            <a:pPr lvl="2"/>
            <a:r>
              <a:rPr lang="en-US" dirty="0" smtClean="0"/>
              <a:t>Users will want to utilize a well designed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12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 and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Usability </a:t>
            </a:r>
            <a:r>
              <a:rPr lang="en-US" dirty="0" smtClean="0"/>
              <a:t>vs. utility</a:t>
            </a:r>
          </a:p>
          <a:p>
            <a:pPr lvl="2"/>
            <a:r>
              <a:rPr lang="en-US" dirty="0" smtClean="0"/>
              <a:t>Both define usefulness of software</a:t>
            </a:r>
          </a:p>
          <a:p>
            <a:pPr lvl="2"/>
            <a:r>
              <a:rPr lang="en-US" dirty="0" smtClean="0"/>
              <a:t>Usability is how easy users are able to learn and use the capabilities of a system</a:t>
            </a:r>
          </a:p>
          <a:p>
            <a:pPr lvl="2"/>
            <a:r>
              <a:rPr lang="en-US" dirty="0" smtClean="0"/>
              <a:t>Utility refers to a system having the ability to accomplish a task</a:t>
            </a:r>
          </a:p>
          <a:p>
            <a:pPr lvl="1"/>
            <a:r>
              <a:rPr lang="en-US" dirty="0" smtClean="0"/>
              <a:t>Aspects of usability</a:t>
            </a:r>
          </a:p>
          <a:p>
            <a:pPr lvl="2"/>
            <a:r>
              <a:rPr lang="en-US" dirty="0" smtClean="0"/>
              <a:t>Learnability</a:t>
            </a:r>
          </a:p>
          <a:p>
            <a:pPr lvl="2"/>
            <a:r>
              <a:rPr lang="en-US" dirty="0" smtClean="0"/>
              <a:t>Efficiency of use</a:t>
            </a:r>
          </a:p>
          <a:p>
            <a:pPr lvl="2"/>
            <a:r>
              <a:rPr lang="en-US" dirty="0" smtClean="0"/>
              <a:t>Error handling</a:t>
            </a:r>
          </a:p>
          <a:p>
            <a:pPr lvl="2"/>
            <a:r>
              <a:rPr lang="en-US" dirty="0" smtClean="0"/>
              <a:t>Acceptability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55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UI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UI Design Terminology</a:t>
            </a:r>
          </a:p>
          <a:p>
            <a:pPr lvl="1"/>
            <a:r>
              <a:rPr lang="en-US" dirty="0" smtClean="0"/>
              <a:t>Dialog</a:t>
            </a:r>
          </a:p>
          <a:p>
            <a:pPr lvl="1"/>
            <a:r>
              <a:rPr lang="en-US" dirty="0" smtClean="0"/>
              <a:t>Control or widget</a:t>
            </a:r>
          </a:p>
          <a:p>
            <a:pPr lvl="1"/>
            <a:r>
              <a:rPr lang="en-US" dirty="0" smtClean="0"/>
              <a:t>Affordance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Modal dialog</a:t>
            </a:r>
          </a:p>
          <a:p>
            <a:pPr lvl="1"/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Encoding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38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Principles of usability</a:t>
            </a:r>
          </a:p>
          <a:p>
            <a:r>
              <a:rPr lang="en-US" dirty="0" smtClean="0"/>
              <a:t>Don’t rely only on guidelines, test with users</a:t>
            </a:r>
          </a:p>
          <a:p>
            <a:r>
              <a:rPr lang="en-US" dirty="0" smtClean="0"/>
              <a:t>UI design should be based on use cases defined by users’ tasks</a:t>
            </a:r>
          </a:p>
          <a:p>
            <a:r>
              <a:rPr lang="en-US" dirty="0" smtClean="0"/>
              <a:t>Action sequences to complete tasks in UI should be as simple as possible</a:t>
            </a:r>
          </a:p>
          <a:p>
            <a:r>
              <a:rPr lang="en-US" dirty="0" smtClean="0"/>
              <a:t>User should know what to do next and what will happen when he/she does it</a:t>
            </a:r>
          </a:p>
          <a:p>
            <a:r>
              <a:rPr lang="en-US" dirty="0" smtClean="0"/>
              <a:t>Error messages and feedback must be descriptive</a:t>
            </a:r>
          </a:p>
          <a:p>
            <a:r>
              <a:rPr lang="en-US" dirty="0" smtClean="0"/>
              <a:t>User should be able to undo, go back, or correct an action</a:t>
            </a:r>
          </a:p>
        </p:txBody>
      </p:sp>
    </p:spTree>
    <p:extLst>
      <p:ext uri="{BB962C8B-B14F-4D97-AF65-F5344CB8AC3E}">
        <p14:creationId xmlns:p14="http://schemas.microsoft.com/office/powerpoint/2010/main" val="306442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Development</a:t>
            </a:r>
            <a:endParaRPr lang="en-US" dirty="0" smtClean="0"/>
          </a:p>
          <a:p>
            <a:r>
              <a:rPr lang="en-US" dirty="0" smtClean="0"/>
              <a:t>UML </a:t>
            </a:r>
            <a:r>
              <a:rPr lang="en-US" dirty="0" smtClean="0"/>
              <a:t>Class Diagrams</a:t>
            </a:r>
            <a:endParaRPr lang="en-US" dirty="0" smtClean="0"/>
          </a:p>
          <a:p>
            <a:r>
              <a:rPr lang="en-US" dirty="0" smtClean="0"/>
              <a:t>Design </a:t>
            </a:r>
            <a:r>
              <a:rPr lang="en-US" dirty="0" smtClean="0"/>
              <a:t>Patterns</a:t>
            </a:r>
          </a:p>
          <a:p>
            <a:r>
              <a:rPr lang="en-US" dirty="0" smtClean="0"/>
              <a:t>Users, Usability, and User Interfaces</a:t>
            </a:r>
          </a:p>
          <a:p>
            <a:r>
              <a:rPr lang="en-US" dirty="0" smtClean="0"/>
              <a:t>Software Processes</a:t>
            </a:r>
          </a:p>
          <a:p>
            <a:r>
              <a:rPr lang="en-US" dirty="0" smtClean="0"/>
              <a:t>Other Types of UML Diagrams</a:t>
            </a:r>
          </a:p>
          <a:p>
            <a:r>
              <a:rPr lang="en-US" dirty="0" smtClean="0"/>
              <a:t>Software Architecture and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07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principles of usability</a:t>
            </a:r>
          </a:p>
          <a:p>
            <a:r>
              <a:rPr lang="en-US" dirty="0" smtClean="0"/>
              <a:t>Adequate response time</a:t>
            </a:r>
          </a:p>
          <a:p>
            <a:r>
              <a:rPr lang="en-US" dirty="0" smtClean="0"/>
              <a:t>Descriptive labels and encoding techniques</a:t>
            </a:r>
          </a:p>
          <a:p>
            <a:r>
              <a:rPr lang="en-US" dirty="0" smtClean="0"/>
              <a:t>UI appearance must be neat and uncluttered</a:t>
            </a:r>
          </a:p>
          <a:p>
            <a:r>
              <a:rPr lang="en-US" dirty="0" smtClean="0"/>
              <a:t>Consider needs of different groups</a:t>
            </a:r>
          </a:p>
          <a:p>
            <a:r>
              <a:rPr lang="en-US" dirty="0" smtClean="0"/>
              <a:t>Provide help tools</a:t>
            </a:r>
          </a:p>
          <a:p>
            <a:r>
              <a:rPr lang="en-US" dirty="0" smtClean="0"/>
              <a:t>Be consistent throughout the 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1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UML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Diagrams to model interactions</a:t>
            </a:r>
          </a:p>
          <a:p>
            <a:pPr lvl="1"/>
            <a:r>
              <a:rPr lang="en-US" dirty="0" smtClean="0"/>
              <a:t>UML Sequence Diagrams</a:t>
            </a:r>
          </a:p>
          <a:p>
            <a:pPr lvl="2"/>
            <a:r>
              <a:rPr lang="en-US" dirty="0" smtClean="0"/>
              <a:t>Show a sequence of actions via methods over time</a:t>
            </a:r>
          </a:p>
          <a:p>
            <a:pPr lvl="2"/>
            <a:r>
              <a:rPr lang="en-US" dirty="0" smtClean="0"/>
              <a:t>Diagrams include objects, actors, lifelines, and activation boxes</a:t>
            </a:r>
          </a:p>
          <a:p>
            <a:pPr lvl="1"/>
            <a:r>
              <a:rPr lang="en-US" dirty="0" smtClean="0"/>
              <a:t>UML Communication Diagrams</a:t>
            </a:r>
          </a:p>
          <a:p>
            <a:pPr lvl="2"/>
            <a:r>
              <a:rPr lang="en-US" dirty="0" smtClean="0"/>
              <a:t>Indicates a sequence of actions via methods</a:t>
            </a:r>
          </a:p>
          <a:p>
            <a:pPr lvl="2"/>
            <a:r>
              <a:rPr lang="en-US" dirty="0" smtClean="0"/>
              <a:t>Diagrams include objects and order of operations</a:t>
            </a:r>
          </a:p>
          <a:p>
            <a:pPr lvl="1"/>
            <a:r>
              <a:rPr lang="en-US" dirty="0" smtClean="0"/>
              <a:t>UML State Diagrams</a:t>
            </a:r>
          </a:p>
          <a:p>
            <a:pPr lvl="2"/>
            <a:r>
              <a:rPr lang="en-US" dirty="0" smtClean="0"/>
              <a:t>Includes states and transitions between them</a:t>
            </a:r>
          </a:p>
          <a:p>
            <a:pPr lvl="1"/>
            <a:r>
              <a:rPr lang="en-US" dirty="0"/>
              <a:t>UML Activity </a:t>
            </a:r>
            <a:r>
              <a:rPr lang="en-US" dirty="0" smtClean="0"/>
              <a:t>Diagrams</a:t>
            </a:r>
          </a:p>
          <a:p>
            <a:pPr lvl="2"/>
            <a:r>
              <a:rPr lang="en-US" dirty="0" smtClean="0"/>
              <a:t>Similar to a flow chart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23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Architecture and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Coupling – interdependencies between one module and another</a:t>
            </a:r>
          </a:p>
          <a:p>
            <a:pPr lvl="1"/>
            <a:r>
              <a:rPr lang="en-US" dirty="0" smtClean="0"/>
              <a:t>Content, Common, Control, Stamp, Data, Routine Call, Type Use, Inclusion or Import, and External</a:t>
            </a:r>
          </a:p>
          <a:p>
            <a:r>
              <a:rPr lang="en-US" dirty="0" smtClean="0"/>
              <a:t>Cohesion - </a:t>
            </a:r>
            <a:r>
              <a:rPr lang="en-US" dirty="0"/>
              <a:t>Stickiness, Adherence or Things that go together</a:t>
            </a:r>
            <a:endParaRPr lang="en-US" dirty="0" smtClean="0"/>
          </a:p>
          <a:p>
            <a:pPr lvl="1"/>
            <a:r>
              <a:rPr lang="en-US" dirty="0" smtClean="0"/>
              <a:t>Functional, Layer, Communicational, Sequential, Procedural, Temporal, and Utility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36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 Unified Process</a:t>
            </a:r>
          </a:p>
          <a:p>
            <a:r>
              <a:rPr lang="en-US" dirty="0" smtClean="0"/>
              <a:t>Waterfall Process</a:t>
            </a:r>
          </a:p>
          <a:p>
            <a:r>
              <a:rPr lang="en-US" dirty="0" smtClean="0"/>
              <a:t>Spiral Process</a:t>
            </a:r>
          </a:p>
          <a:p>
            <a:r>
              <a:rPr lang="en-US" dirty="0" smtClean="0"/>
              <a:t>Agile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10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material is fair game, but not the focus of the exam</a:t>
            </a:r>
          </a:p>
          <a:p>
            <a:r>
              <a:rPr lang="en-US" dirty="0" smtClean="0"/>
              <a:t>Study class notes and the text</a:t>
            </a:r>
          </a:p>
          <a:p>
            <a:r>
              <a:rPr lang="en-US" dirty="0" smtClean="0"/>
              <a:t>I will not be present.  Instead, </a:t>
            </a:r>
            <a:r>
              <a:rPr lang="en-US" dirty="0" err="1" smtClean="0"/>
              <a:t>Abhyudaya</a:t>
            </a:r>
            <a:r>
              <a:rPr lang="en-US" dirty="0" smtClean="0"/>
              <a:t> </a:t>
            </a:r>
            <a:r>
              <a:rPr lang="en-US" dirty="0" smtClean="0"/>
              <a:t>will proctor the exam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831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Content for requirements documents</a:t>
            </a:r>
          </a:p>
          <a:p>
            <a:r>
              <a:rPr lang="en-US" dirty="0" smtClean="0"/>
              <a:t>Size of the system</a:t>
            </a:r>
          </a:p>
          <a:p>
            <a:r>
              <a:rPr lang="en-US" dirty="0" smtClean="0"/>
              <a:t>The need to interface with other systems</a:t>
            </a:r>
          </a:p>
          <a:p>
            <a:r>
              <a:rPr lang="en-US" dirty="0" smtClean="0"/>
              <a:t>The target audience</a:t>
            </a:r>
          </a:p>
          <a:p>
            <a:r>
              <a:rPr lang="en-US" dirty="0" smtClean="0"/>
              <a:t>Contractual agreements for development</a:t>
            </a:r>
          </a:p>
          <a:p>
            <a:r>
              <a:rPr lang="en-US" dirty="0" smtClean="0"/>
              <a:t>Stage in requirements gathering</a:t>
            </a:r>
          </a:p>
          <a:p>
            <a:r>
              <a:rPr lang="en-US" dirty="0" smtClean="0"/>
              <a:t>Experience with the domain and the technology</a:t>
            </a:r>
          </a:p>
          <a:p>
            <a:r>
              <a:rPr lang="en-US" dirty="0" smtClean="0"/>
              <a:t>Costs incurred for incorrect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Guidelines for requirements</a:t>
            </a:r>
          </a:p>
          <a:p>
            <a:r>
              <a:rPr lang="en-US" dirty="0" smtClean="0"/>
              <a:t>Have benefits outweighing cost of development</a:t>
            </a:r>
          </a:p>
          <a:p>
            <a:r>
              <a:rPr lang="en-US" dirty="0" smtClean="0"/>
              <a:t>Important to solution of the problem</a:t>
            </a:r>
          </a:p>
          <a:p>
            <a:r>
              <a:rPr lang="en-US" dirty="0" smtClean="0"/>
              <a:t>Expressed clearly and consistently</a:t>
            </a:r>
          </a:p>
          <a:p>
            <a:r>
              <a:rPr lang="en-US" dirty="0" smtClean="0"/>
              <a:t>Made unambiguous and uniquely identifiable</a:t>
            </a:r>
          </a:p>
          <a:p>
            <a:r>
              <a:rPr lang="en-US" dirty="0" smtClean="0"/>
              <a:t>Verifiable and logically consistent</a:t>
            </a:r>
          </a:p>
          <a:p>
            <a:r>
              <a:rPr lang="en-US" dirty="0" smtClean="0"/>
              <a:t>Leading to a system of sufficient quality</a:t>
            </a:r>
          </a:p>
          <a:p>
            <a:r>
              <a:rPr lang="en-US" dirty="0" smtClean="0"/>
              <a:t>Work with available resources</a:t>
            </a:r>
          </a:p>
        </p:txBody>
      </p:sp>
    </p:spTree>
    <p:extLst>
      <p:ext uri="{BB962C8B-B14F-4D97-AF65-F5344CB8AC3E}">
        <p14:creationId xmlns:p14="http://schemas.microsoft.com/office/powerpoint/2010/main" val="37079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Additional guidelines</a:t>
            </a:r>
          </a:p>
          <a:p>
            <a:r>
              <a:rPr lang="en-US" dirty="0" smtClean="0"/>
              <a:t>Avoid over-constraint of the system</a:t>
            </a:r>
          </a:p>
          <a:p>
            <a:r>
              <a:rPr lang="en-US" dirty="0" smtClean="0"/>
              <a:t>Complete and well-organized</a:t>
            </a:r>
          </a:p>
          <a:p>
            <a:r>
              <a:rPr lang="en-US" dirty="0" smtClean="0"/>
              <a:t>Agreed upon by stakeholders</a:t>
            </a:r>
          </a:p>
          <a:p>
            <a:pPr lvl="1"/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Background information</a:t>
            </a:r>
            <a:endParaRPr lang="en-US" dirty="0"/>
          </a:p>
          <a:p>
            <a:pPr lvl="1"/>
            <a:r>
              <a:rPr lang="en-US" dirty="0" smtClean="0"/>
              <a:t>Environment and system models</a:t>
            </a:r>
          </a:p>
          <a:p>
            <a:pPr lvl="1"/>
            <a:r>
              <a:rPr lang="en-US" dirty="0" smtClean="0"/>
              <a:t>Functional requirements</a:t>
            </a:r>
          </a:p>
          <a:p>
            <a:pPr lvl="1"/>
            <a:r>
              <a:rPr lang="en-US" dirty="0" smtClean="0"/>
              <a:t>Quality, platform, and process requirements</a:t>
            </a:r>
          </a:p>
        </p:txBody>
      </p:sp>
    </p:spTree>
    <p:extLst>
      <p:ext uri="{BB962C8B-B14F-4D97-AF65-F5344CB8AC3E}">
        <p14:creationId xmlns:p14="http://schemas.microsoft.com/office/powerpoint/2010/main" val="81188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UML</a:t>
            </a:r>
          </a:p>
          <a:p>
            <a:pPr lvl="1"/>
            <a:r>
              <a:rPr lang="en-US" dirty="0" smtClean="0"/>
              <a:t>Unified Modeling Language</a:t>
            </a:r>
          </a:p>
          <a:p>
            <a:pPr lvl="1"/>
            <a:r>
              <a:rPr lang="en-US" dirty="0" smtClean="0"/>
              <a:t>Standardized, managed by Object Management Group (OMG)</a:t>
            </a:r>
          </a:p>
          <a:p>
            <a:pPr lvl="1"/>
            <a:r>
              <a:rPr lang="en-US" dirty="0" smtClean="0"/>
              <a:t>Used for class, interaction, state, activity, component, and deployment diagrams.</a:t>
            </a:r>
          </a:p>
          <a:p>
            <a:pPr lvl="1"/>
            <a:r>
              <a:rPr lang="en-US" dirty="0" smtClean="0"/>
              <a:t>For class diagrams, it allows for modeling</a:t>
            </a:r>
          </a:p>
          <a:p>
            <a:pPr lvl="2"/>
            <a:r>
              <a:rPr lang="en-US" dirty="0" smtClean="0"/>
              <a:t>Capturing a set of information about a system</a:t>
            </a:r>
          </a:p>
        </p:txBody>
      </p:sp>
    </p:spTree>
    <p:extLst>
      <p:ext uri="{BB962C8B-B14F-4D97-AF65-F5344CB8AC3E}">
        <p14:creationId xmlns:p14="http://schemas.microsoft.com/office/powerpoint/2010/main" val="429375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include</a:t>
            </a:r>
          </a:p>
          <a:p>
            <a:pPr lvl="1"/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Associations</a:t>
            </a:r>
          </a:p>
          <a:p>
            <a:pPr lvl="1"/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Generalizations</a:t>
            </a:r>
          </a:p>
        </p:txBody>
      </p:sp>
    </p:spTree>
    <p:extLst>
      <p:ext uri="{BB962C8B-B14F-4D97-AF65-F5344CB8AC3E}">
        <p14:creationId xmlns:p14="http://schemas.microsoft.com/office/powerpoint/2010/main" val="196404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Associations and Multiplicity</a:t>
            </a:r>
          </a:p>
          <a:p>
            <a:pPr lvl="1"/>
            <a:r>
              <a:rPr lang="en-US" dirty="0" smtClean="0"/>
              <a:t>Associations used to show how two instances of classes reference each other</a:t>
            </a:r>
          </a:p>
          <a:p>
            <a:pPr lvl="1"/>
            <a:r>
              <a:rPr lang="en-US" dirty="0" err="1" smtClean="0"/>
              <a:t>Muliplicity</a:t>
            </a:r>
            <a:r>
              <a:rPr lang="en-US" dirty="0" smtClean="0"/>
              <a:t> indicates how many instances of classes at the end of the association are linked to an instance of a class at the other end of the association</a:t>
            </a:r>
          </a:p>
          <a:p>
            <a:pPr lvl="1"/>
            <a:r>
              <a:rPr lang="en-US" dirty="0" smtClean="0"/>
              <a:t>Associations may be labeled</a:t>
            </a:r>
          </a:p>
          <a:p>
            <a:pPr lvl="2"/>
            <a:r>
              <a:rPr lang="en-US" dirty="0" smtClean="0"/>
              <a:t>Labels should be a verb/verb phrase</a:t>
            </a:r>
          </a:p>
        </p:txBody>
      </p:sp>
    </p:spTree>
    <p:extLst>
      <p:ext uri="{BB962C8B-B14F-4D97-AF65-F5344CB8AC3E}">
        <p14:creationId xmlns:p14="http://schemas.microsoft.com/office/powerpoint/2010/main" val="1855551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multiplicities for associations include</a:t>
            </a:r>
          </a:p>
          <a:p>
            <a:pPr lvl="1"/>
            <a:r>
              <a:rPr lang="en-US" dirty="0" smtClean="0"/>
              <a:t>One-to-many</a:t>
            </a:r>
            <a:endParaRPr lang="en-US" dirty="0"/>
          </a:p>
          <a:p>
            <a:pPr lvl="1"/>
            <a:r>
              <a:rPr lang="en-US" dirty="0" smtClean="0"/>
              <a:t>Many-to-many</a:t>
            </a:r>
          </a:p>
          <a:p>
            <a:pPr lvl="1"/>
            <a:r>
              <a:rPr lang="en-US" dirty="0" smtClean="0"/>
              <a:t>One-to-one</a:t>
            </a:r>
          </a:p>
          <a:p>
            <a:r>
              <a:rPr lang="en-US" dirty="0" smtClean="0"/>
              <a:t>Associations may be reflexive</a:t>
            </a:r>
          </a:p>
          <a:p>
            <a:pPr lvl="1"/>
            <a:r>
              <a:rPr lang="en-US" dirty="0" smtClean="0"/>
              <a:t>Objects may be associated with themselves</a:t>
            </a:r>
            <a:endParaRPr lang="en-US" dirty="0"/>
          </a:p>
          <a:p>
            <a:r>
              <a:rPr lang="en-US" dirty="0" smtClean="0"/>
              <a:t>Associations may be directional</a:t>
            </a:r>
          </a:p>
          <a:p>
            <a:pPr lvl="1"/>
            <a:r>
              <a:rPr lang="en-US" dirty="0" smtClean="0"/>
              <a:t>Only one class has references to the other</a:t>
            </a:r>
          </a:p>
        </p:txBody>
      </p:sp>
    </p:spTree>
    <p:extLst>
      <p:ext uri="{BB962C8B-B14F-4D97-AF65-F5344CB8AC3E}">
        <p14:creationId xmlns:p14="http://schemas.microsoft.com/office/powerpoint/2010/main" val="114403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979</Words>
  <Application>Microsoft Macintosh PowerPoint</Application>
  <PresentationFormat>On-screen Show (4:3)</PresentationFormat>
  <Paragraphs>192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Exam 2 Review</vt:lpstr>
      <vt:lpstr>Outline</vt:lpstr>
      <vt:lpstr>Developing Requirements</vt:lpstr>
      <vt:lpstr>Developing Requirements</vt:lpstr>
      <vt:lpstr>Developing Requirements</vt:lpstr>
      <vt:lpstr>Class Modeling</vt:lpstr>
      <vt:lpstr>Class Modeling</vt:lpstr>
      <vt:lpstr>Class Modeling</vt:lpstr>
      <vt:lpstr>Class Modeling</vt:lpstr>
      <vt:lpstr>Class Modeling</vt:lpstr>
      <vt:lpstr>Class Modeling</vt:lpstr>
      <vt:lpstr>Design Patterns</vt:lpstr>
      <vt:lpstr>Design Patterns</vt:lpstr>
      <vt:lpstr>Using Design Patterns</vt:lpstr>
      <vt:lpstr>Users</vt:lpstr>
      <vt:lpstr>Users</vt:lpstr>
      <vt:lpstr>Usability and Utility</vt:lpstr>
      <vt:lpstr>UI Design</vt:lpstr>
      <vt:lpstr>Usability</vt:lpstr>
      <vt:lpstr>Usability</vt:lpstr>
      <vt:lpstr>Other UML Diagrams</vt:lpstr>
      <vt:lpstr>Software Architecture and Design</vt:lpstr>
      <vt:lpstr>Software Development Processes</vt:lpstr>
      <vt:lpstr>Reminders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2 Review</dc:title>
  <dc:creator>David Monismith</dc:creator>
  <cp:lastModifiedBy>David Monismith</cp:lastModifiedBy>
  <cp:revision>17</cp:revision>
  <dcterms:created xsi:type="dcterms:W3CDTF">2012-11-10T16:27:12Z</dcterms:created>
  <dcterms:modified xsi:type="dcterms:W3CDTF">2013-11-16T19:45:41Z</dcterms:modified>
</cp:coreProperties>
</file>