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  <p:sldId id="261" r:id="rId9"/>
    <p:sldId id="262" r:id="rId10"/>
    <p:sldId id="263" r:id="rId11"/>
    <p:sldId id="269" r:id="rId12"/>
    <p:sldId id="264" r:id="rId13"/>
    <p:sldId id="267" r:id="rId14"/>
    <p:sldId id="272" r:id="rId15"/>
    <p:sldId id="265" r:id="rId16"/>
    <p:sldId id="266" r:id="rId17"/>
    <p:sldId id="268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2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5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9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9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4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1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2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4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8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13F25-9C0F-E94F-B0EF-1008BAFD17D1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435E-60E7-2348-8CA7-DB0A5FD81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0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77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 how to draw a resource allocation graph.</a:t>
            </a:r>
          </a:p>
          <a:p>
            <a:pPr lvl="1"/>
            <a:r>
              <a:rPr lang="en-US" dirty="0" smtClean="0"/>
              <a:t>Be sure to label multiple requests for the same resource on the exam.</a:t>
            </a:r>
          </a:p>
          <a:p>
            <a:r>
              <a:rPr lang="en-US" dirty="0" smtClean="0"/>
              <a:t>Know the conditions for deadlock</a:t>
            </a:r>
          </a:p>
          <a:p>
            <a:pPr lvl="1"/>
            <a:r>
              <a:rPr lang="en-US" dirty="0" smtClean="0"/>
              <a:t>Circular wait</a:t>
            </a:r>
          </a:p>
          <a:p>
            <a:pPr lvl="1"/>
            <a:r>
              <a:rPr lang="en-US" dirty="0" smtClean="0"/>
              <a:t>Hold and wait</a:t>
            </a:r>
          </a:p>
          <a:p>
            <a:pPr lvl="1"/>
            <a:r>
              <a:rPr lang="en-US" dirty="0" smtClean="0"/>
              <a:t>Mutual Exclusion</a:t>
            </a:r>
          </a:p>
          <a:p>
            <a:pPr lvl="1"/>
            <a:r>
              <a:rPr lang="en-US" dirty="0" smtClean="0"/>
              <a:t>No preemption</a:t>
            </a:r>
          </a:p>
          <a:p>
            <a:r>
              <a:rPr lang="en-US" dirty="0" smtClean="0"/>
              <a:t>Know the Dining </a:t>
            </a:r>
            <a:r>
              <a:rPr lang="en-US" dirty="0" err="1" smtClean="0"/>
              <a:t>Philosphers</a:t>
            </a:r>
            <a:r>
              <a:rPr lang="en-US" dirty="0" smtClean="0"/>
              <a:t> example of deadlock and at least one programmatic way to fix it by preventing deadlock.</a:t>
            </a:r>
          </a:p>
        </p:txBody>
      </p:sp>
    </p:spTree>
    <p:extLst>
      <p:ext uri="{BB962C8B-B14F-4D97-AF65-F5344CB8AC3E}">
        <p14:creationId xmlns:p14="http://schemas.microsoft.com/office/powerpoint/2010/main" val="1518021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Prevention – ensure Deadlock does not exist by removing one of the four conditions for deadlock.</a:t>
            </a:r>
          </a:p>
          <a:p>
            <a:r>
              <a:rPr lang="en-US" dirty="0" smtClean="0"/>
              <a:t>Avoidance – Utilize th</a:t>
            </a:r>
            <a:r>
              <a:rPr lang="en-US" dirty="0" smtClean="0"/>
              <a:t>e </a:t>
            </a:r>
            <a:r>
              <a:rPr lang="en-US" dirty="0" smtClean="0"/>
              <a:t>Banker's algorithm to ensure a safe state exists before allowing processes to proceed.</a:t>
            </a:r>
          </a:p>
          <a:p>
            <a:r>
              <a:rPr lang="en-US" dirty="0" smtClean="0"/>
              <a:t>Detect and Recover – Allow deadlock to occur, but use a heuristic or algorithm to detect it, then if a deadlock has occurred, then use a graph algorithm to determine which processes are in a circular wait, and rollback to a safe state.</a:t>
            </a:r>
          </a:p>
          <a:p>
            <a:r>
              <a:rPr lang="en-US" dirty="0" smtClean="0"/>
              <a:t>Ignore Deadlock – Ignore deadlock and require the user or system administrator to either kill off processes or reset the system.</a:t>
            </a:r>
          </a:p>
        </p:txBody>
      </p:sp>
    </p:spTree>
    <p:extLst>
      <p:ext uri="{BB962C8B-B14F-4D97-AF65-F5344CB8AC3E}">
        <p14:creationId xmlns:p14="http://schemas.microsoft.com/office/powerpoint/2010/main" val="4273921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Systems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Know the definition of a file and a directory and understand file permissions</a:t>
            </a:r>
          </a:p>
          <a:p>
            <a:r>
              <a:rPr lang="en-US" dirty="0" smtClean="0"/>
              <a:t>Understand file I/O primitives - read, write, open, close</a:t>
            </a:r>
          </a:p>
          <a:p>
            <a:r>
              <a:rPr lang="en-US" dirty="0" smtClean="0"/>
              <a:t>Understand file file pointers and the use of standard in/out</a:t>
            </a:r>
          </a:p>
          <a:p>
            <a:r>
              <a:rPr lang="en-US" dirty="0" smtClean="0"/>
              <a:t>Fragmentation and free space management</a:t>
            </a:r>
          </a:p>
          <a:p>
            <a:r>
              <a:rPr lang="en-US" dirty="0" smtClean="0"/>
              <a:t>Understand the difference between various types of file systems</a:t>
            </a:r>
          </a:p>
          <a:p>
            <a:pPr lvl="1"/>
            <a:r>
              <a:rPr lang="en-US" dirty="0" smtClean="0"/>
              <a:t>FAT/FAT32 (Non-journaling)</a:t>
            </a:r>
          </a:p>
          <a:p>
            <a:pPr lvl="1"/>
            <a:r>
              <a:rPr lang="en-US" dirty="0" smtClean="0"/>
              <a:t>NTFS (Journaling, Windows-based)</a:t>
            </a:r>
          </a:p>
          <a:p>
            <a:pPr lvl="1"/>
            <a:r>
              <a:rPr lang="en-US" dirty="0" smtClean="0"/>
              <a:t>Ext4 (Journaling, Linux-based)</a:t>
            </a:r>
          </a:p>
          <a:p>
            <a:pPr lvl="1"/>
            <a:r>
              <a:rPr lang="en-US" dirty="0" err="1" smtClean="0"/>
              <a:t>Lustre</a:t>
            </a:r>
            <a:r>
              <a:rPr lang="en-US" dirty="0" smtClean="0"/>
              <a:t> – a parallel file system for </a:t>
            </a:r>
            <a:r>
              <a:rPr lang="en-US" dirty="0" err="1" smtClean="0"/>
              <a:t>linux</a:t>
            </a:r>
            <a:r>
              <a:rPr lang="en-US" dirty="0"/>
              <a:t> </a:t>
            </a:r>
            <a:r>
              <a:rPr lang="en-US" dirty="0" smtClean="0"/>
              <a:t>that makes use of metadata storage, object storage servers, and object storage targets</a:t>
            </a:r>
          </a:p>
          <a:p>
            <a:r>
              <a:rPr lang="en-US" dirty="0" smtClean="0"/>
              <a:t>Understand file system mounting and </a:t>
            </a:r>
            <a:r>
              <a:rPr lang="en-US" dirty="0" err="1" smtClean="0"/>
              <a:t>unmounting</a:t>
            </a:r>
            <a:endParaRPr lang="en-US" dirty="0" smtClean="0"/>
          </a:p>
          <a:p>
            <a:r>
              <a:rPr lang="en-US" dirty="0" smtClean="0"/>
              <a:t>Understand the importance of DMA (Direct Memory Access)</a:t>
            </a:r>
          </a:p>
        </p:txBody>
      </p:sp>
    </p:spTree>
    <p:extLst>
      <p:ext uri="{BB962C8B-B14F-4D97-AF65-F5344CB8AC3E}">
        <p14:creationId xmlns:p14="http://schemas.microsoft.com/office/powerpoint/2010/main" val="1169362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Drives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Disk drive parts</a:t>
            </a:r>
          </a:p>
          <a:p>
            <a:pPr lvl="1"/>
            <a:r>
              <a:rPr lang="en-US" dirty="0" smtClean="0"/>
              <a:t>Platter, arm, spindle, head, tracks, sectors, blocks </a:t>
            </a:r>
            <a:endParaRPr lang="en-US" dirty="0" smtClean="0"/>
          </a:p>
          <a:p>
            <a:r>
              <a:rPr lang="en-US" dirty="0" smtClean="0"/>
              <a:t>Disk I/O Scheduling</a:t>
            </a:r>
          </a:p>
          <a:p>
            <a:pPr lvl="1"/>
            <a:r>
              <a:rPr lang="en-US" dirty="0" smtClean="0"/>
              <a:t>FCFS</a:t>
            </a:r>
          </a:p>
          <a:p>
            <a:pPr lvl="1"/>
            <a:r>
              <a:rPr lang="en-US" dirty="0" smtClean="0"/>
              <a:t>Shortest Seek Time First (SSTF)</a:t>
            </a:r>
          </a:p>
          <a:p>
            <a:pPr lvl="1"/>
            <a:r>
              <a:rPr lang="en-US" dirty="0" smtClean="0"/>
              <a:t>Elevator (SCAN)</a:t>
            </a:r>
          </a:p>
          <a:p>
            <a:pPr lvl="1"/>
            <a:r>
              <a:rPr lang="en-US" dirty="0" smtClean="0"/>
              <a:t>Circular Scan</a:t>
            </a:r>
          </a:p>
        </p:txBody>
      </p:sp>
    </p:spTree>
    <p:extLst>
      <p:ext uri="{BB962C8B-B14F-4D97-AF65-F5344CB8AC3E}">
        <p14:creationId xmlns:p14="http://schemas.microsoft.com/office/powerpoint/2010/main" val="1797195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importance of cache</a:t>
            </a:r>
          </a:p>
          <a:p>
            <a:r>
              <a:rPr lang="en-US" dirty="0" smtClean="0"/>
              <a:t>Understand Cache-Coherent Non-Uniform Memory Access</a:t>
            </a:r>
          </a:p>
          <a:p>
            <a:r>
              <a:rPr lang="en-US" dirty="0" smtClean="0"/>
              <a:t>Understand cache coherence methodologies</a:t>
            </a:r>
          </a:p>
          <a:p>
            <a:pPr lvl="1"/>
            <a:r>
              <a:rPr lang="en-US" dirty="0" smtClean="0"/>
              <a:t>Snooping</a:t>
            </a:r>
          </a:p>
          <a:p>
            <a:pPr lvl="1"/>
            <a:r>
              <a:rPr lang="en-US" dirty="0" err="1" smtClean="0"/>
              <a:t>Snarfing</a:t>
            </a:r>
            <a:endParaRPr lang="en-US" dirty="0" smtClean="0"/>
          </a:p>
          <a:p>
            <a:r>
              <a:rPr lang="en-US" dirty="0" smtClean="0"/>
              <a:t>Understand the importance of cache misses with respect to paging and thrashing</a:t>
            </a:r>
          </a:p>
        </p:txBody>
      </p:sp>
    </p:spTree>
    <p:extLst>
      <p:ext uri="{BB962C8B-B14F-4D97-AF65-F5344CB8AC3E}">
        <p14:creationId xmlns:p14="http://schemas.microsoft.com/office/powerpoint/2010/main" val="1661562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Partitions</a:t>
            </a:r>
          </a:p>
          <a:p>
            <a:r>
              <a:rPr lang="en-US" dirty="0" smtClean="0"/>
              <a:t>Contiguous </a:t>
            </a:r>
            <a:r>
              <a:rPr lang="en-US" dirty="0" err="1" smtClean="0"/>
              <a:t>vs</a:t>
            </a:r>
            <a:r>
              <a:rPr lang="en-US" dirty="0" smtClean="0"/>
              <a:t> Non-contiguous allocation</a:t>
            </a:r>
          </a:p>
          <a:p>
            <a:pPr lvl="1"/>
            <a:r>
              <a:rPr lang="en-US" dirty="0" smtClean="0"/>
              <a:t>Frames</a:t>
            </a:r>
          </a:p>
          <a:p>
            <a:pPr lvl="1"/>
            <a:r>
              <a:rPr lang="en-US" dirty="0" smtClean="0"/>
              <a:t>Pages</a:t>
            </a:r>
          </a:p>
          <a:p>
            <a:pPr lvl="1"/>
            <a:r>
              <a:rPr lang="en-US" dirty="0" smtClean="0"/>
              <a:t>Segments</a:t>
            </a:r>
          </a:p>
          <a:p>
            <a:pPr lvl="1"/>
            <a:r>
              <a:rPr lang="en-US" dirty="0" smtClean="0"/>
              <a:t>Fragmentation</a:t>
            </a:r>
          </a:p>
          <a:p>
            <a:r>
              <a:rPr lang="en-US" dirty="0" smtClean="0"/>
              <a:t>Process address space</a:t>
            </a:r>
          </a:p>
          <a:p>
            <a:r>
              <a:rPr lang="en-US" dirty="0" smtClean="0"/>
              <a:t>Swapping memory</a:t>
            </a:r>
          </a:p>
          <a:p>
            <a:r>
              <a:rPr lang="en-US" dirty="0" smtClean="0"/>
              <a:t>Virtual Memory</a:t>
            </a:r>
          </a:p>
          <a:p>
            <a:r>
              <a:rPr lang="en-US" dirty="0" smtClean="0"/>
              <a:t>Understand the 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</a:t>
            </a:r>
          </a:p>
        </p:txBody>
      </p:sp>
    </p:spTree>
    <p:extLst>
      <p:ext uri="{BB962C8B-B14F-4D97-AF65-F5344CB8AC3E}">
        <p14:creationId xmlns:p14="http://schemas.microsoft.com/office/powerpoint/2010/main" val="273183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 policy</a:t>
            </a:r>
          </a:p>
          <a:p>
            <a:pPr lvl="1"/>
            <a:r>
              <a:rPr lang="en-US" dirty="0" smtClean="0"/>
              <a:t>Fetch</a:t>
            </a:r>
          </a:p>
          <a:p>
            <a:pPr lvl="1"/>
            <a:r>
              <a:rPr lang="en-US" dirty="0" smtClean="0"/>
              <a:t>Demand</a:t>
            </a:r>
          </a:p>
          <a:p>
            <a:pPr lvl="1"/>
            <a:r>
              <a:rPr lang="en-US" dirty="0" err="1" smtClean="0"/>
              <a:t>Prepaging</a:t>
            </a:r>
            <a:endParaRPr lang="en-US" dirty="0" smtClean="0"/>
          </a:p>
          <a:p>
            <a:r>
              <a:rPr lang="en-US" dirty="0" smtClean="0"/>
              <a:t>Replacement Policies</a:t>
            </a:r>
          </a:p>
          <a:p>
            <a:pPr lvl="1"/>
            <a:r>
              <a:rPr lang="en-US" dirty="0" smtClean="0"/>
              <a:t>LRU</a:t>
            </a:r>
          </a:p>
          <a:p>
            <a:pPr lvl="1"/>
            <a:r>
              <a:rPr lang="en-US" dirty="0" smtClean="0"/>
              <a:t>FIFO</a:t>
            </a:r>
          </a:p>
          <a:p>
            <a:pPr lvl="1"/>
            <a:r>
              <a:rPr lang="en-US" dirty="0" smtClean="0"/>
              <a:t>Optimal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756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I/O Hardware and Buses (e.g. PCI and Daisy Chaining)</a:t>
            </a:r>
          </a:p>
          <a:p>
            <a:r>
              <a:rPr lang="en-US" dirty="0" smtClean="0"/>
              <a:t>I/O Ports, Polling, and Algorithm for Data Transfer</a:t>
            </a:r>
          </a:p>
          <a:p>
            <a:r>
              <a:rPr lang="en-US" dirty="0" smtClean="0"/>
              <a:t>Interrupts and Interrupt Requests</a:t>
            </a:r>
          </a:p>
          <a:p>
            <a:r>
              <a:rPr lang="en-US" dirty="0" smtClean="0"/>
              <a:t>Direct Memory Access</a:t>
            </a:r>
          </a:p>
          <a:p>
            <a:r>
              <a:rPr lang="en-US" dirty="0" smtClean="0"/>
              <a:t>Blocking and Non-blocking I/O</a:t>
            </a:r>
          </a:p>
          <a:p>
            <a:r>
              <a:rPr lang="en-US" dirty="0" err="1" smtClean="0"/>
              <a:t>Asycnhronous</a:t>
            </a:r>
            <a:r>
              <a:rPr lang="en-US" dirty="0" smtClean="0"/>
              <a:t> System Calls</a:t>
            </a:r>
          </a:p>
          <a:p>
            <a:r>
              <a:rPr lang="en-US" dirty="0" smtClean="0"/>
              <a:t>Spooling</a:t>
            </a:r>
            <a:endParaRPr lang="en-US" dirty="0" smtClean="0"/>
          </a:p>
          <a:p>
            <a:r>
              <a:rPr lang="en-US" dirty="0" smtClean="0"/>
              <a:t>Kernel Data Structures – Know the definition of an </a:t>
            </a:r>
            <a:r>
              <a:rPr lang="en-US" dirty="0" err="1" smtClean="0"/>
              <a:t>iNode</a:t>
            </a:r>
            <a:r>
              <a:rPr lang="en-US" dirty="0" smtClean="0"/>
              <a:t> (See I/O Systems notes)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71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and Protection (</a:t>
            </a:r>
            <a:r>
              <a:rPr lang="en-US" dirty="0" err="1" smtClean="0"/>
              <a:t>Chpt</a:t>
            </a:r>
            <a:r>
              <a:rPr lang="en-US" dirty="0" smtClean="0"/>
              <a:t> 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</a:rPr>
              <a:t>Know that protection is an </a:t>
            </a:r>
            <a:r>
              <a:rPr lang="en-US" altLang="en-US" sz="2700" dirty="0">
                <a:solidFill>
                  <a:srgbClr val="000000"/>
                </a:solidFill>
              </a:rPr>
              <a:t>internal OS </a:t>
            </a:r>
            <a:r>
              <a:rPr lang="en-US" altLang="en-US" sz="2700" dirty="0" smtClean="0">
                <a:solidFill>
                  <a:srgbClr val="000000"/>
                </a:solidFill>
              </a:rPr>
              <a:t>problem and that there are various mechanisms and policies for OS protection</a:t>
            </a:r>
            <a:endParaRPr lang="en-US" altLang="en-US" sz="2700" dirty="0">
              <a:solidFill>
                <a:srgbClr val="000000"/>
              </a:solidFill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</a:rPr>
              <a:t>Read about the </a:t>
            </a:r>
            <a:r>
              <a:rPr lang="en-US" altLang="en-US" sz="2700" dirty="0">
                <a:solidFill>
                  <a:srgbClr val="000000"/>
                </a:solidFill>
              </a:rPr>
              <a:t>principle of least privilege </a:t>
            </a:r>
            <a:r>
              <a:rPr lang="en-US" altLang="en-US" sz="2700" dirty="0" smtClean="0">
                <a:solidFill>
                  <a:srgbClr val="000000"/>
                </a:solidFill>
              </a:rPr>
              <a:t>in </a:t>
            </a:r>
            <a:r>
              <a:rPr lang="en-US" altLang="en-US" sz="2700" dirty="0" err="1" smtClean="0">
                <a:solidFill>
                  <a:srgbClr val="000000"/>
                </a:solidFill>
              </a:rPr>
              <a:t>Chpt</a:t>
            </a:r>
            <a:r>
              <a:rPr lang="en-US" altLang="en-US" sz="2700" dirty="0" smtClean="0">
                <a:solidFill>
                  <a:srgbClr val="000000"/>
                </a:solidFill>
              </a:rPr>
              <a:t> 14</a:t>
            </a:r>
            <a:endParaRPr lang="en-US" altLang="en-US" sz="2700" dirty="0">
              <a:solidFill>
                <a:srgbClr val="000000"/>
              </a:solidFill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000000"/>
                </a:solidFill>
              </a:rPr>
              <a:t>Domains </a:t>
            </a:r>
            <a:r>
              <a:rPr lang="en-US" altLang="en-US" sz="2700" dirty="0" smtClean="0">
                <a:solidFill>
                  <a:srgbClr val="000000"/>
                </a:solidFill>
              </a:rPr>
              <a:t>– know that these consist of both hardware and software objects</a:t>
            </a:r>
            <a:endParaRPr lang="en-US" altLang="en-US" sz="2700" dirty="0">
              <a:solidFill>
                <a:srgbClr val="000000"/>
              </a:solidFill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</a:rPr>
              <a:t>Know the definition and parts of the Access </a:t>
            </a:r>
            <a:r>
              <a:rPr lang="en-US" altLang="en-US" sz="2700" dirty="0">
                <a:solidFill>
                  <a:srgbClr val="000000"/>
                </a:solidFill>
              </a:rPr>
              <a:t>Matrix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000000"/>
                </a:solidFill>
              </a:rPr>
              <a:t>Global table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000000"/>
                </a:solidFill>
              </a:rPr>
              <a:t>Access Lists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>
                <a:solidFill>
                  <a:srgbClr val="000000"/>
                </a:solidFill>
              </a:rPr>
              <a:t>Capability Lists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700" dirty="0" smtClean="0">
                <a:solidFill>
                  <a:srgbClr val="000000"/>
                </a:solidFill>
              </a:rPr>
              <a:t>Read </a:t>
            </a:r>
            <a:r>
              <a:rPr lang="en-US" altLang="en-US" sz="2700" smtClean="0">
                <a:solidFill>
                  <a:srgbClr val="000000"/>
                </a:solidFill>
              </a:rPr>
              <a:t>about access </a:t>
            </a:r>
            <a:r>
              <a:rPr lang="en-US" altLang="en-US" sz="2700" dirty="0">
                <a:solidFill>
                  <a:srgbClr val="000000"/>
                </a:solidFill>
              </a:rPr>
              <a:t>control </a:t>
            </a:r>
          </a:p>
        </p:txBody>
      </p:sp>
    </p:spTree>
    <p:extLst>
      <p:ext uri="{BB962C8B-B14F-4D97-AF65-F5344CB8AC3E}">
        <p14:creationId xmlns:p14="http://schemas.microsoft.com/office/powerpoint/2010/main" val="339279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Exam will focus on new content, but old content is still fair game.</a:t>
            </a:r>
          </a:p>
          <a:p>
            <a:endParaRPr lang="en-US" dirty="0" smtClean="0"/>
          </a:p>
          <a:p>
            <a:r>
              <a:rPr lang="en-US" dirty="0" smtClean="0"/>
              <a:t>Exam format will be the same and of similar length to the previous exams.</a:t>
            </a:r>
          </a:p>
          <a:p>
            <a:endParaRPr lang="en-US" dirty="0" smtClean="0"/>
          </a:p>
          <a:p>
            <a:r>
              <a:rPr lang="en-US" dirty="0" smtClean="0"/>
              <a:t>Remember, if you score better on this exam than you did on one of the previous exams, the final exam score will replace the worse of those two scores.</a:t>
            </a:r>
          </a:p>
          <a:p>
            <a:endParaRPr lang="en-US" dirty="0" smtClean="0"/>
          </a:p>
          <a:p>
            <a:r>
              <a:rPr lang="en-US" dirty="0" smtClean="0"/>
              <a:t>We have built upon much of our old content in getting to the new content.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2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Topics covered in this class included:</a:t>
            </a:r>
          </a:p>
          <a:p>
            <a:pPr lvl="1"/>
            <a:r>
              <a:rPr lang="en-US" dirty="0" smtClean="0"/>
              <a:t>UNIX/Linux command line tools</a:t>
            </a:r>
          </a:p>
          <a:p>
            <a:pPr lvl="1"/>
            <a:r>
              <a:rPr lang="en-US" dirty="0" smtClean="0"/>
              <a:t>C programming</a:t>
            </a:r>
          </a:p>
          <a:p>
            <a:pPr lvl="1"/>
            <a:r>
              <a:rPr lang="en-US" dirty="0" smtClean="0"/>
              <a:t>MPI and POSIX (</a:t>
            </a:r>
            <a:r>
              <a:rPr lang="en-US" dirty="0" err="1" smtClean="0"/>
              <a:t>pthreads</a:t>
            </a:r>
            <a:r>
              <a:rPr lang="en-US" dirty="0" smtClean="0"/>
              <a:t>) Threads Libraries for C</a:t>
            </a:r>
          </a:p>
          <a:p>
            <a:pPr lvl="1"/>
            <a:r>
              <a:rPr lang="en-US" dirty="0" smtClean="0"/>
              <a:t>Processes and Threads</a:t>
            </a:r>
          </a:p>
          <a:p>
            <a:pPr lvl="1"/>
            <a:r>
              <a:rPr lang="en-US" dirty="0" smtClean="0"/>
              <a:t>Synchronization</a:t>
            </a:r>
          </a:p>
          <a:p>
            <a:pPr lvl="1"/>
            <a:r>
              <a:rPr lang="en-US" dirty="0" smtClean="0"/>
              <a:t>Deadlock</a:t>
            </a:r>
          </a:p>
          <a:p>
            <a:pPr lvl="1"/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File Systems</a:t>
            </a:r>
          </a:p>
          <a:p>
            <a:pPr lvl="1"/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Cache and Cache Coherency</a:t>
            </a:r>
          </a:p>
          <a:p>
            <a:pPr lvl="1"/>
            <a:r>
              <a:rPr lang="en-US" dirty="0" smtClean="0"/>
              <a:t>IO Systems</a:t>
            </a:r>
          </a:p>
          <a:p>
            <a:pPr lvl="1"/>
            <a:r>
              <a:rPr lang="en-US" dirty="0" smtClean="0"/>
              <a:t>Protection and Security (briefly)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6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and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Understand and be able to describe the Ready, Run and Blocked States.</a:t>
            </a:r>
          </a:p>
          <a:p>
            <a:r>
              <a:rPr lang="en-US" dirty="0" smtClean="0"/>
              <a:t>Understand the definitions of processes and threads and how they may be represented programmatically (</a:t>
            </a:r>
            <a:r>
              <a:rPr lang="en-US" dirty="0" err="1" smtClean="0"/>
              <a:t>pthreads</a:t>
            </a:r>
            <a:r>
              <a:rPr lang="en-US" dirty="0" smtClean="0"/>
              <a:t> and MPI).</a:t>
            </a:r>
          </a:p>
          <a:p>
            <a:r>
              <a:rPr lang="en-US" dirty="0" smtClean="0"/>
              <a:t>Be able to write programs that make use of threads and processes.</a:t>
            </a:r>
          </a:p>
          <a:p>
            <a:r>
              <a:rPr lang="en-US" dirty="0" smtClean="0"/>
              <a:t>Be able to describe and recognize synchronization errors such as race conditions and fix them.</a:t>
            </a:r>
          </a:p>
        </p:txBody>
      </p:sp>
    </p:spTree>
    <p:extLst>
      <p:ext uri="{BB962C8B-B14F-4D97-AF65-F5344CB8AC3E}">
        <p14:creationId xmlns:p14="http://schemas.microsoft.com/office/powerpoint/2010/main" val="258216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 able to understand, describe, and use synchronization primitives.</a:t>
            </a:r>
          </a:p>
          <a:p>
            <a:pPr lvl="1"/>
            <a:r>
              <a:rPr lang="en-US" dirty="0" smtClean="0"/>
              <a:t>Semaphores</a:t>
            </a:r>
          </a:p>
          <a:p>
            <a:pPr lvl="1"/>
            <a:r>
              <a:rPr lang="en-US" dirty="0" err="1" smtClean="0"/>
              <a:t>Mutex</a:t>
            </a:r>
            <a:r>
              <a:rPr lang="en-US" dirty="0" smtClean="0"/>
              <a:t> Locks and Condition Variables</a:t>
            </a:r>
          </a:p>
          <a:p>
            <a:pPr lvl="1"/>
            <a:r>
              <a:rPr lang="en-US" dirty="0" smtClean="0"/>
              <a:t>Atomic Variables</a:t>
            </a:r>
          </a:p>
          <a:p>
            <a:r>
              <a:rPr lang="en-US" dirty="0" smtClean="0"/>
              <a:t>Be able to write and describe </a:t>
            </a:r>
            <a:r>
              <a:rPr lang="en-US" dirty="0" err="1" smtClean="0"/>
              <a:t>pseudocode</a:t>
            </a:r>
            <a:r>
              <a:rPr lang="en-US" dirty="0" smtClean="0"/>
              <a:t> for the following example of synchronization</a:t>
            </a:r>
          </a:p>
          <a:p>
            <a:pPr lvl="1"/>
            <a:r>
              <a:rPr lang="en-US" dirty="0" smtClean="0"/>
              <a:t>Readers/Writers Problem</a:t>
            </a:r>
          </a:p>
          <a:p>
            <a:pPr lvl="1"/>
            <a:r>
              <a:rPr lang="en-US" dirty="0" smtClean="0"/>
              <a:t>Producer-Consumer Problem</a:t>
            </a:r>
          </a:p>
        </p:txBody>
      </p:sp>
    </p:spTree>
    <p:extLst>
      <p:ext uri="{BB962C8B-B14F-4D97-AF65-F5344CB8AC3E}">
        <p14:creationId xmlns:p14="http://schemas.microsoft.com/office/powerpoint/2010/main" val="90604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Implementations of Processes and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 able to write MPI code using the following primitives</a:t>
            </a:r>
          </a:p>
          <a:p>
            <a:pPr lvl="1"/>
            <a:r>
              <a:rPr lang="en-US" dirty="0" smtClean="0"/>
              <a:t>Rank (Process Id)</a:t>
            </a:r>
          </a:p>
          <a:p>
            <a:pPr lvl="1"/>
            <a:r>
              <a:rPr lang="en-US" dirty="0" smtClean="0"/>
              <a:t>Size (Number of processes)</a:t>
            </a:r>
          </a:p>
          <a:p>
            <a:pPr lvl="1"/>
            <a:r>
              <a:rPr lang="en-US" dirty="0" smtClean="0"/>
              <a:t>Blocking Send and Receive</a:t>
            </a:r>
          </a:p>
          <a:p>
            <a:pPr lvl="1"/>
            <a:r>
              <a:rPr lang="en-US" dirty="0" smtClean="0"/>
              <a:t>Non-Blocking Send and Receive</a:t>
            </a:r>
          </a:p>
          <a:p>
            <a:pPr lvl="1"/>
            <a:r>
              <a:rPr lang="en-US" dirty="0" smtClean="0"/>
              <a:t>Barriers</a:t>
            </a:r>
          </a:p>
          <a:p>
            <a:r>
              <a:rPr lang="en-US" dirty="0" smtClean="0"/>
              <a:t>Be able to write threaded code and make use of synchronization primitives</a:t>
            </a:r>
          </a:p>
          <a:p>
            <a:pPr lvl="1"/>
            <a:r>
              <a:rPr lang="en-US" dirty="0" smtClean="0"/>
              <a:t>Know how to create, join, and terminate threads</a:t>
            </a:r>
          </a:p>
          <a:p>
            <a:pPr lvl="1"/>
            <a:r>
              <a:rPr lang="en-US" dirty="0" smtClean="0"/>
              <a:t>Know how to make use of shared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1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Know scheduling policies</a:t>
            </a:r>
          </a:p>
          <a:p>
            <a:pPr lvl="1"/>
            <a:r>
              <a:rPr lang="en-US" dirty="0" smtClean="0"/>
              <a:t>FCFS – First Come First Served</a:t>
            </a:r>
          </a:p>
          <a:p>
            <a:pPr lvl="1"/>
            <a:r>
              <a:rPr lang="en-US" dirty="0" smtClean="0"/>
              <a:t>SJF – Shortest Job First</a:t>
            </a:r>
          </a:p>
          <a:p>
            <a:pPr lvl="1"/>
            <a:r>
              <a:rPr lang="en-US" dirty="0" smtClean="0"/>
              <a:t>SRTN – Shortest Remaining Time Next</a:t>
            </a:r>
          </a:p>
          <a:p>
            <a:pPr lvl="1"/>
            <a:r>
              <a:rPr lang="en-US" dirty="0" smtClean="0"/>
              <a:t>RR – Round Robin</a:t>
            </a:r>
          </a:p>
          <a:p>
            <a:r>
              <a:rPr lang="en-US" dirty="0" smtClean="0"/>
              <a:t>Know that others exist too (Dynamic/RT scheduling)</a:t>
            </a:r>
          </a:p>
          <a:p>
            <a:r>
              <a:rPr lang="en-US" dirty="0" smtClean="0"/>
              <a:t>Know about CPU Bursts, Time Slices, and how the Scheduler works with the Ready and Run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2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parts of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Know parts of scheduler</a:t>
            </a:r>
          </a:p>
          <a:p>
            <a:pPr lvl="1"/>
            <a:r>
              <a:rPr lang="en-US" dirty="0" smtClean="0"/>
              <a:t>Dispatcher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ontext Switcher</a:t>
            </a:r>
          </a:p>
          <a:p>
            <a:pPr lvl="1"/>
            <a:r>
              <a:rPr lang="en-US" dirty="0" err="1" smtClean="0"/>
              <a:t>Enqueuer</a:t>
            </a:r>
            <a:endParaRPr lang="en-US" dirty="0" smtClean="0"/>
          </a:p>
          <a:p>
            <a:r>
              <a:rPr lang="en-US" dirty="0" smtClean="0"/>
              <a:t>Know preemptive vs. non-preemptive</a:t>
            </a:r>
          </a:p>
          <a:p>
            <a:r>
              <a:rPr lang="en-US" dirty="0" smtClean="0"/>
              <a:t>Know Gantt charts and scheduling performance</a:t>
            </a:r>
          </a:p>
          <a:p>
            <a:r>
              <a:rPr lang="en-US" dirty="0" smtClean="0"/>
              <a:t>Know about multilevel queues and multiple processor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10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Concepts</a:t>
            </a:r>
          </a:p>
          <a:p>
            <a:pPr lvl="1"/>
            <a:r>
              <a:rPr lang="en-US" dirty="0" smtClean="0"/>
              <a:t>Mutual Exclusion</a:t>
            </a:r>
          </a:p>
          <a:p>
            <a:pPr lvl="1"/>
            <a:r>
              <a:rPr lang="en-US" dirty="0" smtClean="0"/>
              <a:t>Critical sections</a:t>
            </a:r>
          </a:p>
          <a:p>
            <a:pPr lvl="1"/>
            <a:r>
              <a:rPr lang="en-US" dirty="0" smtClean="0"/>
              <a:t>Race conditions</a:t>
            </a:r>
          </a:p>
          <a:p>
            <a:pPr lvl="1"/>
            <a:r>
              <a:rPr lang="en-US" dirty="0" smtClean="0"/>
              <a:t>Semaphores</a:t>
            </a:r>
          </a:p>
          <a:p>
            <a:pPr lvl="1"/>
            <a:r>
              <a:rPr lang="en-US" dirty="0" err="1" smtClean="0"/>
              <a:t>Mutex</a:t>
            </a:r>
            <a:r>
              <a:rPr lang="en-US" dirty="0" smtClean="0"/>
              <a:t> Locks and Condition Variables</a:t>
            </a:r>
          </a:p>
          <a:p>
            <a:pPr lvl="1"/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  <a:p>
            <a:pPr lvl="1"/>
            <a:r>
              <a:rPr lang="en-US" dirty="0" smtClean="0"/>
              <a:t>Atomic Transaction and Monitors</a:t>
            </a:r>
            <a:endParaRPr lang="en-US" dirty="0" smtClean="0"/>
          </a:p>
          <a:p>
            <a:r>
              <a:rPr lang="en-US" dirty="0" smtClean="0"/>
              <a:t>Implementations (Know </a:t>
            </a:r>
            <a:r>
              <a:rPr lang="en-US" dirty="0" err="1" smtClean="0"/>
              <a:t>pseudocode</a:t>
            </a:r>
            <a:r>
              <a:rPr lang="en-US" dirty="0" smtClean="0"/>
              <a:t> for these!)</a:t>
            </a:r>
          </a:p>
          <a:p>
            <a:pPr lvl="1"/>
            <a:r>
              <a:rPr lang="en-US" dirty="0" smtClean="0"/>
              <a:t>Producers Consumers with Semaphores</a:t>
            </a:r>
          </a:p>
          <a:p>
            <a:pPr lvl="1"/>
            <a:r>
              <a:rPr lang="en-US" dirty="0" smtClean="0"/>
              <a:t>Readers Writers with Semaphores</a:t>
            </a:r>
          </a:p>
        </p:txBody>
      </p:sp>
    </p:spTree>
    <p:extLst>
      <p:ext uri="{BB962C8B-B14F-4D97-AF65-F5344CB8AC3E}">
        <p14:creationId xmlns:p14="http://schemas.microsoft.com/office/powerpoint/2010/main" val="255966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961</Words>
  <Application>Microsoft Macintosh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Exam Review</vt:lpstr>
      <vt:lpstr>Preliminary Information</vt:lpstr>
      <vt:lpstr>Overview</vt:lpstr>
      <vt:lpstr>Processes and Threads</vt:lpstr>
      <vt:lpstr>Synchronization </vt:lpstr>
      <vt:lpstr>Implementations of Processes and Threads</vt:lpstr>
      <vt:lpstr>CPU Scheduling</vt:lpstr>
      <vt:lpstr>Know parts of Scheduler</vt:lpstr>
      <vt:lpstr>Synchronization</vt:lpstr>
      <vt:lpstr>Deadlock</vt:lpstr>
      <vt:lpstr>Handling Deadlock</vt:lpstr>
      <vt:lpstr>File Systems and Management</vt:lpstr>
      <vt:lpstr>Disk Drives and Management</vt:lpstr>
      <vt:lpstr>Cache</vt:lpstr>
      <vt:lpstr>Memory Management</vt:lpstr>
      <vt:lpstr>Paged Memory</vt:lpstr>
      <vt:lpstr>I/O Systems</vt:lpstr>
      <vt:lpstr>Security and Protection (Chpt 14)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Review</dc:title>
  <dc:creator>David</dc:creator>
  <cp:lastModifiedBy>David</cp:lastModifiedBy>
  <cp:revision>15</cp:revision>
  <dcterms:created xsi:type="dcterms:W3CDTF">2014-12-05T19:15:09Z</dcterms:created>
  <dcterms:modified xsi:type="dcterms:W3CDTF">2014-12-07T18:30:21Z</dcterms:modified>
</cp:coreProperties>
</file>