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 autoCompressPictures="0">
  <p:sldMasterIdLst>
    <p:sldMasterId id="2147483889" r:id="rId1"/>
  </p:sldMasterIdLst>
  <p:notesMasterIdLst>
    <p:notesMasterId r:id="rId17"/>
  </p:notesMasterIdLst>
  <p:handoutMasterIdLst>
    <p:handoutMasterId r:id="rId18"/>
  </p:handoutMasterIdLst>
  <p:sldIdLst>
    <p:sldId id="267" r:id="rId2"/>
    <p:sldId id="273" r:id="rId3"/>
    <p:sldId id="274" r:id="rId4"/>
    <p:sldId id="275" r:id="rId5"/>
    <p:sldId id="276" r:id="rId6"/>
    <p:sldId id="277" r:id="rId7"/>
    <p:sldId id="261" r:id="rId8"/>
    <p:sldId id="257" r:id="rId9"/>
    <p:sldId id="280" r:id="rId10"/>
    <p:sldId id="281" r:id="rId11"/>
    <p:sldId id="282" r:id="rId12"/>
    <p:sldId id="283" r:id="rId13"/>
    <p:sldId id="284" r:id="rId14"/>
    <p:sldId id="285" r:id="rId15"/>
    <p:sldId id="286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312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CE9DD0-2B57-9141-B323-AC373D623CE4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11DC6E-706A-6D44-9191-BCEE71B0B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9834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B62BC4-598F-2843-B2D0-448579888C33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45F369-0B78-1C4C-873F-4DF09FA4B5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41216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5F369-0B78-1C4C-873F-4DF09FA4B59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624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3DF3C-C73B-2B44-AC4B-00292C3E5327}" type="datetime1">
              <a:rPr lang="en-US" smtClean="0"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915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94AD-9C3E-2344-8C17-22CB907EB689}" type="datetime1">
              <a:rPr lang="en-US" smtClean="0"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66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5461-DDF6-D846-9437-3D8255F84AB5}" type="datetime1">
              <a:rPr lang="en-US" smtClean="0"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051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2E4A7-87FB-2B48-9DDF-3C1DFE1D45D0}" type="datetime1">
              <a:rPr lang="en-US" smtClean="0"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65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5650-CA0C-1E44-88F5-D89F7EE58C90}" type="datetime1">
              <a:rPr lang="en-US" smtClean="0"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238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C1D5-7F98-694B-95AE-B0339C0B248E}" type="datetime1">
              <a:rPr lang="en-US" smtClean="0"/>
              <a:t>11/5/2014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613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AA07-8011-0C46-8CD5-71464AFA995B}" type="datetime1">
              <a:rPr lang="en-US" smtClean="0"/>
              <a:t>11/5/2014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98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EA7B-C57B-2444-AB63-5336D83DA827}" type="datetime1">
              <a:rPr lang="en-US" smtClean="0"/>
              <a:t>11/5/2014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612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7CE74-20D6-7149-BEF8-CEFADD0C90B7}" type="datetime1">
              <a:rPr lang="en-US" smtClean="0"/>
              <a:t>11/5/2014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044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7D16E-76A6-2748-BFEF-2918ACECEAB6}" type="datetime1">
              <a:rPr lang="en-US" smtClean="0"/>
              <a:t>11/5/2014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291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8C387-6957-0042-B31C-C1AA2D6CED42}" type="datetime1">
              <a:rPr lang="en-US" smtClean="0"/>
              <a:t>11/5/2014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450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0DDAF-0878-BB46-89E3-3535CE48F5B2}" type="datetime1">
              <a:rPr lang="en-US" smtClean="0"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412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561708" y="2091263"/>
            <a:ext cx="9068586" cy="2590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I/O Systems</a:t>
            </a:r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562100" y="4682062"/>
            <a:ext cx="9070848" cy="4572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Operating Systems</a:t>
            </a:r>
          </a:p>
          <a:p>
            <a:pPr algn="ctr"/>
            <a:r>
              <a:rPr lang="en-US" sz="2400" dirty="0" smtClean="0"/>
              <a:t>CS550</a:t>
            </a:r>
          </a:p>
        </p:txBody>
      </p:sp>
    </p:spTree>
    <p:extLst>
      <p:ext uri="{BB962C8B-B14F-4D97-AF65-F5344CB8AC3E}">
        <p14:creationId xmlns:p14="http://schemas.microsoft.com/office/powerpoint/2010/main" val="887492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808" y="1421863"/>
            <a:ext cx="10917382" cy="4432672"/>
          </a:xfrm>
        </p:spPr>
        <p:txBody>
          <a:bodyPr>
            <a:normAutofit fontScale="70000" lnSpcReduction="20000"/>
          </a:bodyPr>
          <a:lstStyle/>
          <a:p>
            <a:pPr lvl="1"/>
            <a:r>
              <a:rPr lang="en-US" altLang="en-US" sz="3900" dirty="0" smtClean="0">
                <a:solidFill>
                  <a:srgbClr val="000000"/>
                </a:solidFill>
                <a:latin typeface="+mj-lt"/>
              </a:rPr>
              <a:t>OS </a:t>
            </a:r>
            <a:r>
              <a:rPr lang="en-US" altLang="en-US" sz="3900" dirty="0">
                <a:solidFill>
                  <a:srgbClr val="000000"/>
                </a:solidFill>
                <a:latin typeface="+mj-lt"/>
              </a:rPr>
              <a:t>must protect against HW and application errors when said HW/app fails </a:t>
            </a:r>
            <a:endParaRPr lang="en-US" altLang="en-US" sz="3900" dirty="0" smtClean="0">
              <a:solidFill>
                <a:srgbClr val="000000"/>
              </a:solidFill>
              <a:latin typeface="+mj-lt"/>
            </a:endParaRPr>
          </a:p>
          <a:p>
            <a:pPr lvl="1"/>
            <a:r>
              <a:rPr lang="en-US" altLang="en-US" sz="3900" dirty="0" smtClean="0">
                <a:solidFill>
                  <a:srgbClr val="000000"/>
                </a:solidFill>
                <a:latin typeface="+mj-lt"/>
              </a:rPr>
              <a:t>OS </a:t>
            </a:r>
            <a:r>
              <a:rPr lang="en-US" altLang="en-US" sz="3900" dirty="0">
                <a:solidFill>
                  <a:srgbClr val="000000"/>
                </a:solidFill>
                <a:latin typeface="+mj-lt"/>
              </a:rPr>
              <a:t>can compensate sometimes </a:t>
            </a:r>
            <a:endParaRPr lang="en-US" altLang="en-US" sz="3900" dirty="0" smtClean="0">
              <a:solidFill>
                <a:srgbClr val="000000"/>
              </a:solidFill>
              <a:latin typeface="+mj-lt"/>
            </a:endParaRPr>
          </a:p>
          <a:p>
            <a:pPr lvl="1"/>
            <a:r>
              <a:rPr lang="en-US" altLang="en-US" sz="3900" dirty="0" smtClean="0">
                <a:solidFill>
                  <a:srgbClr val="000000"/>
                </a:solidFill>
                <a:latin typeface="+mj-lt"/>
              </a:rPr>
              <a:t>Ex</a:t>
            </a:r>
            <a:r>
              <a:rPr lang="en-US" altLang="en-US" sz="3900" dirty="0">
                <a:solidFill>
                  <a:srgbClr val="000000"/>
                </a:solidFill>
                <a:latin typeface="+mj-lt"/>
              </a:rPr>
              <a:t>: on failed "read()" retry "read()" or on failed "send()" issue "resend()" </a:t>
            </a:r>
            <a:endParaRPr lang="en-US" altLang="en-US" sz="3900" dirty="0" smtClean="0">
              <a:solidFill>
                <a:srgbClr val="000000"/>
              </a:solidFill>
              <a:latin typeface="+mj-lt"/>
            </a:endParaRPr>
          </a:p>
          <a:p>
            <a:pPr lvl="1"/>
            <a:r>
              <a:rPr lang="en-US" altLang="en-US" sz="3900" dirty="0" smtClean="0">
                <a:solidFill>
                  <a:srgbClr val="000000"/>
                </a:solidFill>
                <a:latin typeface="+mj-lt"/>
              </a:rPr>
              <a:t>System </a:t>
            </a:r>
            <a:r>
              <a:rPr lang="en-US" altLang="en-US" sz="3900" dirty="0">
                <a:solidFill>
                  <a:srgbClr val="000000"/>
                </a:solidFill>
                <a:latin typeface="+mj-lt"/>
              </a:rPr>
              <a:t>calls typically return an error bit </a:t>
            </a:r>
            <a:endParaRPr lang="en-US" altLang="en-US" sz="3900" dirty="0" smtClean="0">
              <a:solidFill>
                <a:srgbClr val="000000"/>
              </a:solidFill>
              <a:latin typeface="+mj-lt"/>
            </a:endParaRPr>
          </a:p>
          <a:p>
            <a:pPr lvl="1"/>
            <a:r>
              <a:rPr lang="en-US" altLang="en-US" sz="3900" dirty="0" smtClean="0">
                <a:solidFill>
                  <a:srgbClr val="000000"/>
                </a:solidFill>
                <a:latin typeface="+mj-lt"/>
              </a:rPr>
              <a:t>UNIX/Linux </a:t>
            </a:r>
            <a:r>
              <a:rPr lang="en-US" altLang="en-US" sz="3900" dirty="0">
                <a:solidFill>
                  <a:srgbClr val="000000"/>
                </a:solidFill>
                <a:latin typeface="+mj-lt"/>
              </a:rPr>
              <a:t>calls return "</a:t>
            </a:r>
            <a:r>
              <a:rPr lang="en-US" altLang="en-US" sz="3900" dirty="0" err="1">
                <a:solidFill>
                  <a:srgbClr val="000000"/>
                </a:solidFill>
                <a:latin typeface="+mj-lt"/>
              </a:rPr>
              <a:t>errno</a:t>
            </a:r>
            <a:r>
              <a:rPr lang="en-US" altLang="en-US" sz="3900" dirty="0">
                <a:solidFill>
                  <a:srgbClr val="000000"/>
                </a:solidFill>
                <a:latin typeface="+mj-lt"/>
              </a:rPr>
              <a:t>" which may be one of several hundred error codes </a:t>
            </a:r>
            <a:endParaRPr lang="en-US" altLang="en-US" sz="3900" dirty="0" smtClean="0">
              <a:solidFill>
                <a:srgbClr val="000000"/>
              </a:solidFill>
              <a:latin typeface="+mj-lt"/>
            </a:endParaRPr>
          </a:p>
          <a:p>
            <a:pPr lvl="1"/>
            <a:r>
              <a:rPr lang="en-US" altLang="en-US" sz="3900" dirty="0" smtClean="0">
                <a:solidFill>
                  <a:srgbClr val="000000"/>
                </a:solidFill>
                <a:latin typeface="+mj-lt"/>
              </a:rPr>
              <a:t>Some </a:t>
            </a:r>
            <a:r>
              <a:rPr lang="en-US" altLang="en-US" sz="3900" dirty="0">
                <a:solidFill>
                  <a:srgbClr val="000000"/>
                </a:solidFill>
                <a:latin typeface="+mj-lt"/>
              </a:rPr>
              <a:t>HW such as SCSI (pronounced "scuzzy") may provide very detailed information such as a "sense-key" detailing the nature of the error, an "additional sense code" giving the failure category, and even an "additional sense code qualifier" with more details. </a:t>
            </a:r>
            <a:endParaRPr lang="en-US" altLang="en-US" sz="3900" dirty="0" smtClean="0">
              <a:solidFill>
                <a:srgbClr val="000000"/>
              </a:solidFill>
              <a:latin typeface="+mj-lt"/>
            </a:endParaRPr>
          </a:p>
          <a:p>
            <a:pPr lvl="1"/>
            <a:r>
              <a:rPr lang="en-US" altLang="en-US" sz="3900" dirty="0" smtClean="0">
                <a:solidFill>
                  <a:srgbClr val="000000"/>
                </a:solidFill>
                <a:latin typeface="+mj-lt"/>
              </a:rPr>
              <a:t>These </a:t>
            </a:r>
            <a:r>
              <a:rPr lang="en-US" altLang="en-US" sz="3900" dirty="0">
                <a:solidFill>
                  <a:srgbClr val="000000"/>
                </a:solidFill>
                <a:latin typeface="+mj-lt"/>
              </a:rPr>
              <a:t>details may be provided in an error log by the OS</a:t>
            </a:r>
            <a:r>
              <a:rPr lang="en-US" altLang="en-US" sz="3900" dirty="0">
                <a:latin typeface="+mj-lt"/>
              </a:rPr>
              <a:t> </a:t>
            </a:r>
          </a:p>
          <a:p>
            <a:pPr lvl="1"/>
            <a:endParaRPr lang="en-US" altLang="en-US" sz="2700" dirty="0">
              <a:latin typeface="+mj-lt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115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Error Handling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416038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115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I/O Protection</a:t>
            </a:r>
            <a:endParaRPr lang="en-US" b="1" dirty="0"/>
          </a:p>
        </p:txBody>
      </p:sp>
      <p:sp>
        <p:nvSpPr>
          <p:cNvPr id="2" name="Content Placeholder 1"/>
          <p:cNvSpPr>
            <a:spLocks noGrp="1" noChangeArrowheads="1"/>
          </p:cNvSpPr>
          <p:nvPr>
            <p:ph idx="1"/>
          </p:nvPr>
        </p:nvSpPr>
        <p:spPr bwMode="auto">
          <a:xfrm>
            <a:off x="590551" y="1621085"/>
            <a:ext cx="10955274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Require all I/O ops to be privileged instructions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This will prevent user processes from disrupting the OS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Protect memory-mapped and I/O memory port locations from user access, too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Kernel must provide a locking mechanism to allow only protected access to these features</a:t>
            </a: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521012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14375" y="228600"/>
            <a:ext cx="10515600" cy="56115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Kernel Data Structures</a:t>
            </a:r>
            <a:endParaRPr lang="en-US" b="1" dirty="0"/>
          </a:p>
        </p:txBody>
      </p:sp>
      <p:sp>
        <p:nvSpPr>
          <p:cNvPr id="2" name="Content Placeholder 1"/>
          <p:cNvSpPr>
            <a:spLocks noGrp="1" noChangeArrowheads="1"/>
          </p:cNvSpPr>
          <p:nvPr>
            <p:ph idx="1"/>
          </p:nvPr>
        </p:nvSpPr>
        <p:spPr bwMode="auto">
          <a:xfrm>
            <a:off x="590550" y="1034460"/>
            <a:ext cx="10763250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Linux makes use of a file descriptor that points to a "per-process open-file table" This is contained within user-process memory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Within this table there are pointers to file-system records within the kernel memory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00"/>
                </a:solidFill>
                <a:latin typeface="+mj-lt"/>
              </a:rPr>
              <a:t>Kernel memory contains: </a:t>
            </a:r>
            <a:endParaRPr lang="en-US" altLang="en-US" sz="2400" dirty="0" smtClean="0">
              <a:solidFill>
                <a:srgbClr val="000000"/>
              </a:solidFill>
              <a:latin typeface="+mj-lt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System-wide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open-file table </a:t>
            </a:r>
            <a:endParaRPr lang="en-US" altLang="en-US" dirty="0" smtClean="0">
              <a:solidFill>
                <a:srgbClr val="000000"/>
              </a:solidFill>
              <a:latin typeface="+mj-lt"/>
            </a:endParaRPr>
          </a:p>
          <a:p>
            <a:pPr lvl="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solidFill>
                  <a:srgbClr val="000000"/>
                </a:solidFill>
                <a:latin typeface="+mj-lt"/>
              </a:rPr>
              <a:t>File-system </a:t>
            </a:r>
            <a:r>
              <a:rPr lang="en-US" altLang="en-US" sz="2400" dirty="0">
                <a:solidFill>
                  <a:srgbClr val="000000"/>
                </a:solidFill>
                <a:latin typeface="+mj-lt"/>
              </a:rPr>
              <a:t>records </a:t>
            </a:r>
            <a:endParaRPr lang="en-US" altLang="en-US" sz="2400" dirty="0" smtClean="0">
              <a:solidFill>
                <a:srgbClr val="000000"/>
              </a:solidFill>
              <a:latin typeface="+mj-lt"/>
            </a:endParaRPr>
          </a:p>
          <a:p>
            <a:pPr lvl="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err="1" smtClean="0">
                <a:solidFill>
                  <a:srgbClr val="000000"/>
                </a:solidFill>
                <a:latin typeface="+mj-lt"/>
              </a:rPr>
              <a:t>iNode</a:t>
            </a:r>
            <a:r>
              <a:rPr lang="en-US" altLang="en-US" sz="24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+mj-lt"/>
              </a:rPr>
              <a:t>pointer </a:t>
            </a:r>
            <a:endParaRPr lang="en-US" altLang="en-US" sz="2400" dirty="0" smtClean="0">
              <a:solidFill>
                <a:srgbClr val="000000"/>
              </a:solidFill>
              <a:latin typeface="+mj-lt"/>
            </a:endParaRPr>
          </a:p>
          <a:p>
            <a:pPr lvl="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solidFill>
                  <a:srgbClr val="000000"/>
                </a:solidFill>
                <a:latin typeface="+mj-lt"/>
              </a:rPr>
              <a:t>pointers </a:t>
            </a:r>
            <a:r>
              <a:rPr lang="en-US" altLang="en-US" sz="2400" dirty="0">
                <a:solidFill>
                  <a:srgbClr val="000000"/>
                </a:solidFill>
                <a:latin typeface="+mj-lt"/>
              </a:rPr>
              <a:t>to r/w functions, select, </a:t>
            </a:r>
            <a:r>
              <a:rPr lang="en-US" altLang="en-US" sz="2400" dirty="0" err="1">
                <a:solidFill>
                  <a:srgbClr val="000000"/>
                </a:solidFill>
                <a:latin typeface="+mj-lt"/>
              </a:rPr>
              <a:t>ioctl</a:t>
            </a:r>
            <a:r>
              <a:rPr lang="en-US" altLang="en-US" sz="2400" dirty="0">
                <a:solidFill>
                  <a:srgbClr val="000000"/>
                </a:solidFill>
                <a:latin typeface="+mj-lt"/>
              </a:rPr>
              <a:t>, and close </a:t>
            </a:r>
            <a:endParaRPr lang="en-US" altLang="en-US" sz="2400" dirty="0" smtClean="0">
              <a:solidFill>
                <a:srgbClr val="000000"/>
              </a:solidFill>
              <a:latin typeface="+mj-lt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Network/socket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records </a:t>
            </a:r>
            <a:endParaRPr lang="en-US" altLang="en-US" dirty="0" smtClean="0">
              <a:solidFill>
                <a:srgbClr val="000000"/>
              </a:solidFill>
              <a:latin typeface="+mj-lt"/>
            </a:endParaRPr>
          </a:p>
          <a:p>
            <a:pPr lvl="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solidFill>
                  <a:srgbClr val="000000"/>
                </a:solidFill>
                <a:latin typeface="+mj-lt"/>
              </a:rPr>
              <a:t>Pointer </a:t>
            </a:r>
            <a:r>
              <a:rPr lang="en-US" altLang="en-US" sz="2400" dirty="0">
                <a:solidFill>
                  <a:srgbClr val="000000"/>
                </a:solidFill>
                <a:latin typeface="+mj-lt"/>
              </a:rPr>
              <a:t>to network information </a:t>
            </a:r>
            <a:endParaRPr lang="en-US" altLang="en-US" sz="2400" dirty="0" smtClean="0">
              <a:solidFill>
                <a:srgbClr val="000000"/>
              </a:solidFill>
              <a:latin typeface="+mj-lt"/>
            </a:endParaRPr>
          </a:p>
          <a:p>
            <a:pPr lvl="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solidFill>
                  <a:srgbClr val="000000"/>
                </a:solidFill>
                <a:latin typeface="+mj-lt"/>
              </a:rPr>
              <a:t>Pointer </a:t>
            </a:r>
            <a:r>
              <a:rPr lang="en-US" altLang="en-US" sz="2400" dirty="0">
                <a:solidFill>
                  <a:srgbClr val="000000"/>
                </a:solidFill>
                <a:latin typeface="+mj-lt"/>
              </a:rPr>
              <a:t>to r/w functions </a:t>
            </a:r>
            <a:endParaRPr lang="en-US" altLang="en-US" sz="2400" dirty="0" smtClean="0">
              <a:solidFill>
                <a:srgbClr val="000000"/>
              </a:solidFill>
              <a:latin typeface="+mj-lt"/>
            </a:endParaRPr>
          </a:p>
          <a:p>
            <a:pPr lvl="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solidFill>
                  <a:srgbClr val="000000"/>
                </a:solidFill>
                <a:latin typeface="+mj-lt"/>
              </a:rPr>
              <a:t>Pointers </a:t>
            </a:r>
            <a:r>
              <a:rPr lang="en-US" altLang="en-US" sz="2400" dirty="0">
                <a:solidFill>
                  <a:srgbClr val="000000"/>
                </a:solidFill>
                <a:latin typeface="+mj-lt"/>
              </a:rPr>
              <a:t>to select, </a:t>
            </a:r>
            <a:r>
              <a:rPr lang="en-US" altLang="en-US" sz="2400" dirty="0" err="1">
                <a:solidFill>
                  <a:srgbClr val="000000"/>
                </a:solidFill>
                <a:latin typeface="+mj-lt"/>
              </a:rPr>
              <a:t>ioctl</a:t>
            </a:r>
            <a:r>
              <a:rPr lang="en-US" altLang="en-US" sz="2400" dirty="0">
                <a:solidFill>
                  <a:srgbClr val="000000"/>
                </a:solidFill>
                <a:latin typeface="+mj-lt"/>
              </a:rPr>
              <a:t>, and close </a:t>
            </a:r>
            <a:endParaRPr lang="en-US" altLang="en-US" sz="2400" dirty="0" smtClean="0">
              <a:solidFill>
                <a:srgbClr val="000000"/>
              </a:solidFill>
              <a:latin typeface="+mj-lt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err="1" smtClean="0">
                <a:solidFill>
                  <a:srgbClr val="000000"/>
                </a:solidFill>
                <a:latin typeface="+mj-lt"/>
              </a:rPr>
              <a:t>iNodes</a:t>
            </a:r>
            <a:r>
              <a:rPr lang="en-US" altLang="en-US" sz="24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+mj-lt"/>
              </a:rPr>
              <a:t>are file control blocks in </a:t>
            </a:r>
            <a:r>
              <a:rPr lang="en-US" altLang="en-US" sz="2400" dirty="0" err="1">
                <a:solidFill>
                  <a:srgbClr val="000000"/>
                </a:solidFill>
                <a:latin typeface="+mj-lt"/>
              </a:rPr>
              <a:t>linux</a:t>
            </a:r>
            <a:r>
              <a:rPr lang="en-US" altLang="en-US" sz="2400" dirty="0">
                <a:solidFill>
                  <a:srgbClr val="000000"/>
                </a:solidFill>
                <a:latin typeface="+mj-lt"/>
              </a:rPr>
              <a:t> - these contain ownership, permissions, and location data for files</a:t>
            </a:r>
            <a:r>
              <a:rPr lang="en-US" altLang="en-US" sz="2400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340165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14375" y="419912"/>
            <a:ext cx="10515600" cy="56115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Performance</a:t>
            </a:r>
            <a:endParaRPr lang="en-US" b="1" dirty="0"/>
          </a:p>
        </p:txBody>
      </p:sp>
      <p:sp>
        <p:nvSpPr>
          <p:cNvPr id="3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714375" y="1518508"/>
            <a:ext cx="1076325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I/O and Network traffic can cause high context switching rates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Consider keyboard input provided over network.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May wish to use "front end processors" for keyboard I/O and "I/O channel" </a:t>
            </a:r>
            <a:r>
              <a:rPr kumimoji="0" lang="en-US" altLang="en-US" sz="2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cpus</a:t>
            </a: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 on servers to deal with processing of this input</a:t>
            </a: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593179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14375" y="419912"/>
            <a:ext cx="10515600" cy="56115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Performance (Contd..)</a:t>
            </a:r>
            <a:endParaRPr lang="en-US" b="1" dirty="0"/>
          </a:p>
        </p:txBody>
      </p:sp>
      <p:sp>
        <p:nvSpPr>
          <p:cNvPr id="2" name="Content Placeholder 1"/>
          <p:cNvSpPr>
            <a:spLocks noGrp="1" noChangeArrowheads="1"/>
          </p:cNvSpPr>
          <p:nvPr>
            <p:ph idx="1"/>
          </p:nvPr>
        </p:nvSpPr>
        <p:spPr bwMode="auto">
          <a:xfrm>
            <a:off x="714375" y="1589904"/>
            <a:ext cx="1076325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Offload this work from the main CPU and we do the following: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-Reduce # of context switches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-Reduce memory copying between device and application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-Reduce interrupt frequency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-Increase concurrency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-Use </a:t>
            </a:r>
            <a:r>
              <a:rPr kumimoji="0" lang="en-US" altLang="en-US" sz="2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hw</a:t>
            </a: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 commands for I/O processing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-Have better balance of overall device performance, because more devices may become idle when others become loaded</a:t>
            </a: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054134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14375" y="419912"/>
            <a:ext cx="10515600" cy="56115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Next Class:</a:t>
            </a:r>
            <a:endParaRPr lang="en-US" b="1" dirty="0"/>
          </a:p>
        </p:txBody>
      </p:sp>
      <p:sp>
        <p:nvSpPr>
          <p:cNvPr id="3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714375" y="1370387"/>
            <a:ext cx="10763250" cy="4662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Protection - internal OS problem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Mechanisms/Policies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Principles - principle of least privilege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Domains - </a:t>
            </a:r>
            <a:r>
              <a:rPr kumimoji="0" lang="en-US" altLang="en-US" sz="2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hw</a:t>
            </a: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 objects and </a:t>
            </a:r>
            <a:r>
              <a:rPr kumimoji="0" lang="en-US" altLang="en-US" sz="2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sw</a:t>
            </a: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 objects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Access Matrix </a:t>
            </a:r>
          </a:p>
          <a:p>
            <a:pPr lvl="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Global table </a:t>
            </a:r>
          </a:p>
          <a:p>
            <a:pPr lvl="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Access Lists </a:t>
            </a:r>
          </a:p>
          <a:p>
            <a:pPr lvl="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Capability Lists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Access control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Language Based Protection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Security</a:t>
            </a: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28582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8033"/>
          </a:xfrm>
        </p:spPr>
        <p:txBody>
          <a:bodyPr>
            <a:normAutofit/>
          </a:bodyPr>
          <a:lstStyle/>
          <a:p>
            <a:pPr lvl="0"/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</a:rPr>
              <a:t>Note: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35726"/>
            <a:ext cx="10515600" cy="2380014"/>
          </a:xfrm>
        </p:spPr>
        <p:txBody>
          <a:bodyPr>
            <a:noAutofit/>
          </a:bodyPr>
          <a:lstStyle/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en-US" altLang="en-US" sz="24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Based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on Operating Systems Concepts by </a:t>
            </a:r>
            <a:r>
              <a:rPr lang="en-US" altLang="en-US" dirty="0" err="1">
                <a:solidFill>
                  <a:srgbClr val="000000"/>
                </a:solidFill>
                <a:latin typeface="+mj-lt"/>
              </a:rPr>
              <a:t>Silberschatz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, Galvin, and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Gagne</a:t>
            </a:r>
            <a:endParaRPr lang="en-US" altLang="en-US" dirty="0" smtClean="0">
              <a:latin typeface="+mj-lt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en-US" altLang="en-US" dirty="0">
                <a:solidFill>
                  <a:srgbClr val="000000"/>
                </a:solidFill>
                <a:latin typeface="+mj-lt"/>
              </a:rPr>
              <a:t>Strongly recommended to read Sections 12.8 - 12.10 </a:t>
            </a:r>
            <a:endParaRPr lang="en-US" altLang="en-US" dirty="0" smtClean="0">
              <a:solidFill>
                <a:srgbClr val="000000"/>
              </a:solidFill>
              <a:latin typeface="+mj-lt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We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may not have time to go over them, but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there might be a question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about NFS on the final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.</a:t>
            </a:r>
            <a:endParaRPr lang="en-US" alt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7881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138" y="426727"/>
            <a:ext cx="7704667" cy="501340"/>
          </a:xfrm>
        </p:spPr>
        <p:txBody>
          <a:bodyPr>
            <a:noAutofit/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en-US" altLang="en-US" sz="4000" b="1" dirty="0" smtClean="0">
                <a:solidFill>
                  <a:srgbClr val="000000"/>
                </a:solidFill>
              </a:rPr>
              <a:t>Blocking &amp; Non-Blocking I/O</a:t>
            </a:r>
            <a:endParaRPr lang="en-US" altLang="en-US" sz="6600" dirty="0">
              <a:ln>
                <a:noFill/>
              </a:ln>
            </a:endParaRPr>
          </a:p>
        </p:txBody>
      </p:sp>
      <p:sp>
        <p:nvSpPr>
          <p:cNvPr id="3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01643" y="1117219"/>
            <a:ext cx="11131178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Blocking - system call suspends application and moves application to wait queue to wait for system call to complete. Simple and easy to understand. 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Non-blocking I/O - example - receive keyboard and mouse input while processing and displaying data on screen. Provided by some operating systems.</a:t>
            </a:r>
            <a:r>
              <a:rPr kumimoji="0" lang="en-US" alt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3200" dirty="0" smtClean="0">
                <a:solidFill>
                  <a:srgbClr val="000000"/>
                </a:solidFill>
                <a:latin typeface="+mj-lt"/>
              </a:rPr>
              <a:t>Does </a:t>
            </a:r>
            <a:r>
              <a:rPr lang="en-US" altLang="en-US" sz="3200" dirty="0">
                <a:solidFill>
                  <a:srgbClr val="000000"/>
                </a:solidFill>
                <a:latin typeface="+mj-lt"/>
              </a:rPr>
              <a:t>not stop application from running for a long period of time. </a:t>
            </a:r>
            <a:endParaRPr lang="en-US" altLang="en-US" sz="3200" dirty="0" smtClean="0">
              <a:solidFill>
                <a:srgbClr val="000000"/>
              </a:solidFill>
              <a:latin typeface="+mj-lt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200" dirty="0" smtClean="0">
                <a:solidFill>
                  <a:srgbClr val="000000"/>
                </a:solidFill>
                <a:latin typeface="+mj-lt"/>
              </a:rPr>
              <a:t>- </a:t>
            </a:r>
            <a:r>
              <a:rPr lang="en-US" altLang="en-US" sz="3200" dirty="0">
                <a:solidFill>
                  <a:srgbClr val="000000"/>
                </a:solidFill>
                <a:latin typeface="+mj-lt"/>
              </a:rPr>
              <a:t>Different from MPI non-blocking operations</a:t>
            </a:r>
            <a:r>
              <a:rPr lang="en-US" altLang="en-US" sz="4000" dirty="0">
                <a:latin typeface="+mj-lt"/>
              </a:rPr>
              <a:t> </a:t>
            </a:r>
            <a:endParaRPr lang="en-US" altLang="en-US" sz="6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7816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58" y="294513"/>
            <a:ext cx="7704667" cy="765957"/>
          </a:xfrm>
        </p:spPr>
        <p:txBody>
          <a:bodyPr>
            <a:normAutofit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altLang="en-US" b="1" dirty="0">
                <a:solidFill>
                  <a:srgbClr val="000000"/>
                </a:solidFill>
              </a:rPr>
              <a:t>Asynchronous system calls</a:t>
            </a:r>
            <a:endParaRPr lang="en-US" altLang="en-US" sz="8800" b="1" dirty="0">
              <a:solidFill>
                <a:schemeClr val="tx1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760413" y="1133526"/>
            <a:ext cx="10615612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Asynchronous system calls are another means of providing this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Returns without waiting for I/O to finish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I/O completed by setting a variable, triggering a signal or causing a SW interrupt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Difference from non-blocking I/O is that </a:t>
            </a:r>
            <a:r>
              <a:rPr kumimoji="0" lang="en-US" altLang="en-US" sz="2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nonblocking</a:t>
            </a: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 returns whatever data is available and asynchronous requests that I/O be completed at a later time.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Often used in modern operating systems Ex: disk and network I/O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700" dirty="0" smtClean="0">
                <a:solidFill>
                  <a:srgbClr val="000000"/>
                </a:solidFill>
                <a:latin typeface="+mj-lt"/>
              </a:rPr>
              <a:t>Both </a:t>
            </a:r>
            <a:r>
              <a:rPr lang="en-US" altLang="en-US" sz="2700" dirty="0">
                <a:solidFill>
                  <a:srgbClr val="000000"/>
                </a:solidFill>
                <a:latin typeface="+mj-lt"/>
              </a:rPr>
              <a:t>buffer I/O and return to the application. </a:t>
            </a:r>
            <a:endParaRPr lang="en-US" altLang="en-US" sz="2700" dirty="0" smtClean="0">
              <a:solidFill>
                <a:srgbClr val="000000"/>
              </a:solidFill>
              <a:latin typeface="+mj-lt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700" dirty="0" smtClean="0">
                <a:solidFill>
                  <a:srgbClr val="000000"/>
                </a:solidFill>
                <a:latin typeface="+mj-lt"/>
              </a:rPr>
              <a:t>Buffers </a:t>
            </a:r>
            <a:r>
              <a:rPr lang="en-US" altLang="en-US" sz="2700" dirty="0">
                <a:solidFill>
                  <a:srgbClr val="000000"/>
                </a:solidFill>
                <a:latin typeface="+mj-lt"/>
              </a:rPr>
              <a:t>must be flushed, though </a:t>
            </a:r>
            <a:endParaRPr lang="en-US" altLang="en-US" sz="2700" dirty="0" smtClean="0">
              <a:solidFill>
                <a:srgbClr val="000000"/>
              </a:solidFill>
              <a:latin typeface="+mj-lt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700" dirty="0" smtClean="0">
                <a:solidFill>
                  <a:srgbClr val="000000"/>
                </a:solidFill>
                <a:latin typeface="+mj-lt"/>
              </a:rPr>
              <a:t>OS </a:t>
            </a:r>
            <a:r>
              <a:rPr lang="en-US" altLang="en-US" sz="2700" dirty="0">
                <a:solidFill>
                  <a:srgbClr val="000000"/>
                </a:solidFill>
                <a:latin typeface="+mj-lt"/>
              </a:rPr>
              <a:t>usually has a time limit on how long data can stay in the buffer </a:t>
            </a:r>
            <a:endParaRPr lang="en-US" altLang="en-US" sz="2700" dirty="0" smtClean="0">
              <a:solidFill>
                <a:srgbClr val="000000"/>
              </a:solidFill>
              <a:latin typeface="+mj-lt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700" dirty="0" smtClean="0">
                <a:solidFill>
                  <a:srgbClr val="000000"/>
                </a:solidFill>
                <a:latin typeface="+mj-lt"/>
              </a:rPr>
              <a:t>OS </a:t>
            </a:r>
            <a:r>
              <a:rPr lang="en-US" altLang="en-US" sz="2700" dirty="0">
                <a:solidFill>
                  <a:srgbClr val="000000"/>
                </a:solidFill>
                <a:latin typeface="+mj-lt"/>
              </a:rPr>
              <a:t>must also maintain data consistency</a:t>
            </a:r>
            <a:r>
              <a:rPr lang="en-US" altLang="en-US" sz="2700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4507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91086" y="413266"/>
            <a:ext cx="7704667" cy="765957"/>
          </a:xfrm>
        </p:spPr>
        <p:txBody>
          <a:bodyPr>
            <a:normAutofit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altLang="en-US" b="1" dirty="0" smtClean="0">
                <a:solidFill>
                  <a:srgbClr val="000000"/>
                </a:solidFill>
              </a:rPr>
              <a:t>Example:</a:t>
            </a:r>
            <a:endParaRPr lang="en-US" altLang="en-US" sz="8800" b="1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 noChangeArrowheads="1"/>
          </p:cNvSpPr>
          <p:nvPr>
            <p:ph idx="1"/>
          </p:nvPr>
        </p:nvSpPr>
        <p:spPr bwMode="auto">
          <a:xfrm>
            <a:off x="891086" y="1548555"/>
            <a:ext cx="10710862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  <a:tabLst/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"select" system call for TCP/IP sockets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  <a:tabLst/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checks if network I/O is possible by using a wait time of zero as a parameter This is a non-blocking operation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  <a:tabLst/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"read()" or "write()" must be used to perform data transfer after calling "select()". These could be blocking, non-blocking, or asynchronous. 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587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214" y="555172"/>
            <a:ext cx="7704667" cy="48095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Vectored I/O</a:t>
            </a:r>
            <a:endParaRPr lang="en-US" b="1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879475" y="1644562"/>
            <a:ext cx="10793413" cy="3000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Allow one system call to perform multiple I/O ops in many locations implemented via "</a:t>
            </a:r>
            <a:r>
              <a:rPr kumimoji="0" lang="en-US" altLang="en-US" sz="2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readv</a:t>
            </a: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" system call, also called "scatter-gather" methods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read accepts a vector of many buffers and is able to read from all at once or write to all at once, sometimes as an atomic operation.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Can occur using vector fields on CPU or via system calls or within libraries (MPI).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Can improve read/write speeds</a:t>
            </a: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7430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566" y="198313"/>
            <a:ext cx="10515600" cy="858033"/>
          </a:xfrm>
        </p:spPr>
        <p:txBody>
          <a:bodyPr>
            <a:normAutofit/>
          </a:bodyPr>
          <a:lstStyle/>
          <a:p>
            <a:pPr lvl="0"/>
            <a:r>
              <a:rPr lang="en-US" altLang="en-US" sz="4000" b="1" dirty="0" smtClean="0">
                <a:solidFill>
                  <a:srgbClr val="000000"/>
                </a:solidFill>
              </a:rPr>
              <a:t>Kernel I/O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17538" y="1515534"/>
            <a:ext cx="11147742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 Kernel provides I/O scheduling, buffering, spooling, reservation of devices, and error checks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 Scheduling has been previously discussed (disk I/O methods like SSTF, Elevator, etc.)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 A device status table is used by the kernel to assist with this scheduling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 We will discuss many of the other topics with respect to kernel I/O</a:t>
            </a: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8039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663" y="411371"/>
            <a:ext cx="7704667" cy="821973"/>
          </a:xfrm>
        </p:spPr>
        <p:txBody>
          <a:bodyPr>
            <a:normAutofit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altLang="en-US" sz="3600" b="1" dirty="0" smtClean="0">
                <a:solidFill>
                  <a:srgbClr val="000000"/>
                </a:solidFill>
              </a:rPr>
              <a:t>I/O Buffers</a:t>
            </a:r>
            <a:endParaRPr lang="en-US" altLang="en-US" sz="3600" b="1" dirty="0">
              <a:solidFill>
                <a:srgbClr val="000000"/>
              </a:solidFill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982663" y="1233344"/>
            <a:ext cx="10488612" cy="5216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Buffer - stores data being transferred between two devices 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Done for 3 reasons 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Speed mismatch between producer and consumer 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Adapt for device with different transfer sizes 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To support copy semantics - guarantee of data consistency between devices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3600" b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I/O Caching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Cache - fast memory to hold copies of data 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Difference between caches and buffers - cache holds a copy of data on a fast storage device whereas buffer may hold the only existing copy of data. 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Sometimes memory may be used for both caching and buffering</a:t>
            </a: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5406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115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Spooling	</a:t>
            </a:r>
            <a:endParaRPr lang="en-US" b="1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38200" y="1788096"/>
            <a:ext cx="10515600" cy="3000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Spool - a buffer that holds output for a device like a printer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OS takes all data for a device like a printer and holds it in a spool (e.g. a file)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Once device finishes its job, OS gets next item from the spool and sends it to the device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Could limit devices to only have one open spool file, if they cannot multiplex jobs </a:t>
            </a:r>
            <a:endParaRPr kumimoji="0" lang="en-US" altLang="en-US" sz="2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14777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7820</TotalTime>
  <Words>1004</Words>
  <Application>Microsoft Office PowerPoint</Application>
  <PresentationFormat>Widescreen</PresentationFormat>
  <Paragraphs>103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 Unicode MS</vt:lpstr>
      <vt:lpstr>Arial</vt:lpstr>
      <vt:lpstr>Calibri</vt:lpstr>
      <vt:lpstr>Calibri Light</vt:lpstr>
      <vt:lpstr>Courier New</vt:lpstr>
      <vt:lpstr>Garamond</vt:lpstr>
      <vt:lpstr>Wingdings</vt:lpstr>
      <vt:lpstr>Office Theme</vt:lpstr>
      <vt:lpstr>PowerPoint Presentation</vt:lpstr>
      <vt:lpstr>Note:</vt:lpstr>
      <vt:lpstr>Blocking &amp; Non-Blocking I/O</vt:lpstr>
      <vt:lpstr>Asynchronous system calls</vt:lpstr>
      <vt:lpstr>Example:</vt:lpstr>
      <vt:lpstr>Vectored I/O</vt:lpstr>
      <vt:lpstr>Kernel I/O</vt:lpstr>
      <vt:lpstr>I/O Buffers</vt:lpstr>
      <vt:lpstr>Spooling </vt:lpstr>
      <vt:lpstr>Error Handling</vt:lpstr>
      <vt:lpstr>I/O Protection</vt:lpstr>
      <vt:lpstr>Kernel Data Structures</vt:lpstr>
      <vt:lpstr>Performance</vt:lpstr>
      <vt:lpstr>Performance (Contd..)</vt:lpstr>
      <vt:lpstr>Next Class: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 Systems</dc:title>
  <dc:creator>David Monismith</dc:creator>
  <cp:lastModifiedBy>Hussani,Syed Mazhar</cp:lastModifiedBy>
  <cp:revision>81</cp:revision>
  <dcterms:created xsi:type="dcterms:W3CDTF">2012-11-30T16:01:39Z</dcterms:created>
  <dcterms:modified xsi:type="dcterms:W3CDTF">2014-11-05T18:20:44Z</dcterms:modified>
</cp:coreProperties>
</file>