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89" r:id="rId1"/>
  </p:sldMasterIdLst>
  <p:notesMasterIdLst>
    <p:notesMasterId r:id="rId17"/>
  </p:notesMasterIdLst>
  <p:handoutMasterIdLst>
    <p:handoutMasterId r:id="rId18"/>
  </p:handoutMasterIdLst>
  <p:sldIdLst>
    <p:sldId id="267" r:id="rId2"/>
    <p:sldId id="273" r:id="rId3"/>
    <p:sldId id="274" r:id="rId4"/>
    <p:sldId id="275" r:id="rId5"/>
    <p:sldId id="276" r:id="rId6"/>
    <p:sldId id="277" r:id="rId7"/>
    <p:sldId id="261" r:id="rId8"/>
    <p:sldId id="257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F369-0B78-1C4C-873F-4DF09FA4B5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DDAF-0878-BB46-89E3-3535CE48F5B2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1708" y="2091263"/>
            <a:ext cx="906858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I/O Systems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62100" y="4682062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Operating Systems</a:t>
            </a:r>
          </a:p>
          <a:p>
            <a:pPr algn="ctr"/>
            <a:r>
              <a:rPr lang="en-US" sz="2400" dirty="0" smtClean="0"/>
              <a:t>CS550</a:t>
            </a:r>
          </a:p>
        </p:txBody>
      </p:sp>
    </p:spTree>
    <p:extLst>
      <p:ext uri="{BB962C8B-B14F-4D97-AF65-F5344CB8AC3E}">
        <p14:creationId xmlns:p14="http://schemas.microsoft.com/office/powerpoint/2010/main" val="88749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08" y="1421863"/>
            <a:ext cx="10917382" cy="443267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must protect against HW and application errors when said HW/app fails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can compensate sometimes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Ex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: on failed "read()" retry "read()" or on failed "send()" issue "resend()"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System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calls typically return an error bit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UNIX/Linux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calls return "</a:t>
            </a:r>
            <a:r>
              <a:rPr lang="en-US" altLang="en-US" sz="3900" dirty="0" err="1">
                <a:solidFill>
                  <a:srgbClr val="000000"/>
                </a:solidFill>
                <a:latin typeface="+mj-lt"/>
              </a:rPr>
              <a:t>errno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" which may be one of several hundred error codes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Some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HW such as SCSI (pronounced "scuzzy") may provide very detailed information such as a "sense-key" detailing the nature of the error, an "additional sense code" giving the failure category, and even an "additional sense code qualifier" with more details. </a:t>
            </a:r>
            <a:endParaRPr lang="en-US" altLang="en-US" sz="39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3900" dirty="0" smtClean="0">
                <a:solidFill>
                  <a:srgbClr val="000000"/>
                </a:solidFill>
                <a:latin typeface="+mj-lt"/>
              </a:rPr>
              <a:t>These </a:t>
            </a:r>
            <a:r>
              <a:rPr lang="en-US" altLang="en-US" sz="3900" dirty="0">
                <a:solidFill>
                  <a:srgbClr val="000000"/>
                </a:solidFill>
                <a:latin typeface="+mj-lt"/>
              </a:rPr>
              <a:t>details may be provided in an error log by the OS</a:t>
            </a:r>
            <a:r>
              <a:rPr lang="en-US" altLang="en-US" sz="3900" dirty="0">
                <a:latin typeface="+mj-lt"/>
              </a:rPr>
              <a:t> </a:t>
            </a:r>
          </a:p>
          <a:p>
            <a:pPr lvl="1"/>
            <a:endParaRPr lang="en-US" altLang="en-US" sz="27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Error Handling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60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I/O Protection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590551" y="1621085"/>
            <a:ext cx="1095527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Require all I/O ops to be privileged instructions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This will prevent user processes from disrupting the OS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Protect memory-mapped and I/O memory port locations from user access, too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Kernel must provide a locking mechanism to allow only protected access to these features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210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Kernel Data Structures</a:t>
            </a:r>
            <a:endParaRPr lang="en-US" b="1" dirty="0"/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590550" y="1034460"/>
            <a:ext cx="107632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Linux makes use of a file descriptor that points to a "per-process open-file table" This is contained within user-process memory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Within this table there are pointers to file-system records within the kernel memory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Kernel memory contains: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System-wide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open-file table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File-system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records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+mj-lt"/>
              </a:rPr>
              <a:t>iNode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pointer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pointers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to r/w functions, select,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</a:rPr>
              <a:t>ioctl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, and close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Network/socket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records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Pointer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to network information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Pointer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to r/w functions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Pointers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to select,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</a:rPr>
              <a:t>ioctl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, and close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+mj-lt"/>
              </a:rPr>
              <a:t>iNodes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are file control blocks in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</a:rPr>
              <a:t>linux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- these contain ownership, permissions, and location data for files</a:t>
            </a:r>
            <a:r>
              <a:rPr lang="en-US" altLang="en-US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401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4375" y="419912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Performance</a:t>
            </a:r>
            <a:endParaRPr lang="en-US" b="1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14375" y="1518508"/>
            <a:ext cx="107632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I/O and Network traffic can cause high context switching rates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Consider keyboard input provided over network.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May wish to use "front end processors" for keyboard I/O and "I/O channel" 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cpus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on servers to deal with processing of this input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9317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4375" y="419912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Performance (Contd..)</a:t>
            </a:r>
            <a:endParaRPr lang="en-US" b="1" dirty="0"/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714375" y="1589904"/>
            <a:ext cx="107632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Offload this work from the main CPU and we do the following: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-Reduce # of context switches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-Reduce memory copying between device and application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-Reduce interrupt frequency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-Increase concurrency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-Use 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hw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commands for I/O processing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-Have better balance of overall device performance, because more devices may become idle when others become loaded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5413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4375" y="419912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Next Class:</a:t>
            </a:r>
            <a:endParaRPr lang="en-US" b="1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14375" y="1370387"/>
            <a:ext cx="1076325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Protection - internal OS problem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Mechanisms/Policies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Principles - principle of least privilege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Domains - 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hw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objects and 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sw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objects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Access Matrix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Global table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Access Lists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Capability Lists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Access control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Language Based Protection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Security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858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Note: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5726"/>
            <a:ext cx="10515600" cy="238001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Based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on Operating Systems Concepts by 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Silberschatz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, Galvin, and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Gagne</a:t>
            </a:r>
            <a:endParaRPr lang="en-US" altLang="en-US" dirty="0" smtClean="0"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Strongly recommended to read Sections 12.8 - 12.10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We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may not have time to go over them, but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there might be a question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about NFS on the final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8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38" y="426727"/>
            <a:ext cx="7704667" cy="50134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0000"/>
                </a:solidFill>
              </a:rPr>
              <a:t>Blocking &amp; Non-Blocking I/O</a:t>
            </a:r>
            <a:endParaRPr lang="en-US" altLang="en-US" sz="6600" dirty="0">
              <a:ln>
                <a:noFill/>
              </a:ln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1643" y="1117219"/>
            <a:ext cx="1113117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Blocking - system call suspends application and moves application to wait queue to wait for system call to complete. Simple and easy to understand.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Non-blocking I/O - example - receive keyboard and mouse input while processing and displaying data on screen. Provided by some operating systems.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Does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not stop application from running for a long period of time. </a:t>
            </a:r>
            <a:endParaRPr lang="en-US" altLang="en-US" sz="3200" dirty="0" smtClean="0">
              <a:solidFill>
                <a:srgbClr val="000000"/>
              </a:solidFill>
              <a:latin typeface="+mj-l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-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Different from MPI non-blocking operations</a:t>
            </a:r>
            <a:r>
              <a:rPr lang="en-US" altLang="en-US" sz="4000" dirty="0">
                <a:latin typeface="+mj-lt"/>
              </a:rPr>
              <a:t> </a:t>
            </a:r>
            <a:endParaRPr lang="en-US" altLang="en-US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81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58" y="294513"/>
            <a:ext cx="7704667" cy="76595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Asynchronous system calls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0413" y="1133526"/>
            <a:ext cx="106156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Asynchronous system calls are another means of providing this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Returns without waiting for I/O to finish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I/O completed by setting a variable, triggering a signal or causing a SW interrupt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Difference from non-blocking I/O is that 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nonblocking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returns whatever data is available and asynchronous requests that I/O be completed at a later time.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Often used in modern operating systems Ex: disk and network I/O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Both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buffer I/O and return to the application.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Buffers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must be flushed, though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usually has a time limit on how long data can stay in the buffer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OS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must also maintain data consistency</a:t>
            </a:r>
            <a:r>
              <a:rPr lang="en-US" altLang="en-US" sz="27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0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Example: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891086" y="1548555"/>
            <a:ext cx="107108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"select" system call for TCP/IP sockets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checks if network I/O is possible by using a wait time of zero as a parameter This is a non-blocking operation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"read()" or "write()" must be used to perform data transfer after calling "select()". These could be blocking, non-blocking, or asynchronous.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14" y="555172"/>
            <a:ext cx="7704667" cy="4809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Vectored I/O</a:t>
            </a:r>
            <a:endParaRPr lang="en-US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79475" y="1644562"/>
            <a:ext cx="10793413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Allow one system call to perform multiple I/O ops in many locations implemented via "</a:t>
            </a:r>
            <a:r>
              <a:rPr kumimoji="0" lang="en-US" altLang="en-US" sz="2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readv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" system call, also called "scatter-gather" methods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read accepts a vector of many buffers and is able to read from all at once or write to all at once, sometimes as an atomic operation.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Can occur using vector fields on CPU or via system calls or within libraries (MPI).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Can improve read/write speeds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43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66" y="198313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lang="en-US" altLang="en-US" sz="4000" b="1" dirty="0" smtClean="0">
                <a:solidFill>
                  <a:srgbClr val="000000"/>
                </a:solidFill>
              </a:rPr>
              <a:t>Kernel I/O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7538" y="1515534"/>
            <a:ext cx="1114774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Kernel provides I/O scheduling, buffering, spooling, reservation of devices, and error checks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Scheduling has been previously discussed (disk I/O methods like SSTF, Elevator, etc.)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A device status table is used by the kernel to assist with this scheduling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We will discuss many of the other topics with respect to kernel I/O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63" y="411371"/>
            <a:ext cx="7704667" cy="82197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000000"/>
                </a:solidFill>
              </a:rPr>
              <a:t>I/O Buffers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2663" y="1233344"/>
            <a:ext cx="10488612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Buffer - stores data being transferred between two devices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Done for 3 reasons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Speed mismatch between producer and consumer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Adapt for device with different transfer sizes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To support copy semantics - guarantee of data consistency between devices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600" b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I/O Caching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Cache - fast memory to hold copies of data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Difference between caches and buffers - cache holds a copy of data on a fast storage device whereas buffer may hold the only existing copy of data.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Sometimes memory may be used for both caching and buffering</a:t>
            </a: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Spooling	</a:t>
            </a:r>
            <a:endParaRPr lang="en-US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788096"/>
            <a:ext cx="10515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Spool - a buffer that holds output for a device like a printer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OS takes all data for a device like a printer and holds it in a spool (e.g. a file)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Once device finishes its job, OS gets next item from the spool and sends it to the device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Could limit devices to only have one open spool file, if they cannot multiplex jobs </a:t>
            </a:r>
            <a:endParaRPr kumimoji="0" lang="en-US" alt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77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7820</TotalTime>
  <Words>1004</Words>
  <Application>Microsoft Office PowerPoint</Application>
  <PresentationFormat>Widescreen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Courier New</vt:lpstr>
      <vt:lpstr>Garamond</vt:lpstr>
      <vt:lpstr>Wingdings</vt:lpstr>
      <vt:lpstr>Office Theme</vt:lpstr>
      <vt:lpstr>PowerPoint Presentation</vt:lpstr>
      <vt:lpstr>Note:</vt:lpstr>
      <vt:lpstr>Blocking &amp; Non-Blocking I/O</vt:lpstr>
      <vt:lpstr>Asynchronous system calls</vt:lpstr>
      <vt:lpstr>Example:</vt:lpstr>
      <vt:lpstr>Vectored I/O</vt:lpstr>
      <vt:lpstr>Kernel I/O</vt:lpstr>
      <vt:lpstr>I/O Buffers</vt:lpstr>
      <vt:lpstr>Spooling </vt:lpstr>
      <vt:lpstr>Error Handling</vt:lpstr>
      <vt:lpstr>I/O Protection</vt:lpstr>
      <vt:lpstr>Kernel Data Structures</vt:lpstr>
      <vt:lpstr>Performance</vt:lpstr>
      <vt:lpstr>Performance (Contd..)</vt:lpstr>
      <vt:lpstr>Next Class: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Hussani,Syed Mazhar</cp:lastModifiedBy>
  <cp:revision>81</cp:revision>
  <dcterms:created xsi:type="dcterms:W3CDTF">2012-11-30T16:01:39Z</dcterms:created>
  <dcterms:modified xsi:type="dcterms:W3CDTF">2014-11-05T18:20:44Z</dcterms:modified>
</cp:coreProperties>
</file>