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889" r:id="rId1"/>
  </p:sldMasterIdLst>
  <p:notesMasterIdLst>
    <p:notesMasterId r:id="rId14"/>
  </p:notesMasterIdLst>
  <p:handoutMasterIdLst>
    <p:handoutMasterId r:id="rId15"/>
  </p:handoutMasterIdLst>
  <p:sldIdLst>
    <p:sldId id="267" r:id="rId2"/>
    <p:sldId id="273" r:id="rId3"/>
    <p:sldId id="274" r:id="rId4"/>
    <p:sldId id="275" r:id="rId5"/>
    <p:sldId id="276" r:id="rId6"/>
    <p:sldId id="277" r:id="rId7"/>
    <p:sldId id="261" r:id="rId8"/>
    <p:sldId id="257" r:id="rId9"/>
    <p:sldId id="280" r:id="rId10"/>
    <p:sldId id="281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36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E9DD0-2B57-9141-B323-AC373D623CE4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DC6E-706A-6D44-9191-BCEE71B0B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8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62BC4-598F-2843-B2D0-448579888C33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F369-0B78-1C4C-873F-4DF09FA4B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F369-0B78-1C4C-873F-4DF09FA4B5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DF3C-C73B-2B44-AC4B-00292C3E5327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94AD-9C3E-2344-8C17-22CB907EB689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6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5461-DDF6-D846-9437-3D8255F84AB5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E4A7-87FB-2B48-9DDF-3C1DFE1D45D0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A5650-CA0C-1E44-88F5-D89F7EE58C90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C1D5-7F98-694B-95AE-B0339C0B248E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A07-8011-0C46-8CD5-71464AFA995B}" type="datetime1">
              <a:rPr lang="en-US" smtClean="0"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CEA7B-C57B-2444-AB63-5336D83DA827}" type="datetime1">
              <a:rPr lang="en-US" smtClean="0"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CE74-20D6-7149-BEF8-CEFADD0C90B7}" type="datetime1">
              <a:rPr lang="en-US" smtClean="0"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4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7D16E-76A6-2748-BFEF-2918ACECEAB6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C387-6957-0042-B31C-C1AA2D6CED42}" type="datetime1">
              <a:rPr lang="en-US" smtClean="0"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DDAF-0878-BB46-89E3-3535CE48F5B2}" type="datetime1">
              <a:rPr lang="en-US" smtClean="0"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[1, 2]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6752-8F05-6F44-BFFB-DEC292A60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61708" y="2091263"/>
            <a:ext cx="9068586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alt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I/O Systems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62100" y="4682062"/>
            <a:ext cx="9070848" cy="457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Operating Systems</a:t>
            </a:r>
          </a:p>
          <a:p>
            <a:pPr algn="ctr"/>
            <a:r>
              <a:rPr lang="en-US" sz="2400" dirty="0" smtClean="0"/>
              <a:t>CS550</a:t>
            </a:r>
          </a:p>
        </p:txBody>
      </p:sp>
    </p:spTree>
    <p:extLst>
      <p:ext uri="{BB962C8B-B14F-4D97-AF65-F5344CB8AC3E}">
        <p14:creationId xmlns:p14="http://schemas.microsoft.com/office/powerpoint/2010/main" val="88749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08" y="1421863"/>
            <a:ext cx="10917382" cy="4064537"/>
          </a:xfrm>
        </p:spPr>
        <p:txBody>
          <a:bodyPr>
            <a:normAutofit/>
          </a:bodyPr>
          <a:lstStyle/>
          <a:p>
            <a:pPr lvl="0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Interrupts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are often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chained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Have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interrupt vector pointing to head of list of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handlers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Call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handlers one by one until one is able to service the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request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Ex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. Page faults cause interrupt to block a process until memory I/O can be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performed</a:t>
            </a:r>
          </a:p>
          <a:p>
            <a:pPr lvl="0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Interrupts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also occur in SW and are called SW interrupts or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traps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These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may identify particular system services or kernel operations to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run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Cause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a process to save state and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block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Have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lower priority than device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interrupts</a:t>
            </a:r>
            <a:endParaRPr lang="en-US" altLang="en-US" sz="27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Interrupts (Contd..)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160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08" y="1647495"/>
            <a:ext cx="10917382" cy="2354490"/>
          </a:xfrm>
        </p:spPr>
        <p:txBody>
          <a:bodyPr>
            <a:normAutofit/>
          </a:bodyPr>
          <a:lstStyle/>
          <a:p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Also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has handshaking via DMA requests and acknowledge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operations</a:t>
            </a:r>
          </a:p>
          <a:p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Stops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CPU from accessing main memory when transferring file to or from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memory</a:t>
            </a:r>
          </a:p>
          <a:p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This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is called cycle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stealing</a:t>
            </a:r>
          </a:p>
          <a:p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Notice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that this requires an interrupt process</a:t>
            </a:r>
            <a:r>
              <a:rPr lang="en-US" altLang="en-US" sz="2700" dirty="0">
                <a:latin typeface="+mj-lt"/>
              </a:rPr>
              <a:t>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lvl="1"/>
            <a:endParaRPr lang="en-US" altLang="en-US" sz="27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Direct Memory Access (DMA)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2101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808" y="1647494"/>
            <a:ext cx="10632374" cy="41951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Basic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components needed are</a:t>
            </a:r>
            <a:r>
              <a:rPr lang="en-US" altLang="en-US" sz="3600" dirty="0">
                <a:latin typeface="+mj-lt"/>
              </a:rPr>
              <a:t> </a:t>
            </a:r>
            <a:endParaRPr lang="en-US" altLang="en-US" sz="2700" dirty="0" smtClean="0">
              <a:latin typeface="+mj-lt"/>
            </a:endParaRPr>
          </a:p>
          <a:p>
            <a:pPr lvl="1"/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bus </a:t>
            </a:r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controller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I/O port and registers </a:t>
            </a:r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Handshaking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between device and controller </a:t>
            </a:r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Execution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of handshaking in polling loop or with interrupts </a:t>
            </a:r>
            <a:endParaRPr lang="en-US" altLang="en-US" sz="2800" dirty="0" smtClean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Offloading 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work to a DMA controller for large transfers</a:t>
            </a:r>
            <a:r>
              <a:rPr lang="en-US" altLang="en-US" sz="3600" dirty="0">
                <a:latin typeface="+mj-lt"/>
              </a:rPr>
              <a:t> </a:t>
            </a:r>
            <a:endParaRPr lang="en-US" altLang="en-US" sz="5400" dirty="0">
              <a:latin typeface="+mj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I/O Review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401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I/O</a:t>
            </a:r>
            <a:r>
              <a:rPr kumimoji="0" lang="en-US" altLang="en-US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</a:rPr>
              <a:t> Systems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5726"/>
            <a:ext cx="10515600" cy="2380014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OS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controls I/O devices and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operations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Important to realize this when designing an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OS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There are standardized SW/HW </a:t>
            </a: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interfaces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+mj-lt"/>
              </a:rPr>
              <a:t>But, there are also increasing varieties of IO devices </a:t>
            </a:r>
          </a:p>
        </p:txBody>
      </p:sp>
    </p:spTree>
    <p:extLst>
      <p:ext uri="{BB962C8B-B14F-4D97-AF65-F5344CB8AC3E}">
        <p14:creationId xmlns:p14="http://schemas.microsoft.com/office/powerpoint/2010/main" val="39788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525" y="479270"/>
            <a:ext cx="7704667" cy="50134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en-US" altLang="en-US" sz="4800" b="1" dirty="0" smtClean="0">
                <a:solidFill>
                  <a:srgbClr val="000000"/>
                </a:solidFill>
              </a:rPr>
              <a:t>I/O Hardware</a:t>
            </a:r>
            <a:endParaRPr lang="en-US" altLang="en-US" sz="8000" dirty="0">
              <a:ln>
                <a:noFill/>
              </a:ln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8525" y="1216146"/>
            <a:ext cx="10584914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Many types of devices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Disk/tape for storage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Network/</a:t>
            </a:r>
            <a:r>
              <a:rPr kumimoji="0" lang="en-US" altLang="en-US" sz="3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bluetooth</a:t>
            </a: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 for storage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Human interface devices (screen, keyboard, mouse, audio)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</a:rPr>
              <a:t>Some are more specialized (steering wheel for car, gas pedal, jet controls, etc.)</a:t>
            </a:r>
            <a:r>
              <a:rPr kumimoji="0" lang="en-US" alt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endParaRPr kumimoji="0" lang="en-US" altLang="en-US" sz="6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816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58" y="294513"/>
            <a:ext cx="7704667" cy="76595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How does I/O happen?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60457" y="1533562"/>
            <a:ext cx="10616103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Communication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between device and computer occurs over a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port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If communication is over a shared set of wires, this set of wires is called a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bus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May occur via Daisy </a:t>
            </a: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Chaining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Ex</a:t>
            </a:r>
            <a:r>
              <a:rPr lang="en-US" altLang="en-US" sz="2800" dirty="0">
                <a:solidFill>
                  <a:srgbClr val="000000"/>
                </a:solidFill>
                <a:latin typeface="+mj-lt"/>
              </a:rPr>
              <a:t>: Device A is connected to device B and device B connects to device C, where C is a computer</a:t>
            </a:r>
            <a:r>
              <a:rPr lang="en-US" altLang="en-US" sz="28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3600" dirty="0">
                <a:solidFill>
                  <a:srgbClr val="000000"/>
                </a:solidFill>
                <a:latin typeface="+mj-lt"/>
              </a:rPr>
              <a:t>This chain may be a bus </a:t>
            </a:r>
          </a:p>
        </p:txBody>
      </p:sp>
    </p:spTree>
    <p:extLst>
      <p:ext uri="{BB962C8B-B14F-4D97-AF65-F5344CB8AC3E}">
        <p14:creationId xmlns:p14="http://schemas.microsoft.com/office/powerpoint/2010/main" val="22450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85" y="1341906"/>
            <a:ext cx="10711107" cy="5165772"/>
          </a:xfrm>
        </p:spPr>
        <p:txBody>
          <a:bodyPr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PCI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bus (common system bus) connects CPU, graphics card, disk controllers, and other fast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devices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A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SCSI (Small Computer Systems Interface) bus is sometimes used for disks as is SATA (Serial Advanced Technology Attachment) drives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Both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SCSI and SATA have complex controllers that are attached to the PCI bus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These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allow for bad sector mapping, prefetching, buffering and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caching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These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controllers have their own processors and circuit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boards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CPU allows for I/O transfer by sending bytes/words over I/O ports directly to the registers of the I/O controller by selecting the proper lines on the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bus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This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can also occur by memory mapped IO - e.g. writing screen data from the graphics controller directly to a specific memory area</a:t>
            </a:r>
            <a:r>
              <a:rPr lang="en-US" altLang="en-US" sz="2700" dirty="0">
                <a:latin typeface="+mj-lt"/>
              </a:rPr>
              <a:t>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91086" y="413266"/>
            <a:ext cx="7704667" cy="765957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dirty="0" smtClean="0">
                <a:solidFill>
                  <a:srgbClr val="000000"/>
                </a:solidFill>
              </a:rPr>
              <a:t>Different Buses</a:t>
            </a:r>
            <a:endParaRPr lang="en-US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14" y="555172"/>
            <a:ext cx="7704667" cy="4809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I/O Ports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79214" y="1585483"/>
            <a:ext cx="10794231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4 registers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data in - read by host device to get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input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data out - written to by host to get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output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status - bits indicating command completion, data availability in data-in register, device errors, etc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control - written to by host to start a command or change device mode (e.g. switching from full duplex to half, switching speeds, error checking, etc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.)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  <a:cs typeface="Adobe Arabic" panose="02040503050201020203" pitchFamily="18" charset="-78"/>
              </a:rPr>
              <a:t>Often 1-4 bytes in size and controller may hold small amounts of data temporarily</a:t>
            </a:r>
            <a:r>
              <a:rPr lang="en-US" altLang="en-US" sz="2700" dirty="0">
                <a:latin typeface="+mj-lt"/>
                <a:cs typeface="Adobe Arabic" panose="02040503050201020203" pitchFamily="18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43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66" y="43934"/>
            <a:ext cx="10515600" cy="858033"/>
          </a:xfrm>
        </p:spPr>
        <p:txBody>
          <a:bodyPr>
            <a:normAutofit/>
          </a:bodyPr>
          <a:lstStyle/>
          <a:p>
            <a:pPr lvl="0"/>
            <a:r>
              <a:rPr lang="en-US" altLang="en-US" sz="4000" b="1" dirty="0" smtClean="0">
                <a:solidFill>
                  <a:srgbClr val="000000"/>
                </a:solidFill>
              </a:rPr>
              <a:t>Polling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517" y="1056346"/>
            <a:ext cx="11245931" cy="5261327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Handshaking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occurs between host and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controller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Could use 2 bits to have producer consumer relationship </a:t>
            </a: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Command-ready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Busy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set means change to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1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clear means change to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0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 smtClean="0">
              <a:solidFill>
                <a:srgbClr val="000000"/>
              </a:solidFill>
              <a:latin typeface="+mj-lt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Controller sets busy bit while working and clears when ready for </a:t>
            </a: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commands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+mj-lt"/>
              </a:rPr>
              <a:t>Host (e.g. CPU) signals need to execute command by setting command ready</a:t>
            </a:r>
            <a:r>
              <a:rPr lang="en-US" altLang="en-US" sz="3600" dirty="0">
                <a:latin typeface="+mj-lt"/>
              </a:rPr>
              <a:t> </a:t>
            </a:r>
            <a:endParaRPr lang="en-US" alt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039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2" y="401185"/>
            <a:ext cx="7704667" cy="821973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000000"/>
                </a:solidFill>
              </a:rPr>
              <a:t>Algorithm:</a:t>
            </a:r>
            <a:endParaRPr lang="en-US" altLang="en-US" sz="40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330031"/>
            <a:ext cx="10489432" cy="5023267"/>
          </a:xfrm>
        </p:spPr>
        <p:txBody>
          <a:bodyPr>
            <a:normAutofit fontScale="70000" lnSpcReduction="20000"/>
          </a:bodyPr>
          <a:lstStyle/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Host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busy-waits (polls) for busy bit to become clear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Host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sets write bit in control register and writes a byte to data out </a:t>
            </a:r>
            <a:endParaRPr lang="en-US" altLang="en-US" sz="4800" dirty="0" smtClean="0">
              <a:solidFill>
                <a:srgbClr val="000000"/>
              </a:solidFill>
              <a:latin typeface="+mj-lt"/>
            </a:endParaRPr>
          </a:p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Host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sets command ready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bit</a:t>
            </a:r>
          </a:p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Controller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checks command-ready and sets busy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bit</a:t>
            </a:r>
          </a:p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Controller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reads command register and sees write command in control register It reads data out and does I/O to the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device</a:t>
            </a:r>
          </a:p>
          <a:p>
            <a:pPr marL="914400" lvl="0" indent="-914400">
              <a:buAutoNum type="arabicPeriod"/>
            </a:pP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Controller </a:t>
            </a:r>
            <a:r>
              <a:rPr lang="en-US" altLang="en-US" sz="4800" dirty="0">
                <a:solidFill>
                  <a:srgbClr val="000000"/>
                </a:solidFill>
                <a:latin typeface="+mj-lt"/>
              </a:rPr>
              <a:t>clears command ready and clears error bit (success) and clears busy </a:t>
            </a:r>
            <a:r>
              <a:rPr lang="en-US" altLang="en-US" sz="4800" dirty="0" smtClean="0">
                <a:solidFill>
                  <a:srgbClr val="000000"/>
                </a:solidFill>
                <a:latin typeface="+mj-lt"/>
              </a:rPr>
              <a:t>bit</a:t>
            </a:r>
            <a:endParaRPr lang="en-US" altLang="en-US" sz="6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406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1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Interrupts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105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CPU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has an interrupt request (IRQ) line that is checked after every instruction </a:t>
            </a:r>
            <a:endParaRPr lang="en-US" altLang="en-US" sz="2700" dirty="0" smtClean="0">
              <a:solidFill>
                <a:srgbClr val="000000"/>
              </a:solidFill>
              <a:latin typeface="+mj-lt"/>
            </a:endParaRPr>
          </a:p>
          <a:p>
            <a:pPr lvl="0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On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signal from a controller, CPU saves state and performs an interrupt handler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routine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Dev. controller raises interrupts by signaling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IRQ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CPU catches the interrupt and dispatches it to the interrupt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handler</a:t>
            </a:r>
          </a:p>
          <a:p>
            <a:pPr lvl="1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100's or 1000's managed per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second</a:t>
            </a:r>
          </a:p>
          <a:p>
            <a:pPr lvl="0"/>
            <a:r>
              <a:rPr lang="en-US" altLang="en-US" sz="27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700" dirty="0">
                <a:solidFill>
                  <a:srgbClr val="000000"/>
                </a:solidFill>
                <a:latin typeface="+mj-lt"/>
              </a:rPr>
              <a:t>Need to handle during critical processing Need to dispatch without polling Need priority levels</a:t>
            </a:r>
            <a:r>
              <a:rPr lang="en-US" altLang="en-US" sz="2700" dirty="0">
                <a:latin typeface="+mj-lt"/>
              </a:rPr>
              <a:t> </a:t>
            </a:r>
            <a:endParaRPr lang="en-US" altLang="en-US" sz="2700" dirty="0" smtClean="0">
              <a:latin typeface="+mj-lt"/>
            </a:endParaRPr>
          </a:p>
          <a:p>
            <a:r>
              <a:rPr lang="en-US" altLang="en-US" sz="2700" dirty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Have interrupt controller </a:t>
            </a:r>
            <a:r>
              <a:rPr lang="en-US" altLang="en-US" sz="2700" dirty="0" smtClean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HW</a:t>
            </a:r>
          </a:p>
          <a:p>
            <a:pPr lvl="1"/>
            <a:r>
              <a:rPr lang="en-US" altLang="en-US" sz="2300" dirty="0" smtClean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 </a:t>
            </a:r>
            <a:r>
              <a:rPr lang="en-US" altLang="en-US" sz="2300" dirty="0" err="1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Nonmaskable</a:t>
            </a:r>
            <a:r>
              <a:rPr lang="en-US" altLang="en-US" sz="2300" dirty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 interrupts - e.g. memory errors - can't be </a:t>
            </a:r>
            <a:r>
              <a:rPr lang="en-US" altLang="en-US" sz="2300" dirty="0" smtClean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hidden</a:t>
            </a:r>
          </a:p>
          <a:p>
            <a:pPr lvl="1"/>
            <a:r>
              <a:rPr lang="en-US" altLang="en-US" sz="2300" dirty="0" smtClean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 </a:t>
            </a:r>
            <a:r>
              <a:rPr lang="en-US" altLang="en-US" sz="2300" dirty="0" err="1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Maskable</a:t>
            </a:r>
            <a:r>
              <a:rPr lang="en-US" altLang="en-US" sz="2300" dirty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 interrupts - can be turned </a:t>
            </a:r>
            <a:r>
              <a:rPr lang="en-US" altLang="en-US" sz="2300" dirty="0" smtClean="0">
                <a:solidFill>
                  <a:srgbClr val="000000"/>
                </a:solidFill>
                <a:latin typeface="+mj-lt"/>
                <a:cs typeface="Aldhabi" panose="01000000000000000000" pitchFamily="2" charset="-78"/>
              </a:rPr>
              <a:t>off/ignored</a:t>
            </a:r>
            <a:endParaRPr lang="en-US" altLang="en-US" sz="23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477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7308</TotalTime>
  <Words>780</Words>
  <Application>Microsoft Office PowerPoint</Application>
  <PresentationFormat>Widescreen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Adobe Arabic</vt:lpstr>
      <vt:lpstr>Aldhabi</vt:lpstr>
      <vt:lpstr>Arial</vt:lpstr>
      <vt:lpstr>Calibri</vt:lpstr>
      <vt:lpstr>Calibri Light</vt:lpstr>
      <vt:lpstr>Courier New</vt:lpstr>
      <vt:lpstr>Garamond</vt:lpstr>
      <vt:lpstr>Wingdings</vt:lpstr>
      <vt:lpstr>Office Theme</vt:lpstr>
      <vt:lpstr>PowerPoint Presentation</vt:lpstr>
      <vt:lpstr>I/O Systems</vt:lpstr>
      <vt:lpstr>I/O Hardware</vt:lpstr>
      <vt:lpstr>How does I/O happen?</vt:lpstr>
      <vt:lpstr>Different Buses</vt:lpstr>
      <vt:lpstr>I/O Ports</vt:lpstr>
      <vt:lpstr>Polling</vt:lpstr>
      <vt:lpstr>Algorithm:</vt:lpstr>
      <vt:lpstr>Interrupts</vt:lpstr>
      <vt:lpstr>Interrupts (Contd..)</vt:lpstr>
      <vt:lpstr>Direct Memory Access (DMA)</vt:lpstr>
      <vt:lpstr>I/O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Systems</dc:title>
  <dc:creator>David Monismith</dc:creator>
  <cp:lastModifiedBy>Hussani,Syed Mazhar</cp:lastModifiedBy>
  <cp:revision>63</cp:revision>
  <dcterms:created xsi:type="dcterms:W3CDTF">2012-11-30T16:01:39Z</dcterms:created>
  <dcterms:modified xsi:type="dcterms:W3CDTF">2014-11-05T09:47:36Z</dcterms:modified>
</cp:coreProperties>
</file>