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76" r:id="rId4"/>
    <p:sldId id="258" r:id="rId5"/>
    <p:sldId id="260" r:id="rId6"/>
    <p:sldId id="272" r:id="rId7"/>
    <p:sldId id="259" r:id="rId8"/>
    <p:sldId id="284" r:id="rId9"/>
    <p:sldId id="278" r:id="rId10"/>
    <p:sldId id="279" r:id="rId11"/>
    <p:sldId id="280" r:id="rId12"/>
    <p:sldId id="281" r:id="rId13"/>
    <p:sldId id="263" r:id="rId14"/>
    <p:sldId id="265" r:id="rId15"/>
    <p:sldId id="277" r:id="rId16"/>
    <p:sldId id="282" r:id="rId17"/>
    <p:sldId id="267" r:id="rId18"/>
    <p:sldId id="268" r:id="rId19"/>
    <p:sldId id="270" r:id="rId20"/>
    <p:sldId id="269" r:id="rId21"/>
    <p:sldId id="283" r:id="rId22"/>
    <p:sldId id="271" r:id="rId23"/>
    <p:sldId id="285" r:id="rId24"/>
    <p:sldId id="286" r:id="rId25"/>
    <p:sldId id="287" r:id="rId26"/>
    <p:sldId id="288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25" d="100"/>
          <a:sy n="125" d="100"/>
        </p:scale>
        <p:origin x="-424" y="13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1AC3E9-A63F-3748-AC4E-B75083103FBC}" type="datetimeFigureOut">
              <a:rPr lang="en-US" smtClean="0"/>
              <a:t>11/17/14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3BF8C1-B6D5-E742-98BA-69DB64569F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668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It is highly likely that I will ask a question or two about different scheduling policies where</a:t>
            </a:r>
            <a:r>
              <a:rPr lang="en-US" baseline="0" dirty="0" smtClean="0"/>
              <a:t> you will have to create a Gantt Chart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BF8C1-B6D5-E742-98BA-69DB64569F3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2304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 will not ask about Gantt</a:t>
            </a:r>
            <a:r>
              <a:rPr lang="en-US" baseline="0" dirty="0" smtClean="0"/>
              <a:t> chart statistics on this exam.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BF8C1-B6D5-E742-98BA-69DB64569F3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9917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You should know these conditions</a:t>
            </a:r>
            <a:r>
              <a:rPr lang="en-US" baseline="0" dirty="0" smtClean="0"/>
              <a:t> and you should be able to draw and decipher resource allocation graphs.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BF8C1-B6D5-E742-98BA-69DB64569F3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4815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You should be</a:t>
            </a:r>
            <a:r>
              <a:rPr lang="en-US" baseline="0" dirty="0" smtClean="0"/>
              <a:t> able to complete problems with the banker’s algorithm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BF8C1-B6D5-E742-98BA-69DB64569F3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5707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You should be able to write </a:t>
            </a:r>
            <a:r>
              <a:rPr lang="en-US" dirty="0" err="1" smtClean="0"/>
              <a:t>pseudo</a:t>
            </a:r>
            <a:r>
              <a:rPr lang="en-US" baseline="0" dirty="0" err="1" smtClean="0"/>
              <a:t>code</a:t>
            </a:r>
            <a:r>
              <a:rPr lang="en-US" baseline="0" dirty="0" smtClean="0"/>
              <a:t> for the dining philosophers problem with threads.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BF8C1-B6D5-E742-98BA-69DB64569F30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2804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You should know what</a:t>
            </a:r>
            <a:r>
              <a:rPr lang="en-US" baseline="0" dirty="0" smtClean="0"/>
              <a:t> each of these does.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BF8C1-B6D5-E742-98BA-69DB64569F30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1281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Be sure to know details</a:t>
            </a:r>
            <a:r>
              <a:rPr lang="en-US" baseline="0" dirty="0" smtClean="0"/>
              <a:t> about each of the different types of file systems we have reviewed.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BF8C1-B6D5-E742-98BA-69DB64569F30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0112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You should understand these from</a:t>
            </a:r>
            <a:r>
              <a:rPr lang="en-US" baseline="0" dirty="0" smtClean="0"/>
              <a:t> a conceptual standpoint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BF8C1-B6D5-E742-98BA-69DB64569F30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1953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You should understand these from</a:t>
            </a:r>
            <a:r>
              <a:rPr lang="en-US" baseline="0" dirty="0" smtClean="0"/>
              <a:t> a conceptual standpoint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BF8C1-B6D5-E742-98BA-69DB64569F30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6580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EFD38-6681-A24D-B24B-56B6F2FD61D7}" type="datetimeFigureOut">
              <a:rPr lang="en-US" smtClean="0"/>
              <a:t>11/17/14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B5BB0-CE28-C049-A83B-E2BD40C03C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396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EFD38-6681-A24D-B24B-56B6F2FD61D7}" type="datetimeFigureOut">
              <a:rPr lang="en-US" smtClean="0"/>
              <a:t>11/17/14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B5BB0-CE28-C049-A83B-E2BD40C03C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664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EFD38-6681-A24D-B24B-56B6F2FD61D7}" type="datetimeFigureOut">
              <a:rPr lang="en-US" smtClean="0"/>
              <a:t>11/17/14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B5BB0-CE28-C049-A83B-E2BD40C03C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661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EFD38-6681-A24D-B24B-56B6F2FD61D7}" type="datetimeFigureOut">
              <a:rPr lang="en-US" smtClean="0"/>
              <a:t>11/17/14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B5BB0-CE28-C049-A83B-E2BD40C03C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714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EFD38-6681-A24D-B24B-56B6F2FD61D7}" type="datetimeFigureOut">
              <a:rPr lang="en-US" smtClean="0"/>
              <a:t>11/17/14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B5BB0-CE28-C049-A83B-E2BD40C03C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772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EFD38-6681-A24D-B24B-56B6F2FD61D7}" type="datetimeFigureOut">
              <a:rPr lang="en-US" smtClean="0"/>
              <a:t>11/17/14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B5BB0-CE28-C049-A83B-E2BD40C03C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861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EFD38-6681-A24D-B24B-56B6F2FD61D7}" type="datetimeFigureOut">
              <a:rPr lang="en-US" smtClean="0"/>
              <a:t>11/17/14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B5BB0-CE28-C049-A83B-E2BD40C03C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992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EFD38-6681-A24D-B24B-56B6F2FD61D7}" type="datetimeFigureOut">
              <a:rPr lang="en-US" smtClean="0"/>
              <a:t>11/17/14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B5BB0-CE28-C049-A83B-E2BD40C03C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561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EFD38-6681-A24D-B24B-56B6F2FD61D7}" type="datetimeFigureOut">
              <a:rPr lang="en-US" smtClean="0"/>
              <a:t>11/17/14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B5BB0-CE28-C049-A83B-E2BD40C03C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937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EFD38-6681-A24D-B24B-56B6F2FD61D7}" type="datetimeFigureOut">
              <a:rPr lang="en-US" smtClean="0"/>
              <a:t>11/17/14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B5BB0-CE28-C049-A83B-E2BD40C03C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122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EFD38-6681-A24D-B24B-56B6F2FD61D7}" type="datetimeFigureOut">
              <a:rPr lang="en-US" smtClean="0"/>
              <a:t>11/17/14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B5BB0-CE28-C049-A83B-E2BD40C03C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492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4EFD38-6681-A24D-B24B-56B6F2FD61D7}" type="datetimeFigureOut">
              <a:rPr lang="en-US" smtClean="0"/>
              <a:t>11/17/14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B5BB0-CE28-C049-A83B-E2BD40C03C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169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Exam 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Operating Systems</a:t>
            </a:r>
          </a:p>
          <a:p>
            <a:r>
              <a:rPr lang="en-US" dirty="0" smtClean="0"/>
              <a:t>CS 550</a:t>
            </a:r>
          </a:p>
        </p:txBody>
      </p:sp>
    </p:spTree>
    <p:extLst>
      <p:ext uri="{BB962C8B-B14F-4D97-AF65-F5344CB8AC3E}">
        <p14:creationId xmlns:p14="http://schemas.microsoft.com/office/powerpoint/2010/main" val="21403566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 of the Scheduler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3 Main Functions</a:t>
            </a:r>
          </a:p>
          <a:p>
            <a:r>
              <a:rPr lang="en-US" dirty="0" smtClean="0"/>
              <a:t>Insertion of process that want to use the CPU into a ready queue</a:t>
            </a:r>
          </a:p>
          <a:p>
            <a:pPr lvl="1"/>
            <a:r>
              <a:rPr lang="en-US" dirty="0" smtClean="0"/>
              <a:t>Linked list of PCBs</a:t>
            </a:r>
          </a:p>
          <a:p>
            <a:pPr lvl="1"/>
            <a:r>
              <a:rPr lang="en-US" dirty="0" smtClean="0"/>
              <a:t>Queue is usually a FIFO list, set of lists, or priority list</a:t>
            </a:r>
          </a:p>
          <a:p>
            <a:pPr lvl="1"/>
            <a:r>
              <a:rPr lang="en-US" dirty="0" smtClean="0"/>
              <a:t>Carried out by </a:t>
            </a:r>
            <a:r>
              <a:rPr lang="en-US" dirty="0" err="1" smtClean="0"/>
              <a:t>enqueuer</a:t>
            </a:r>
            <a:r>
              <a:rPr lang="en-US" dirty="0" smtClean="0"/>
              <a:t> – a part of the scheduler</a:t>
            </a:r>
          </a:p>
          <a:p>
            <a:r>
              <a:rPr lang="en-US" dirty="0" smtClean="0"/>
              <a:t>Context switching</a:t>
            </a:r>
          </a:p>
          <a:p>
            <a:pPr lvl="1"/>
            <a:r>
              <a:rPr lang="en-US" dirty="0" smtClean="0"/>
              <a:t>Carried out by context switcher</a:t>
            </a:r>
          </a:p>
          <a:p>
            <a:pPr lvl="1"/>
            <a:r>
              <a:rPr lang="en-US" dirty="0" smtClean="0"/>
              <a:t>Saves context of current process and </a:t>
            </a:r>
            <a:r>
              <a:rPr lang="en-US" dirty="0" err="1" smtClean="0"/>
              <a:t>deallocates</a:t>
            </a:r>
            <a:r>
              <a:rPr lang="en-US" dirty="0" smtClean="0"/>
              <a:t> the CPU from that process</a:t>
            </a:r>
          </a:p>
          <a:p>
            <a:pPr lvl="1"/>
            <a:r>
              <a:rPr lang="en-US" dirty="0" smtClean="0"/>
              <a:t>This operation has a significant overhead cost</a:t>
            </a:r>
          </a:p>
          <a:p>
            <a:r>
              <a:rPr lang="en-US" dirty="0" smtClean="0"/>
              <a:t>Selection of the next process to run</a:t>
            </a:r>
          </a:p>
          <a:p>
            <a:pPr lvl="1"/>
            <a:r>
              <a:rPr lang="en-US" dirty="0" smtClean="0"/>
              <a:t>Select a process from the ready queue and load its context</a:t>
            </a:r>
          </a:p>
          <a:p>
            <a:pPr lvl="1"/>
            <a:r>
              <a:rPr lang="en-US" dirty="0" smtClean="0"/>
              <a:t>Carried out by the dispatcher</a:t>
            </a:r>
          </a:p>
          <a:p>
            <a:pPr lvl="1"/>
            <a:r>
              <a:rPr lang="en-US" dirty="0" smtClean="0"/>
              <a:t>Allocate the CPU to the newly selected process</a:t>
            </a:r>
          </a:p>
        </p:txBody>
      </p:sp>
    </p:spTree>
    <p:extLst>
      <p:ext uri="{BB962C8B-B14F-4D97-AF65-F5344CB8AC3E}">
        <p14:creationId xmlns:p14="http://schemas.microsoft.com/office/powerpoint/2010/main" val="21867882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FCFS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Implemented with FIFO queue</a:t>
            </a:r>
          </a:p>
          <a:p>
            <a:r>
              <a:rPr lang="en-US" sz="2200" dirty="0" smtClean="0"/>
              <a:t>Arrival order determines the selection of the next process to run</a:t>
            </a:r>
          </a:p>
          <a:p>
            <a:r>
              <a:rPr lang="en-US" sz="2200" dirty="0" smtClean="0"/>
              <a:t>Single class , non-preemptive policy</a:t>
            </a:r>
          </a:p>
          <a:p>
            <a:r>
              <a:rPr lang="en-US" sz="2200" dirty="0" smtClean="0"/>
              <a:t>Assume context switch time is negligible</a:t>
            </a:r>
          </a:p>
          <a:p>
            <a:r>
              <a:rPr lang="en-US" sz="2200" dirty="0" smtClean="0"/>
              <a:t>Example shows algorithm is fair but performance might not be the best</a:t>
            </a:r>
          </a:p>
          <a:p>
            <a:r>
              <a:rPr lang="en-US" sz="2200" dirty="0" smtClean="0"/>
              <a:t>Gantt chart is used for comparison</a:t>
            </a:r>
            <a:endParaRPr lang="en-US" sz="2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5952959"/>
              </p:ext>
            </p:extLst>
          </p:nvPr>
        </p:nvGraphicFramePr>
        <p:xfrm>
          <a:off x="1323462" y="5151145"/>
          <a:ext cx="6096000" cy="3708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4918146"/>
              </p:ext>
            </p:extLst>
          </p:nvPr>
        </p:nvGraphicFramePr>
        <p:xfrm>
          <a:off x="768732" y="4672130"/>
          <a:ext cx="724167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945"/>
                <a:gridCol w="1206945"/>
                <a:gridCol w="1206945"/>
                <a:gridCol w="1206945"/>
                <a:gridCol w="1206945"/>
                <a:gridCol w="120694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135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237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293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441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566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27514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SJF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SJF is an improvement with respect to turnaround and average wait time when compared to FCFS</a:t>
            </a:r>
          </a:p>
          <a:p>
            <a:r>
              <a:rPr lang="en-US" dirty="0" smtClean="0"/>
              <a:t>CPU utilization is 100% for both with Gantt chart is as follows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Average turnaround is 296.2 and average wait is 183.0</a:t>
            </a:r>
          </a:p>
          <a:p>
            <a:r>
              <a:rPr lang="en-US" dirty="0" smtClean="0"/>
              <a:t>With FCFS average turnaround is 334.4 and average wait is 221.2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2290861"/>
              </p:ext>
            </p:extLst>
          </p:nvPr>
        </p:nvGraphicFramePr>
        <p:xfrm>
          <a:off x="768732" y="3187300"/>
          <a:ext cx="724167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945"/>
                <a:gridCol w="1206945"/>
                <a:gridCol w="1206945"/>
                <a:gridCol w="1206945"/>
                <a:gridCol w="1206945"/>
                <a:gridCol w="120694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56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158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283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418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566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1278118"/>
              </p:ext>
            </p:extLst>
          </p:nvPr>
        </p:nvGraphicFramePr>
        <p:xfrm>
          <a:off x="1323462" y="3641740"/>
          <a:ext cx="6096000" cy="3708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71659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Round Robin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Preemptive time sharing policy for processes/threads</a:t>
            </a:r>
          </a:p>
          <a:p>
            <a:r>
              <a:rPr lang="en-US" dirty="0" smtClean="0"/>
              <a:t>Each process is allowed access to the CPU for a time slice that is most often shorter than the average CPU burst time</a:t>
            </a:r>
          </a:p>
          <a:p>
            <a:r>
              <a:rPr lang="en-US" dirty="0" smtClean="0"/>
              <a:t>Processes/threads move from the run state to ready as their time slices expire</a:t>
            </a:r>
          </a:p>
          <a:p>
            <a:r>
              <a:rPr lang="en-US" dirty="0" smtClean="0"/>
              <a:t>Works well for interactive systems</a:t>
            </a:r>
          </a:p>
          <a:p>
            <a:r>
              <a:rPr lang="en-US" dirty="0" smtClean="0"/>
              <a:t>Poor performance but fair access to the CPU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4776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Shortest Remaining Time Next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Preemptive scheduling policy that requires a priority queue</a:t>
            </a:r>
          </a:p>
          <a:p>
            <a:r>
              <a:rPr lang="en-US" dirty="0" smtClean="0"/>
              <a:t>Picks the job with the shortest remaining CPU burst time to enter the run state from the ready state</a:t>
            </a:r>
          </a:p>
          <a:p>
            <a:r>
              <a:rPr lang="en-US" dirty="0" smtClean="0"/>
              <a:t>Newly arriving processes may interrupt currently running processes if running process requires more burst time</a:t>
            </a:r>
          </a:p>
          <a:p>
            <a:r>
              <a:rPr lang="en-US" dirty="0" smtClean="0"/>
              <a:t>Provides better performance, but starvation is possible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9463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Scheduling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Process/thread priorities may change over time</a:t>
            </a:r>
          </a:p>
          <a:p>
            <a:r>
              <a:rPr lang="en-US" dirty="0" smtClean="0"/>
              <a:t>Varying priority based upon a heuristic such as increased priority with increased number of IO device accesses</a:t>
            </a:r>
          </a:p>
          <a:p>
            <a:r>
              <a:rPr lang="en-US" dirty="0" smtClean="0"/>
              <a:t>May require a priority queue</a:t>
            </a:r>
          </a:p>
          <a:p>
            <a:r>
              <a:rPr lang="en-US" dirty="0" smtClean="0"/>
              <a:t>Preemptive, may or may not be fair</a:t>
            </a:r>
          </a:p>
          <a:p>
            <a:r>
              <a:rPr lang="en-US" dirty="0" smtClean="0"/>
              <a:t>Heuristic algorithm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7535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Longest Job First (LJF)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Same concept as SJF except using the longest job first</a:t>
            </a:r>
          </a:p>
          <a:p>
            <a:r>
              <a:rPr lang="en-US" sz="2800" dirty="0" smtClean="0"/>
              <a:t>Uses a priority queue</a:t>
            </a:r>
          </a:p>
          <a:p>
            <a:r>
              <a:rPr lang="en-US" sz="2800" dirty="0" smtClean="0"/>
              <a:t>Non-preemptive, not fair compared to FCFS</a:t>
            </a:r>
          </a:p>
          <a:p>
            <a:r>
              <a:rPr lang="en-US" sz="2800" dirty="0" smtClean="0"/>
              <a:t>Example with five processes having CPU burst times of 148ms, 135ms, 125ms, 102ms, and 56ms </a:t>
            </a:r>
            <a:endParaRPr lang="en-US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8689707"/>
              </p:ext>
            </p:extLst>
          </p:nvPr>
        </p:nvGraphicFramePr>
        <p:xfrm>
          <a:off x="961921" y="4709703"/>
          <a:ext cx="724167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945"/>
                <a:gridCol w="1206945"/>
                <a:gridCol w="1206945"/>
                <a:gridCol w="1206945"/>
                <a:gridCol w="1206945"/>
                <a:gridCol w="120694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148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283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408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510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566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9185645"/>
              </p:ext>
            </p:extLst>
          </p:nvPr>
        </p:nvGraphicFramePr>
        <p:xfrm>
          <a:off x="1537636" y="5393008"/>
          <a:ext cx="6096000" cy="3708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4078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Deadlock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Deadlock is indefinite wait cause by processes competing for shared resources or attempted communication</a:t>
            </a:r>
          </a:p>
          <a:p>
            <a:r>
              <a:rPr lang="en-US" dirty="0" smtClean="0"/>
              <a:t>Resource allocation graphs are important to express deadlock</a:t>
            </a:r>
          </a:p>
          <a:p>
            <a:r>
              <a:rPr lang="en-US" dirty="0" smtClean="0"/>
              <a:t>Certain conditions must exist for deadlock to occur</a:t>
            </a:r>
          </a:p>
          <a:p>
            <a:pPr lvl="1"/>
            <a:r>
              <a:rPr lang="en-US" dirty="0" smtClean="0"/>
              <a:t>Mutual exclusion – only one process may access a shared resource at a time with exclusive access</a:t>
            </a:r>
          </a:p>
          <a:p>
            <a:pPr lvl="1"/>
            <a:r>
              <a:rPr lang="en-US" dirty="0" smtClean="0"/>
              <a:t>Hold and wait – processes acquire resources and request additional resources</a:t>
            </a:r>
          </a:p>
          <a:p>
            <a:pPr lvl="1"/>
            <a:r>
              <a:rPr lang="en-US" dirty="0" smtClean="0"/>
              <a:t>Circular wait – closed path (cycle) exists within the resource allocation graph</a:t>
            </a:r>
          </a:p>
          <a:p>
            <a:pPr lvl="1"/>
            <a:r>
              <a:rPr lang="en-US" dirty="0" smtClean="0"/>
              <a:t>No preemption – process cannot be interrupted and forced to release resources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1497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Deadlock Prevention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Four conditions necessary for deadlock</a:t>
            </a:r>
          </a:p>
          <a:p>
            <a:pPr lvl="1"/>
            <a:r>
              <a:rPr lang="en-US" dirty="0" smtClean="0"/>
              <a:t>No preemption</a:t>
            </a:r>
          </a:p>
          <a:p>
            <a:pPr lvl="1"/>
            <a:r>
              <a:rPr lang="en-US" dirty="0" smtClean="0"/>
              <a:t>Hold and wait</a:t>
            </a:r>
          </a:p>
          <a:p>
            <a:pPr lvl="1"/>
            <a:r>
              <a:rPr lang="en-US" dirty="0" smtClean="0"/>
              <a:t>Mutual exclusion</a:t>
            </a:r>
          </a:p>
          <a:p>
            <a:pPr lvl="1"/>
            <a:r>
              <a:rPr lang="en-US" dirty="0" smtClean="0"/>
              <a:t>Circular wait</a:t>
            </a:r>
          </a:p>
          <a:p>
            <a:r>
              <a:rPr lang="en-US" dirty="0" smtClean="0"/>
              <a:t>Disallow one of the four conditions to prevent deadlock</a:t>
            </a:r>
          </a:p>
          <a:p>
            <a:r>
              <a:rPr lang="en-US" dirty="0" smtClean="0"/>
              <a:t>Often disallow hold and wait or circular wait as no preemption and mutual exclusion are often necessary to protect shared resources</a:t>
            </a:r>
          </a:p>
        </p:txBody>
      </p:sp>
    </p:spTree>
    <p:extLst>
      <p:ext uri="{BB962C8B-B14F-4D97-AF65-F5344CB8AC3E}">
        <p14:creationId xmlns:p14="http://schemas.microsoft.com/office/powerpoint/2010/main" val="9646041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Deadlock Avoidance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Allocate resources only when certain deadlock will not occur</a:t>
            </a:r>
          </a:p>
          <a:p>
            <a:r>
              <a:rPr lang="en-US" dirty="0" smtClean="0"/>
              <a:t>Analyze current system state to ensure current resource allocations are a safe state</a:t>
            </a:r>
          </a:p>
          <a:p>
            <a:r>
              <a:rPr lang="en-US" dirty="0" smtClean="0"/>
              <a:t>Keep track of maximum claims for each process </a:t>
            </a:r>
          </a:p>
          <a:p>
            <a:pPr lvl="1"/>
            <a:r>
              <a:rPr lang="en-US" dirty="0" smtClean="0"/>
              <a:t>Most resources a process will ever request</a:t>
            </a:r>
          </a:p>
          <a:p>
            <a:r>
              <a:rPr lang="en-US" dirty="0" smtClean="0"/>
              <a:t>Avoid unsafe states by finding an allocation order that will allow all processes to complete</a:t>
            </a:r>
          </a:p>
          <a:p>
            <a:r>
              <a:rPr lang="en-US" dirty="0" smtClean="0"/>
              <a:t>Utilize Banker’s algorithm to check if current resource allocation state is safe with the following data</a:t>
            </a:r>
          </a:p>
          <a:p>
            <a:pPr lvl="1"/>
            <a:r>
              <a:rPr lang="en-US" dirty="0" smtClean="0"/>
              <a:t>Vector C – number of instances of every resource type in the system</a:t>
            </a:r>
          </a:p>
          <a:p>
            <a:pPr lvl="1"/>
            <a:r>
              <a:rPr lang="en-US" dirty="0" smtClean="0"/>
              <a:t>Matrix A – number of resource instances of every resource type allocated to every process</a:t>
            </a:r>
          </a:p>
          <a:p>
            <a:pPr lvl="1"/>
            <a:r>
              <a:rPr lang="en-US" dirty="0" smtClean="0"/>
              <a:t>Matrix M – maximum claim of every resource type declared by every process</a:t>
            </a:r>
          </a:p>
          <a:p>
            <a:r>
              <a:rPr lang="en-US" dirty="0" smtClean="0"/>
              <a:t>Given the needs of each process as additional data, determine if the state is safe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245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3809"/>
            <a:ext cx="8229600" cy="1143000"/>
          </a:xfrm>
        </p:spPr>
        <p:txBody>
          <a:bodyPr/>
          <a:lstStyle/>
          <a:p>
            <a:r>
              <a:rPr lang="en-US" dirty="0" smtClean="0"/>
              <a:t>Items of Interest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9298"/>
            <a:ext cx="8229600" cy="4525963"/>
          </a:xfrm>
        </p:spPr>
        <p:txBody>
          <a:bodyPr>
            <a:noAutofit/>
          </a:bodyPr>
          <a:lstStyle/>
          <a:p>
            <a:r>
              <a:rPr lang="en-US" sz="1600" dirty="0" smtClean="0"/>
              <a:t>Exam is Nov. </a:t>
            </a:r>
            <a:r>
              <a:rPr lang="en-US" sz="1600" dirty="0" smtClean="0"/>
              <a:t>19</a:t>
            </a:r>
            <a:r>
              <a:rPr lang="en-US" sz="1600" dirty="0" smtClean="0"/>
              <a:t>, 2014</a:t>
            </a:r>
            <a:endParaRPr lang="en-US" sz="1600" dirty="0" smtClean="0"/>
          </a:p>
          <a:p>
            <a:r>
              <a:rPr lang="en-US" sz="1600" dirty="0" smtClean="0"/>
              <a:t>Focus on material since last exam, though knowledge of initial material (threads, processes, </a:t>
            </a:r>
            <a:r>
              <a:rPr lang="en-US" sz="1600" dirty="0" err="1" smtClean="0"/>
              <a:t>interthread</a:t>
            </a:r>
            <a:r>
              <a:rPr lang="en-US" sz="1600" dirty="0" smtClean="0"/>
              <a:t>/</a:t>
            </a:r>
            <a:r>
              <a:rPr lang="en-US" sz="1600" dirty="0" err="1" smtClean="0"/>
              <a:t>interprocess</a:t>
            </a:r>
            <a:r>
              <a:rPr lang="en-US" sz="1600" dirty="0" smtClean="0"/>
              <a:t> communication, etc.) is required</a:t>
            </a:r>
          </a:p>
          <a:p>
            <a:r>
              <a:rPr lang="en-US" sz="1600" dirty="0" smtClean="0"/>
              <a:t>Synchronization techniques</a:t>
            </a:r>
          </a:p>
          <a:p>
            <a:pPr lvl="1"/>
            <a:r>
              <a:rPr lang="en-US" sz="1400" dirty="0" smtClean="0"/>
              <a:t>Semaphores</a:t>
            </a:r>
          </a:p>
          <a:p>
            <a:pPr lvl="1"/>
            <a:r>
              <a:rPr lang="en-US" sz="1400" dirty="0" smtClean="0"/>
              <a:t>Other locking tools</a:t>
            </a:r>
          </a:p>
          <a:p>
            <a:pPr lvl="1"/>
            <a:r>
              <a:rPr lang="en-US" sz="1400" dirty="0" smtClean="0"/>
              <a:t>Readers Writers Problem</a:t>
            </a:r>
          </a:p>
          <a:p>
            <a:pPr lvl="1"/>
            <a:r>
              <a:rPr lang="en-US" sz="1400" dirty="0" smtClean="0"/>
              <a:t>Producer-Consumer Problem</a:t>
            </a:r>
          </a:p>
          <a:p>
            <a:r>
              <a:rPr lang="en-US" sz="1600" dirty="0" smtClean="0"/>
              <a:t>Deadlock</a:t>
            </a:r>
          </a:p>
          <a:p>
            <a:pPr lvl="1"/>
            <a:r>
              <a:rPr lang="en-US" sz="1400" dirty="0" smtClean="0"/>
              <a:t>Prevention</a:t>
            </a:r>
          </a:p>
          <a:p>
            <a:pPr lvl="1"/>
            <a:r>
              <a:rPr lang="en-US" sz="1400" dirty="0" smtClean="0"/>
              <a:t>Avoidance</a:t>
            </a:r>
          </a:p>
          <a:p>
            <a:pPr lvl="1"/>
            <a:r>
              <a:rPr lang="en-US" sz="1400" dirty="0" smtClean="0"/>
              <a:t>Detect and Recover</a:t>
            </a:r>
          </a:p>
          <a:p>
            <a:pPr lvl="1"/>
            <a:r>
              <a:rPr lang="en-US" sz="1400" dirty="0" smtClean="0"/>
              <a:t>Ignore</a:t>
            </a:r>
          </a:p>
          <a:p>
            <a:r>
              <a:rPr lang="en-US" sz="1600" dirty="0" smtClean="0"/>
              <a:t>Scheduling</a:t>
            </a:r>
          </a:p>
          <a:p>
            <a:pPr lvl="1"/>
            <a:r>
              <a:rPr lang="en-US" sz="1400" dirty="0" smtClean="0"/>
              <a:t>Gantt Charts for FCFS, Round Robin, SJF, SRTN</a:t>
            </a:r>
          </a:p>
          <a:p>
            <a:pPr lvl="1"/>
            <a:r>
              <a:rPr lang="en-US" sz="1400" dirty="0" smtClean="0"/>
              <a:t>Dynamic Scheduling</a:t>
            </a:r>
          </a:p>
          <a:p>
            <a:r>
              <a:rPr lang="en-US" sz="1800" dirty="0" smtClean="0"/>
              <a:t>File Systems</a:t>
            </a:r>
          </a:p>
          <a:p>
            <a:pPr lvl="1"/>
            <a:r>
              <a:rPr lang="en-US" sz="1400" dirty="0" smtClean="0"/>
              <a:t>File Basics</a:t>
            </a:r>
          </a:p>
          <a:p>
            <a:r>
              <a:rPr lang="en-US" sz="1800" dirty="0" smtClean="0"/>
              <a:t>Memory Management</a:t>
            </a:r>
          </a:p>
          <a:p>
            <a:pPr lvl="1"/>
            <a:r>
              <a:rPr lang="en-US" sz="1400" dirty="0" smtClean="0"/>
              <a:t>Contiguous/Non-contiguous</a:t>
            </a:r>
          </a:p>
          <a:p>
            <a:pPr lvl="1"/>
            <a:r>
              <a:rPr lang="en-US" sz="1400" dirty="0" smtClean="0"/>
              <a:t>Paging and Virtual Memory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6825168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Deadlock Detection and Recovery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Utilize a cycle detection algorithm to determine if deadlock exists within a system.</a:t>
            </a:r>
          </a:p>
          <a:p>
            <a:r>
              <a:rPr lang="en-US" dirty="0" smtClean="0"/>
              <a:t>Easy if only one resource of each type</a:t>
            </a:r>
          </a:p>
          <a:p>
            <a:r>
              <a:rPr lang="en-US" dirty="0" smtClean="0"/>
              <a:t>More difficult with more than one resource of each type</a:t>
            </a:r>
          </a:p>
          <a:p>
            <a:r>
              <a:rPr lang="en-US" dirty="0" smtClean="0"/>
              <a:t>Keep track of several sets of data</a:t>
            </a:r>
          </a:p>
          <a:p>
            <a:pPr lvl="1"/>
            <a:r>
              <a:rPr lang="en-US" dirty="0" smtClean="0"/>
              <a:t>Vector of resources containing the total number of resources of each type in the system</a:t>
            </a:r>
          </a:p>
          <a:p>
            <a:pPr lvl="1"/>
            <a:r>
              <a:rPr lang="en-US" dirty="0" smtClean="0"/>
              <a:t>Vector of available resources of each type</a:t>
            </a:r>
          </a:p>
          <a:p>
            <a:pPr lvl="1"/>
            <a:r>
              <a:rPr lang="en-US" dirty="0" smtClean="0"/>
              <a:t>Matrix of allocated resources of each type to each process</a:t>
            </a:r>
          </a:p>
          <a:p>
            <a:pPr lvl="1"/>
            <a:r>
              <a:rPr lang="en-US" dirty="0" smtClean="0"/>
              <a:t>Matrix of requested resources of each type for each process</a:t>
            </a:r>
          </a:p>
          <a:p>
            <a:r>
              <a:rPr lang="en-US" dirty="0" smtClean="0"/>
              <a:t>Check for cycles in the graph</a:t>
            </a:r>
          </a:p>
          <a:p>
            <a:r>
              <a:rPr lang="en-US" dirty="0" smtClean="0"/>
              <a:t>Hard to choose a heuristic for frequency of detection algorithm runs</a:t>
            </a:r>
          </a:p>
          <a:p>
            <a:r>
              <a:rPr lang="en-US" dirty="0" smtClean="0"/>
              <a:t>Recovery possible by aborting processes or rollback</a:t>
            </a:r>
          </a:p>
        </p:txBody>
      </p:sp>
    </p:spTree>
    <p:extLst>
      <p:ext uri="{BB962C8B-B14F-4D97-AF65-F5344CB8AC3E}">
        <p14:creationId xmlns:p14="http://schemas.microsoft.com/office/powerpoint/2010/main" val="9338963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Dining Philosophers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Synchronization problem</a:t>
            </a:r>
          </a:p>
          <a:p>
            <a:r>
              <a:rPr lang="en-US" dirty="0" smtClean="0"/>
              <a:t>5 plates and 5 chopsticks</a:t>
            </a:r>
          </a:p>
          <a:p>
            <a:r>
              <a:rPr lang="en-US" dirty="0" smtClean="0"/>
              <a:t>Philosophers must have access to two chopsticks to eat</a:t>
            </a:r>
          </a:p>
          <a:p>
            <a:r>
              <a:rPr lang="en-US" dirty="0" smtClean="0"/>
              <a:t>Access to chopsticks is limited to the chopsticks to the immediate left and right of the philosopher</a:t>
            </a:r>
          </a:p>
          <a:p>
            <a:r>
              <a:rPr lang="en-US" dirty="0" smtClean="0"/>
              <a:t>To solve the shared resource problem must disallow one of the four conditions for deadlock to occur</a:t>
            </a:r>
          </a:p>
          <a:p>
            <a:pPr lvl="1"/>
            <a:r>
              <a:rPr lang="en-US" dirty="0" smtClean="0"/>
              <a:t>Prefer disallow circular wait or disallow hold and wait</a:t>
            </a:r>
          </a:p>
          <a:p>
            <a:pPr lvl="1"/>
            <a:r>
              <a:rPr lang="en-US" dirty="0" smtClean="0"/>
              <a:t>Even so, starvation could still occur</a:t>
            </a:r>
          </a:p>
          <a:p>
            <a:pPr lvl="1"/>
            <a:r>
              <a:rPr lang="en-US" dirty="0" smtClean="0"/>
              <a:t>Fairness is important, too</a:t>
            </a:r>
          </a:p>
        </p:txBody>
      </p:sp>
    </p:spTree>
    <p:extLst>
      <p:ext uri="{BB962C8B-B14F-4D97-AF65-F5344CB8AC3E}">
        <p14:creationId xmlns:p14="http://schemas.microsoft.com/office/powerpoint/2010/main" val="27919058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MPI Function Calls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MPI_Init</a:t>
            </a:r>
            <a:endParaRPr lang="en-US" dirty="0" smtClean="0"/>
          </a:p>
          <a:p>
            <a:r>
              <a:rPr lang="en-US" dirty="0" err="1" smtClean="0"/>
              <a:t>MPI_Finalize</a:t>
            </a:r>
            <a:endParaRPr lang="en-US" dirty="0" smtClean="0"/>
          </a:p>
          <a:p>
            <a:r>
              <a:rPr lang="en-US" dirty="0" err="1" smtClean="0"/>
              <a:t>MPI_Comm_world</a:t>
            </a:r>
            <a:endParaRPr lang="en-US" dirty="0" smtClean="0"/>
          </a:p>
          <a:p>
            <a:r>
              <a:rPr lang="en-US" dirty="0" err="1" smtClean="0"/>
              <a:t>MPI_Comm_size</a:t>
            </a:r>
            <a:endParaRPr lang="en-US" dirty="0" smtClean="0"/>
          </a:p>
          <a:p>
            <a:r>
              <a:rPr lang="en-US" dirty="0" err="1" smtClean="0"/>
              <a:t>MPI_Send</a:t>
            </a:r>
            <a:endParaRPr lang="en-US" dirty="0" smtClean="0"/>
          </a:p>
          <a:p>
            <a:r>
              <a:rPr lang="en-US" dirty="0" err="1" smtClean="0"/>
              <a:t>MPI_Recv</a:t>
            </a:r>
            <a:endParaRPr lang="en-US" dirty="0" smtClean="0"/>
          </a:p>
          <a:p>
            <a:r>
              <a:rPr lang="en-US" dirty="0" err="1" smtClean="0"/>
              <a:t>MPI_Wait</a:t>
            </a:r>
            <a:r>
              <a:rPr lang="en-US" dirty="0" smtClean="0"/>
              <a:t>/</a:t>
            </a:r>
            <a:r>
              <a:rPr lang="en-US" dirty="0" err="1" smtClean="0"/>
              <a:t>MPI_Waitall</a:t>
            </a:r>
            <a:r>
              <a:rPr lang="en-US" dirty="0" smtClean="0"/>
              <a:t>/</a:t>
            </a:r>
            <a:r>
              <a:rPr lang="en-US" dirty="0" err="1" smtClean="0"/>
              <a:t>MPI_Waitsome</a:t>
            </a:r>
            <a:endParaRPr lang="en-US" dirty="0" smtClean="0"/>
          </a:p>
          <a:p>
            <a:r>
              <a:rPr lang="en-US" dirty="0" err="1" smtClean="0"/>
              <a:t>MPI_Irecv</a:t>
            </a:r>
            <a:endParaRPr lang="en-US" dirty="0" smtClean="0"/>
          </a:p>
          <a:p>
            <a:r>
              <a:rPr lang="en-US" dirty="0" err="1" smtClean="0"/>
              <a:t>MPI_Barrier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8572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Definitions of a File and Directory</a:t>
            </a:r>
          </a:p>
          <a:p>
            <a:r>
              <a:rPr lang="en-US" dirty="0" smtClean="0"/>
              <a:t>File permissions</a:t>
            </a:r>
          </a:p>
          <a:p>
            <a:r>
              <a:rPr lang="en-US" dirty="0" smtClean="0"/>
              <a:t>Reading, writing, opening, and closing</a:t>
            </a:r>
          </a:p>
          <a:p>
            <a:r>
              <a:rPr lang="en-US" dirty="0" smtClean="0"/>
              <a:t>File pointers</a:t>
            </a:r>
          </a:p>
          <a:p>
            <a:r>
              <a:rPr lang="en-US" dirty="0" err="1" smtClean="0"/>
              <a:t>Stdin</a:t>
            </a:r>
            <a:r>
              <a:rPr lang="en-US" dirty="0" smtClean="0"/>
              <a:t>, </a:t>
            </a:r>
            <a:r>
              <a:rPr lang="en-US" dirty="0" err="1" smtClean="0"/>
              <a:t>stdout</a:t>
            </a:r>
            <a:r>
              <a:rPr lang="en-US" dirty="0" smtClean="0"/>
              <a:t>, </a:t>
            </a:r>
            <a:r>
              <a:rPr lang="en-US" dirty="0" err="1" smtClean="0"/>
              <a:t>stderr</a:t>
            </a:r>
            <a:endParaRPr lang="en-US" dirty="0" smtClean="0"/>
          </a:p>
          <a:p>
            <a:r>
              <a:rPr lang="en-US" dirty="0" smtClean="0"/>
              <a:t>Fragmentation and free space management</a:t>
            </a:r>
          </a:p>
        </p:txBody>
      </p:sp>
    </p:spTree>
    <p:extLst>
      <p:ext uri="{BB962C8B-B14F-4D97-AF65-F5344CB8AC3E}">
        <p14:creationId xmlns:p14="http://schemas.microsoft.com/office/powerpoint/2010/main" val="29296727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Systems and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Types of file systems</a:t>
            </a:r>
          </a:p>
          <a:p>
            <a:pPr lvl="1"/>
            <a:r>
              <a:rPr lang="en-US" dirty="0" smtClean="0"/>
              <a:t>FAT/FAT32</a:t>
            </a:r>
          </a:p>
          <a:p>
            <a:pPr lvl="1"/>
            <a:r>
              <a:rPr lang="en-US" dirty="0" smtClean="0"/>
              <a:t>NTFS</a:t>
            </a:r>
          </a:p>
          <a:p>
            <a:pPr lvl="1"/>
            <a:r>
              <a:rPr lang="en-US" dirty="0" smtClean="0"/>
              <a:t>Ext4</a:t>
            </a:r>
          </a:p>
          <a:p>
            <a:pPr lvl="1"/>
            <a:r>
              <a:rPr lang="en-US" dirty="0" err="1" smtClean="0"/>
              <a:t>Lustre</a:t>
            </a:r>
            <a:endParaRPr lang="en-US" dirty="0" smtClean="0"/>
          </a:p>
          <a:p>
            <a:r>
              <a:rPr lang="en-US" dirty="0" smtClean="0"/>
              <a:t>Mounting and </a:t>
            </a:r>
            <a:r>
              <a:rPr lang="en-US" dirty="0" err="1" smtClean="0"/>
              <a:t>unmounting</a:t>
            </a:r>
            <a:endParaRPr lang="en-US" dirty="0" smtClean="0"/>
          </a:p>
          <a:p>
            <a:r>
              <a:rPr lang="en-US" dirty="0" smtClean="0"/>
              <a:t>Direct Memory Access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20090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Disk Drives and Disk IO Scheduling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Drive Parts</a:t>
            </a:r>
          </a:p>
          <a:p>
            <a:pPr lvl="1"/>
            <a:r>
              <a:rPr lang="en-US" dirty="0" smtClean="0"/>
              <a:t>Arm, Spindle, Platters, Tracks, Blocks</a:t>
            </a:r>
          </a:p>
          <a:p>
            <a:r>
              <a:rPr lang="en-US" dirty="0" smtClean="0"/>
              <a:t>I/O Scheduling</a:t>
            </a:r>
          </a:p>
          <a:p>
            <a:pPr lvl="1"/>
            <a:r>
              <a:rPr lang="en-US" dirty="0" smtClean="0"/>
              <a:t>First Come First Served</a:t>
            </a:r>
          </a:p>
          <a:p>
            <a:pPr lvl="1"/>
            <a:r>
              <a:rPr lang="en-US" dirty="0" smtClean="0"/>
              <a:t>Shortest Seek Time First</a:t>
            </a:r>
          </a:p>
          <a:p>
            <a:pPr lvl="1"/>
            <a:r>
              <a:rPr lang="en-US" dirty="0" smtClean="0"/>
              <a:t>Elevator (SCAN)</a:t>
            </a:r>
          </a:p>
          <a:p>
            <a:pPr lvl="1"/>
            <a:r>
              <a:rPr lang="en-US" dirty="0" smtClean="0"/>
              <a:t>Circular Scan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3636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Partitions</a:t>
            </a:r>
          </a:p>
          <a:p>
            <a:r>
              <a:rPr lang="en-US" dirty="0" smtClean="0"/>
              <a:t>Contiguous vs. Non-contiguous allocations</a:t>
            </a:r>
          </a:p>
          <a:p>
            <a:r>
              <a:rPr lang="en-US" dirty="0" smtClean="0"/>
              <a:t>Frames</a:t>
            </a:r>
          </a:p>
          <a:p>
            <a:r>
              <a:rPr lang="en-US" dirty="0" smtClean="0"/>
              <a:t>Pages</a:t>
            </a:r>
          </a:p>
          <a:p>
            <a:r>
              <a:rPr lang="en-US" dirty="0" smtClean="0"/>
              <a:t>Segments</a:t>
            </a:r>
          </a:p>
          <a:p>
            <a:r>
              <a:rPr lang="en-US" dirty="0" smtClean="0"/>
              <a:t>Internal and External Fragmentation</a:t>
            </a:r>
          </a:p>
          <a:p>
            <a:r>
              <a:rPr lang="en-US" dirty="0" smtClean="0"/>
              <a:t>Process address space</a:t>
            </a:r>
          </a:p>
          <a:p>
            <a:r>
              <a:rPr lang="en-US" dirty="0" smtClean="0"/>
              <a:t>Virtual memory</a:t>
            </a:r>
          </a:p>
          <a:p>
            <a:r>
              <a:rPr lang="en-US" dirty="0" smtClean="0"/>
              <a:t>Paging Policies</a:t>
            </a:r>
          </a:p>
          <a:p>
            <a:pPr lvl="1"/>
            <a:r>
              <a:rPr lang="en-US" dirty="0" smtClean="0"/>
              <a:t>Fetching – Demand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 err="1" smtClean="0"/>
              <a:t>Prepaging</a:t>
            </a:r>
            <a:endParaRPr lang="en-US" dirty="0" smtClean="0"/>
          </a:p>
          <a:p>
            <a:pPr lvl="1"/>
            <a:r>
              <a:rPr lang="en-US" dirty="0" smtClean="0"/>
              <a:t>Replacement – Least Recently Used, FIFO, Optimal</a:t>
            </a:r>
          </a:p>
        </p:txBody>
      </p:sp>
    </p:spTree>
    <p:extLst>
      <p:ext uri="{BB962C8B-B14F-4D97-AF65-F5344CB8AC3E}">
        <p14:creationId xmlns:p14="http://schemas.microsoft.com/office/powerpoint/2010/main" val="3073609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Synchronization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Mutual exclusion – only one process is allowed access to a shared resource, all others must wait</a:t>
            </a:r>
          </a:p>
          <a:p>
            <a:r>
              <a:rPr lang="en-US" dirty="0" smtClean="0"/>
              <a:t>Critical section – section of code in a process where a shared resource is accessed</a:t>
            </a:r>
          </a:p>
          <a:p>
            <a:r>
              <a:rPr lang="en-US" dirty="0" smtClean="0"/>
              <a:t>To provide mutual exclusion on a critical section a process must also have absence of starvation and absence of deadlock</a:t>
            </a:r>
          </a:p>
        </p:txBody>
      </p:sp>
    </p:spTree>
    <p:extLst>
      <p:ext uri="{BB962C8B-B14F-4D97-AF65-F5344CB8AC3E}">
        <p14:creationId xmlns:p14="http://schemas.microsoft.com/office/powerpoint/2010/main" val="1807494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Semaphores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Abstract data type that provides locking mechanism to provide mutual exclusion</a:t>
            </a:r>
          </a:p>
          <a:p>
            <a:r>
              <a:rPr lang="en-US" dirty="0" smtClean="0"/>
              <a:t>Methods are invoked by processes needing access to a critical section</a:t>
            </a:r>
          </a:p>
          <a:p>
            <a:r>
              <a:rPr lang="en-US" dirty="0" smtClean="0"/>
              <a:t>Binary or counting</a:t>
            </a:r>
          </a:p>
          <a:p>
            <a:r>
              <a:rPr lang="en-US" dirty="0" smtClean="0"/>
              <a:t>Methods/functions include</a:t>
            </a:r>
          </a:p>
          <a:p>
            <a:pPr lvl="1"/>
            <a:r>
              <a:rPr lang="en-US" dirty="0" smtClean="0"/>
              <a:t>Acquire or wait</a:t>
            </a:r>
          </a:p>
          <a:p>
            <a:pPr lvl="1"/>
            <a:r>
              <a:rPr lang="en-US" dirty="0" smtClean="0"/>
              <a:t>Release, post, or signal</a:t>
            </a:r>
          </a:p>
          <a:p>
            <a:r>
              <a:rPr lang="en-US" dirty="0" smtClean="0"/>
              <a:t>Can be used to enter and exit a critical section or to order events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387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Producer-Consumer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Two types of processes</a:t>
            </a:r>
          </a:p>
          <a:p>
            <a:pPr lvl="1"/>
            <a:r>
              <a:rPr lang="en-US" dirty="0" smtClean="0"/>
              <a:t>Producer – makes data items and puts them into a buffer one at a time</a:t>
            </a:r>
          </a:p>
          <a:p>
            <a:pPr lvl="1"/>
            <a:r>
              <a:rPr lang="en-US" dirty="0" smtClean="0"/>
              <a:t>Consumer – removes data items from the buffer and consumes them one at a time</a:t>
            </a:r>
          </a:p>
          <a:p>
            <a:r>
              <a:rPr lang="en-US" dirty="0" smtClean="0"/>
              <a:t>Both continuously need access to shared buffer</a:t>
            </a:r>
          </a:p>
          <a:p>
            <a:r>
              <a:rPr lang="en-US" dirty="0" smtClean="0"/>
              <a:t>Buffer has N slots, keep track of which are full or empty</a:t>
            </a:r>
          </a:p>
          <a:p>
            <a:r>
              <a:rPr lang="en-US" dirty="0" smtClean="0"/>
              <a:t>Consumer cannot remove items from an empty buffer</a:t>
            </a:r>
          </a:p>
          <a:p>
            <a:r>
              <a:rPr lang="en-US" dirty="0" smtClean="0"/>
              <a:t>Producer cannot insert items to a full buffer</a:t>
            </a:r>
          </a:p>
          <a:p>
            <a:r>
              <a:rPr lang="en-US" dirty="0" smtClean="0"/>
              <a:t>Problem can be solved using a mutual exclusion semaphore, a counting semaphore for full slots, and a counting semaphore for empty slots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00093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Readers Writers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Two types of processes</a:t>
            </a:r>
          </a:p>
          <a:p>
            <a:pPr lvl="1"/>
            <a:r>
              <a:rPr lang="en-US" dirty="0" smtClean="0"/>
              <a:t>Readers – access data only</a:t>
            </a:r>
          </a:p>
          <a:p>
            <a:pPr lvl="1"/>
            <a:r>
              <a:rPr lang="en-US" dirty="0" smtClean="0"/>
              <a:t>Writers – access data resource to update the data</a:t>
            </a:r>
          </a:p>
          <a:p>
            <a:r>
              <a:rPr lang="en-US" dirty="0" smtClean="0"/>
              <a:t>Any number of readers can access the shared resource simultaneously</a:t>
            </a:r>
          </a:p>
          <a:p>
            <a:r>
              <a:rPr lang="en-US" dirty="0" smtClean="0"/>
              <a:t>If a writer has access to the shared data, it has exclusive access</a:t>
            </a:r>
          </a:p>
          <a:p>
            <a:r>
              <a:rPr lang="en-US" dirty="0" smtClean="0"/>
              <a:t>Need two levels of mutual exclusion</a:t>
            </a:r>
          </a:p>
          <a:p>
            <a:pPr lvl="1"/>
            <a:r>
              <a:rPr lang="en-US" dirty="0" smtClean="0"/>
              <a:t>Group exclusive access to shared resource</a:t>
            </a:r>
          </a:p>
          <a:p>
            <a:pPr lvl="1"/>
            <a:r>
              <a:rPr lang="en-US" dirty="0" smtClean="0"/>
              <a:t>Individual exclusive access to shared resource</a:t>
            </a:r>
          </a:p>
          <a:p>
            <a:r>
              <a:rPr lang="en-US" dirty="0" smtClean="0"/>
              <a:t>Many solutions</a:t>
            </a:r>
          </a:p>
          <a:p>
            <a:pPr lvl="1"/>
            <a:r>
              <a:rPr lang="en-US" dirty="0" smtClean="0"/>
              <a:t>Reader priority</a:t>
            </a:r>
          </a:p>
          <a:p>
            <a:pPr lvl="1"/>
            <a:r>
              <a:rPr lang="en-US" dirty="0" smtClean="0"/>
              <a:t>Writer priority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8178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Monitors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A monitor is another mechanism to provide mutual exclusion</a:t>
            </a:r>
          </a:p>
          <a:p>
            <a:r>
              <a:rPr lang="en-US" dirty="0"/>
              <a:t>O</a:t>
            </a:r>
            <a:r>
              <a:rPr lang="en-US" dirty="0" smtClean="0"/>
              <a:t>perates on a higher level than a semaphore</a:t>
            </a:r>
          </a:p>
          <a:p>
            <a:r>
              <a:rPr lang="en-US" dirty="0" smtClean="0"/>
              <a:t>Makes use of encapsulation to integrate data and operations to provide shared data protection</a:t>
            </a:r>
          </a:p>
          <a:p>
            <a:r>
              <a:rPr lang="en-US" dirty="0" smtClean="0"/>
              <a:t>Only one process can execute an operation of the monitor at a time</a:t>
            </a:r>
          </a:p>
          <a:p>
            <a:r>
              <a:rPr lang="en-US" dirty="0" smtClean="0"/>
              <a:t>Processes must wait at an entry queue to gain access to the monitor</a:t>
            </a:r>
          </a:p>
          <a:p>
            <a:r>
              <a:rPr lang="en-US" dirty="0" smtClean="0"/>
              <a:t>After entering processes can be suspended and reactivated via additional queues</a:t>
            </a:r>
          </a:p>
          <a:p>
            <a:r>
              <a:rPr lang="en-US" dirty="0" smtClean="0"/>
              <a:t>Condition queues may also exist for various condition variables within the monitor</a:t>
            </a:r>
          </a:p>
          <a:p>
            <a:r>
              <a:rPr lang="en-US" dirty="0" smtClean="0"/>
              <a:t>Checks on condition variables may be made with methods wait and signal similar to those used for a semaphore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1234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Atomic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Used when multiple data values need to be modified within a critical section</a:t>
            </a:r>
          </a:p>
          <a:p>
            <a:r>
              <a:rPr lang="en-US" dirty="0" smtClean="0"/>
              <a:t>Want the data values to have the appearance of occurring as one transaction</a:t>
            </a:r>
          </a:p>
          <a:p>
            <a:r>
              <a:rPr lang="en-US" dirty="0" smtClean="0"/>
              <a:t>Locking mechanism can allow for this but issues occur with system failures</a:t>
            </a:r>
          </a:p>
          <a:p>
            <a:r>
              <a:rPr lang="en-US" dirty="0" smtClean="0"/>
              <a:t>Two options to deal with system failure</a:t>
            </a:r>
          </a:p>
          <a:p>
            <a:pPr lvl="1"/>
            <a:r>
              <a:rPr lang="en-US" dirty="0" smtClean="0"/>
              <a:t>Checkpoint-restart</a:t>
            </a:r>
          </a:p>
          <a:p>
            <a:pPr lvl="2"/>
            <a:r>
              <a:rPr lang="en-US" dirty="0" smtClean="0"/>
              <a:t>Periodically record checkpoints and restore system from checkpoint after failure</a:t>
            </a:r>
          </a:p>
          <a:p>
            <a:pPr lvl="1"/>
            <a:r>
              <a:rPr lang="en-US" dirty="0" smtClean="0"/>
              <a:t>Transaction logging</a:t>
            </a:r>
          </a:p>
          <a:p>
            <a:pPr lvl="2"/>
            <a:r>
              <a:rPr lang="en-US" dirty="0" smtClean="0"/>
              <a:t>Log transactions prior to each atomic transaction</a:t>
            </a:r>
          </a:p>
          <a:p>
            <a:pPr lvl="2"/>
            <a:r>
              <a:rPr lang="en-US" dirty="0" smtClean="0"/>
              <a:t>Use log file to undo incomplete transactions after system failure</a:t>
            </a:r>
          </a:p>
        </p:txBody>
      </p:sp>
    </p:spTree>
    <p:extLst>
      <p:ext uri="{BB962C8B-B14F-4D97-AF65-F5344CB8AC3E}">
        <p14:creationId xmlns:p14="http://schemas.microsoft.com/office/powerpoint/2010/main" val="9559781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CPU Scheduling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OS scheduler must allow for allocation and de-allocation of CPU(s) to processes and threads</a:t>
            </a:r>
          </a:p>
          <a:p>
            <a:r>
              <a:rPr lang="en-US" dirty="0" smtClean="0"/>
              <a:t>Must be efficient and effective</a:t>
            </a:r>
          </a:p>
          <a:p>
            <a:r>
              <a:rPr lang="en-US" dirty="0" smtClean="0"/>
              <a:t>Many policies exist to decide which process/thread should be moved from ready to run first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Effectively the scheduler decides when and how to carry out a context switch</a:t>
            </a:r>
          </a:p>
        </p:txBody>
      </p:sp>
      <p:pic>
        <p:nvPicPr>
          <p:cNvPr id="4" name="Picture 3" descr="RRB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8885" y="3594215"/>
            <a:ext cx="2373749" cy="1483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1917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3788</TotalTime>
  <Words>1754</Words>
  <Application>Microsoft Macintosh PowerPoint</Application>
  <PresentationFormat>On-screen Show (4:3)</PresentationFormat>
  <Paragraphs>279</Paragraphs>
  <Slides>26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Exam Review</vt:lpstr>
      <vt:lpstr>Items of Interest</vt:lpstr>
      <vt:lpstr>Synchronization Basics</vt:lpstr>
      <vt:lpstr>Semaphores</vt:lpstr>
      <vt:lpstr>Producer-Consumer Problem</vt:lpstr>
      <vt:lpstr>Readers Writers Problem</vt:lpstr>
      <vt:lpstr>Monitors</vt:lpstr>
      <vt:lpstr>Atomic Operations</vt:lpstr>
      <vt:lpstr>CPU Scheduling</vt:lpstr>
      <vt:lpstr>Functions of the Scheduler</vt:lpstr>
      <vt:lpstr>FCFS</vt:lpstr>
      <vt:lpstr>SJF</vt:lpstr>
      <vt:lpstr>Round Robin</vt:lpstr>
      <vt:lpstr>Shortest Remaining Time Next</vt:lpstr>
      <vt:lpstr>Dynamic Scheduling</vt:lpstr>
      <vt:lpstr>Longest Job First (LJF)</vt:lpstr>
      <vt:lpstr>Deadlock</vt:lpstr>
      <vt:lpstr>Deadlock Prevention</vt:lpstr>
      <vt:lpstr>Deadlock Avoidance</vt:lpstr>
      <vt:lpstr>Deadlock Detection and Recovery</vt:lpstr>
      <vt:lpstr>Dining Philosophers</vt:lpstr>
      <vt:lpstr>MPI Function Calls</vt:lpstr>
      <vt:lpstr>File Basics</vt:lpstr>
      <vt:lpstr>File Systems and Operations</vt:lpstr>
      <vt:lpstr>Disk Drives and Disk IO Scheduling</vt:lpstr>
      <vt:lpstr>Memory Management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 Review</dc:title>
  <dc:creator>David Monismith</dc:creator>
  <cp:lastModifiedBy>David</cp:lastModifiedBy>
  <cp:revision>21</cp:revision>
  <dcterms:created xsi:type="dcterms:W3CDTF">2012-11-12T20:29:12Z</dcterms:created>
  <dcterms:modified xsi:type="dcterms:W3CDTF">2014-11-17T17:53:32Z</dcterms:modified>
</cp:coreProperties>
</file>