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889" r:id="rId1"/>
  </p:sldMasterIdLst>
  <p:notesMasterIdLst>
    <p:notesMasterId r:id="rId11"/>
  </p:notesMasterIdLst>
  <p:handoutMasterIdLst>
    <p:handoutMasterId r:id="rId12"/>
  </p:handoutMasterIdLst>
  <p:sldIdLst>
    <p:sldId id="267" r:id="rId2"/>
    <p:sldId id="273" r:id="rId3"/>
    <p:sldId id="274" r:id="rId4"/>
    <p:sldId id="275" r:id="rId5"/>
    <p:sldId id="276" r:id="rId6"/>
    <p:sldId id="277" r:id="rId7"/>
    <p:sldId id="261" r:id="rId8"/>
    <p:sldId id="257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608" y="-1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E9DD0-2B57-9141-B323-AC373D623CE4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1DC6E-706A-6D44-9191-BCEE71B0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2BC4-598F-2843-B2D0-448579888C3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F369-0B78-1C4C-873F-4DF09FA4B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F369-0B78-1C4C-873F-4DF09FA4B5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2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DF3C-C73B-2B44-AC4B-00292C3E5327}" type="datetime1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1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94AD-9C3E-2344-8C17-22CB907EB689}" type="datetime1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6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5461-DDF6-D846-9437-3D8255F84AB5}" type="datetime1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4A7-87FB-2B48-9DDF-3C1DFE1D45D0}" type="datetime1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5650-CA0C-1E44-88F5-D89F7EE58C90}" type="datetime1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C1D5-7F98-694B-95AE-B0339C0B248E}" type="datetime1">
              <a:rPr lang="en-US" smtClean="0"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AA07-8011-0C46-8CD5-71464AFA995B}" type="datetime1">
              <a:rPr lang="en-US" smtClean="0"/>
              <a:t>11/14/14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EA7B-C57B-2444-AB63-5336D83DA827}" type="datetime1">
              <a:rPr lang="en-US" smtClean="0"/>
              <a:t>11/14/14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1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CE74-20D6-7149-BEF8-CEFADD0C90B7}" type="datetime1">
              <a:rPr lang="en-US" smtClean="0"/>
              <a:t>11/14/14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D16E-76A6-2748-BFEF-2918ACECEAB6}" type="datetime1">
              <a:rPr lang="en-US" smtClean="0"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9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C387-6957-0042-B31C-C1AA2D6CED42}" type="datetime1">
              <a:rPr lang="en-US" smtClean="0"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5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DDAF-0878-BB46-89E3-3535CE48F5B2}" type="datetime1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1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pload.wikimedia.org/wikipedia/commons/9/93/Cache,associative-fill-both.p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1708" y="2091263"/>
            <a:ext cx="906858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Memory Management: Caching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62100" y="4682062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Operating Systems</a:t>
            </a:r>
          </a:p>
          <a:p>
            <a:pPr algn="ctr"/>
            <a:r>
              <a:rPr lang="en-US" sz="2400" dirty="0" smtClean="0"/>
              <a:t>CS550</a:t>
            </a:r>
          </a:p>
        </p:txBody>
      </p:sp>
    </p:spTree>
    <p:extLst>
      <p:ext uri="{BB962C8B-B14F-4D97-AF65-F5344CB8AC3E}">
        <p14:creationId xmlns:p14="http://schemas.microsoft.com/office/powerpoint/2010/main" val="88749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CPU Caching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217"/>
            <a:ext cx="10515600" cy="4802580"/>
          </a:xfrm>
        </p:spPr>
        <p:txBody>
          <a:bodyPr>
            <a:no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Cache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is on chip memory used by the CPU to decrease the average time to access memory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Modern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CPUs have 3 types of cache, in general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Data cache - variables are stored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here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Instruction cache - operations to run are stored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here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Translation look aside buffer - used to speed up virtual to physical memory access for both instructions and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data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Cache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hit - processor immediately reads data from or writes to cache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Cache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miss - cache allocates a new entry reading in data from memory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Cache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lines - representation of a block of memory in cache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8816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228600"/>
            <a:ext cx="7704667" cy="501340"/>
          </a:xfrm>
        </p:spPr>
        <p:txBody>
          <a:bodyPr>
            <a:no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US" altLang="en-US" sz="3600" b="1" dirty="0" smtClean="0">
                <a:solidFill>
                  <a:srgbClr val="000000"/>
                </a:solidFill>
              </a:rPr>
              <a:t>Cache </a:t>
            </a:r>
            <a:r>
              <a:rPr lang="en-US" altLang="en-US" sz="3600" b="1" dirty="0">
                <a:solidFill>
                  <a:srgbClr val="000000"/>
                </a:solidFill>
              </a:rPr>
              <a:t>entry structure </a:t>
            </a:r>
            <a:endParaRPr lang="en-US" altLang="en-US" sz="6000" dirty="0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005" y="1517018"/>
            <a:ext cx="10774438" cy="5097537"/>
          </a:xfrm>
        </p:spPr>
        <p:txBody>
          <a:bodyPr>
            <a:no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tag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- identifier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for the cache line and part of the memory address</a:t>
            </a:r>
          </a:p>
          <a:p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data block - data for the cache line</a:t>
            </a:r>
          </a:p>
          <a:p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flag bits - valid and dirty bits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valid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- indicates whether block has been loaded with valid data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dirty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- indicates whether block has been changed since it was read from memory. Dirty means we need to save it to main memory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lvl="1"/>
            <a:endParaRPr lang="en-US" altLang="en-US" sz="1050" dirty="0" smtClean="0">
              <a:solidFill>
                <a:srgbClr val="000000"/>
              </a:solidFill>
              <a:latin typeface="+mj-lt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u="sng" dirty="0" smtClean="0"/>
              <a:t>Replacement Policies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u="sng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Same </a:t>
            </a:r>
            <a:r>
              <a:rPr lang="en-US" altLang="en-US" sz="2400" dirty="0"/>
              <a:t>as regular memory replacement policies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400" dirty="0"/>
              <a:t> Least Recently Used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400" dirty="0"/>
              <a:t> First In First Out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400" dirty="0"/>
              <a:t> Optimal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755086"/>
              </p:ext>
            </p:extLst>
          </p:nvPr>
        </p:nvGraphicFramePr>
        <p:xfrm>
          <a:off x="3587670" y="812803"/>
          <a:ext cx="6209475" cy="620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825"/>
                <a:gridCol w="2069825"/>
                <a:gridCol w="2069825"/>
              </a:tblGrid>
              <a:tr h="6208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BLOCK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FLAG BITS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64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58" y="294513"/>
            <a:ext cx="7704667" cy="765957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Associative Cache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91086" y="1175175"/>
            <a:ext cx="10167058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Used to decide where in cache a memory entry will go.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See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hlinkClick r:id="rId2"/>
              </a:rPr>
              <a:t>http://upload.wikimedia.org/wikipedia/commons/9/93/Cache%2Cassociative-fill-both.png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Fully associative - replacement policy may choose any entry 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Set association - memory entries are mapped to specific locations in cache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Important in programming for high performance systems, because interleaving data in loops may allow for fewer cache misses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5071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85" y="1852546"/>
            <a:ext cx="10390473" cy="2042559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memory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management hardware for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cache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improves speed to translate virtual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addresses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includes basic memory information such as references to pages, frames, and variables.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91086" y="413266"/>
            <a:ext cx="7704667" cy="765957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Translation </a:t>
            </a:r>
            <a:r>
              <a:rPr lang="en-US" altLang="en-US" b="1" dirty="0" err="1" smtClean="0">
                <a:solidFill>
                  <a:srgbClr val="000000"/>
                </a:solidFill>
              </a:rPr>
              <a:t>Lookaside</a:t>
            </a:r>
            <a:r>
              <a:rPr lang="en-US" altLang="en-US" b="1" dirty="0" smtClean="0">
                <a:solidFill>
                  <a:srgbClr val="000000"/>
                </a:solidFill>
              </a:rPr>
              <a:t> Buffer (TLB)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14" y="555172"/>
            <a:ext cx="7704667" cy="4809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Memory Access</a:t>
            </a:r>
            <a:endParaRPr lang="en-US" b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79214" y="1852743"/>
            <a:ext cx="10794231" cy="20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Uniform </a:t>
            </a:r>
            <a:r>
              <a:rPr lang="en-US" altLang="en-US" b="1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memory </a:t>
            </a:r>
            <a:r>
              <a:rPr lang="en-US" altLang="en-US" b="1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access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Memory location accessed is independent of the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processor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b="1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Non-uniform </a:t>
            </a:r>
            <a:r>
              <a:rPr lang="en-US" altLang="en-US" b="1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memory access (NUMA</a:t>
            </a:r>
            <a:r>
              <a:rPr lang="en-US" altLang="en-US" b="1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Systems where memory access times vary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wildly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Memory location accessed depends upon the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processor</a:t>
            </a:r>
            <a:endParaRPr lang="en-US" altLang="en-US" sz="9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02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66" y="43934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lang="en-US" altLang="en-US" sz="4000" b="1" dirty="0" smtClean="0">
                <a:solidFill>
                  <a:srgbClr val="000000"/>
                </a:solidFill>
              </a:rPr>
              <a:t>Cache Coherency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17" y="1056346"/>
            <a:ext cx="11245931" cy="4339443"/>
          </a:xfrm>
        </p:spPr>
        <p:txBody>
          <a:bodyPr>
            <a:no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Consistency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of data on cache shared by local resources (CPUs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).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Three levels of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coherence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Write ops appear to occur instantly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Processors see the same changes of values for each operand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Different processors might see an op and assume different values (non-coherence)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Implemented by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Snooping - individual caches monitor other caches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+mj-lt"/>
              </a:rPr>
              <a:t>Snarfing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 - cache controller watches addresses and memory and updates its data copies once other data is updated in memory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Concurrency protocol - how to implement coherence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400" b="1" dirty="0" err="1">
                <a:solidFill>
                  <a:srgbClr val="000000"/>
                </a:solidFill>
                <a:latin typeface="+mj-lt"/>
              </a:rPr>
              <a:t>Ccnuma</a:t>
            </a:r>
            <a:endParaRPr lang="en-US" altLang="en-US" sz="2400" b="1" dirty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allows for consistent memory image across sockets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IPC used to keep a consistent memory image when more than one cache stores the same memory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location</a:t>
            </a:r>
            <a:endParaRPr lang="en-US" altLang="en-US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039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401185"/>
            <a:ext cx="7704667" cy="82197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000000"/>
                </a:solidFill>
              </a:rPr>
              <a:t>Thrashing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1330031"/>
            <a:ext cx="10489432" cy="5023267"/>
          </a:xfrm>
        </p:spPr>
        <p:txBody>
          <a:bodyPr>
            <a:normAutofit fontScale="70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Virtual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memory is constantly switching memory between cache and memory and between memory and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disk</a:t>
            </a:r>
          </a:p>
          <a:p>
            <a:pPr marL="0" indent="0">
              <a:buNone/>
            </a:pP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altLang="en-US" sz="4800" b="1" dirty="0" smtClean="0">
                <a:solidFill>
                  <a:srgbClr val="000000"/>
                </a:solidFill>
                <a:latin typeface="+mj-lt"/>
              </a:rPr>
              <a:t>Constant paging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Resolve by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 Increasing RAM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400" dirty="0">
                <a:solidFill>
                  <a:srgbClr val="000000"/>
                </a:solidFill>
                <a:latin typeface="+mj-lt"/>
              </a:rPr>
              <a:t>Rewriting </a:t>
            </a: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400" dirty="0">
                <a:solidFill>
                  <a:srgbClr val="000000"/>
                </a:solidFill>
                <a:latin typeface="+mj-lt"/>
              </a:rPr>
              <a:t>Reducing memory </a:t>
            </a: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usage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400" dirty="0">
                <a:solidFill>
                  <a:srgbClr val="000000"/>
                </a:solidFill>
                <a:latin typeface="+mj-lt"/>
              </a:rPr>
              <a:t>Increasing spatial </a:t>
            </a:r>
            <a:r>
              <a:rPr lang="en-US" altLang="en-US" sz="4400" dirty="0" smtClean="0">
                <a:solidFill>
                  <a:srgbClr val="000000"/>
                </a:solidFill>
                <a:latin typeface="+mj-lt"/>
              </a:rPr>
              <a:t>locality</a:t>
            </a:r>
          </a:p>
          <a:p>
            <a:pPr marL="457200" lvl="1" indent="0">
              <a:buNone/>
            </a:pPr>
            <a:endParaRPr lang="en-US" altLang="en-US" sz="4400" dirty="0" smtClean="0">
              <a:solidFill>
                <a:srgbClr val="000000"/>
              </a:solidFill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Spatial locality can be increased by using proper looping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406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124" y="252501"/>
            <a:ext cx="7704667" cy="82197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000000"/>
                </a:solidFill>
              </a:rPr>
              <a:t>Looping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92658" y="2229501"/>
            <a:ext cx="5156880" cy="2800767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Improper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int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arr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[1000][1000];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for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= 0;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&lt; 1000;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++)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{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"/>
              <a:cs typeface="Courie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for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(j = 0; j &lt; 1000; j++)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smtClean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arr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[j][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] =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getValue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}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"/>
              <a:cs typeface="Courier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6457183" y="2229501"/>
            <a:ext cx="5228132" cy="2800767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>
                <a:solidFill>
                  <a:srgbClr val="000000"/>
                </a:solidFill>
                <a:latin typeface="Arial Unicode MS" panose="020B0604020202020204" pitchFamily="34" charset="-128"/>
              </a:rPr>
              <a:t>P</a:t>
            </a:r>
            <a:r>
              <a:rPr lang="en-US" altLang="en-US" sz="3200" b="1" u="sng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roper</a:t>
            </a:r>
            <a:r>
              <a:rPr lang="en-US" altLang="en-US" sz="3200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endParaRPr lang="en-US" altLang="en-US" sz="3200" b="1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arr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[1000][1000];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for(</a:t>
            </a: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= 0; </a:t>
            </a: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&lt; 1000; </a:t>
            </a: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++)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{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(j = 0; j &lt; 1000; j++)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alt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arr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[</a:t>
            </a: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][j] = </a:t>
            </a:r>
            <a:r>
              <a:rPr lang="en-US" altLang="en-US" sz="2400" dirty="0" err="1">
                <a:solidFill>
                  <a:srgbClr val="000000"/>
                </a:solidFill>
                <a:latin typeface="Courier"/>
                <a:cs typeface="Courier"/>
              </a:rPr>
              <a:t>getValue</a:t>
            </a: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();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alt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910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7280</TotalTime>
  <Words>644</Words>
  <Application>Microsoft Macintosh PowerPoint</Application>
  <PresentationFormat>Custom</PresentationFormat>
  <Paragraphs>83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CPU Caching</vt:lpstr>
      <vt:lpstr>Cache entry structure </vt:lpstr>
      <vt:lpstr>Associative Cache</vt:lpstr>
      <vt:lpstr>Translation Lookaside Buffer (TLB)</vt:lpstr>
      <vt:lpstr>Memory Access</vt:lpstr>
      <vt:lpstr>Cache Coherency</vt:lpstr>
      <vt:lpstr>Thrashing</vt:lpstr>
      <vt:lpstr>Looping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creator>David Monismith</dc:creator>
  <cp:lastModifiedBy>David</cp:lastModifiedBy>
  <cp:revision>59</cp:revision>
  <dcterms:created xsi:type="dcterms:W3CDTF">2012-11-30T16:01:39Z</dcterms:created>
  <dcterms:modified xsi:type="dcterms:W3CDTF">2014-11-14T17:54:17Z</dcterms:modified>
</cp:coreProperties>
</file>