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889" r:id="rId1"/>
  </p:sldMasterIdLst>
  <p:notesMasterIdLst>
    <p:notesMasterId r:id="rId19"/>
  </p:notesMasterIdLst>
  <p:handoutMasterIdLst>
    <p:handoutMasterId r:id="rId20"/>
  </p:handoutMasterIdLst>
  <p:sldIdLst>
    <p:sldId id="267" r:id="rId2"/>
    <p:sldId id="273" r:id="rId3"/>
    <p:sldId id="274" r:id="rId4"/>
    <p:sldId id="275" r:id="rId5"/>
    <p:sldId id="276" r:id="rId6"/>
    <p:sldId id="277" r:id="rId7"/>
    <p:sldId id="261" r:id="rId8"/>
    <p:sldId id="257" r:id="rId9"/>
    <p:sldId id="258" r:id="rId10"/>
    <p:sldId id="259" r:id="rId11"/>
    <p:sldId id="260" r:id="rId12"/>
    <p:sldId id="262" r:id="rId13"/>
    <p:sldId id="268" r:id="rId14"/>
    <p:sldId id="264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200" y="-1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E9DD0-2B57-9141-B323-AC373D623CE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1DC6E-706A-6D44-9191-BCEE71B0B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834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62BC4-598F-2843-B2D0-448579888C33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F369-0B78-1C4C-873F-4DF09FA4B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121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DF3C-C73B-2B44-AC4B-00292C3E5327}" type="datetime1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1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94AD-9C3E-2344-8C17-22CB907EB689}" type="datetime1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6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5461-DDF6-D846-9437-3D8255F84AB5}" type="datetime1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5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4A7-87FB-2B48-9DDF-3C1DFE1D45D0}" type="datetime1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5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5650-CA0C-1E44-88F5-D89F7EE58C90}" type="datetime1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3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C1D5-7F98-694B-95AE-B0339C0B248E}" type="datetime1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1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AA07-8011-0C46-8CD5-71464AFA995B}" type="datetime1">
              <a:rPr lang="en-US" smtClean="0"/>
              <a:t>11/12/14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EA7B-C57B-2444-AB63-5336D83DA827}" type="datetime1">
              <a:rPr lang="en-US" smtClean="0"/>
              <a:t>11/12/14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1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CE74-20D6-7149-BEF8-CEFADD0C90B7}" type="datetime1">
              <a:rPr lang="en-US" smtClean="0"/>
              <a:t>11/12/14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4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D16E-76A6-2748-BFEF-2918ACECEAB6}" type="datetime1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9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C387-6957-0042-B31C-C1AA2D6CED42}" type="datetime1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5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0DDAF-0878-BB46-89E3-3535CE48F5B2}" type="datetime1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1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61708" y="2091263"/>
            <a:ext cx="9068586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Memory Management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62100" y="4682062"/>
            <a:ext cx="9070848" cy="457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Operating Systems</a:t>
            </a:r>
          </a:p>
          <a:p>
            <a:pPr algn="ctr"/>
            <a:r>
              <a:rPr lang="en-US" sz="2400" dirty="0" smtClean="0"/>
              <a:t>CS550</a:t>
            </a:r>
          </a:p>
        </p:txBody>
      </p:sp>
    </p:spTree>
    <p:extLst>
      <p:ext uri="{BB962C8B-B14F-4D97-AF65-F5344CB8AC3E}">
        <p14:creationId xmlns:p14="http://schemas.microsoft.com/office/powerpoint/2010/main" val="88749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085" y="1852546"/>
            <a:ext cx="10378598" cy="4441375"/>
          </a:xfr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Check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for valid page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number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Check for valid physical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address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OS must trigger an interrupt to access memory/disk if page is not in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memory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OS must write data (pages) back to disk if there are modifications to physical memory within the program (must keep page file up to date) uses a bit to indicate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this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Managing page table can be costly may need to only load part of it into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memory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Important to consider page size (too big/too small)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Address Translation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40776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829" y="570016"/>
            <a:ext cx="7704667" cy="480950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en-US" b="1" dirty="0" smtClean="0"/>
              <a:t>Paging </a:t>
            </a:r>
            <a:r>
              <a:rPr lang="en-US" altLang="en-US" b="1" dirty="0"/>
              <a:t>with virtual memory </a:t>
            </a:r>
            <a:endParaRPr lang="en-US" b="1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79214" y="1432054"/>
            <a:ext cx="10141088" cy="125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May 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allocate few pages to a process of large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size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When process references page not in memory page fault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occurs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Costs time to handle a page fault (OS overhead)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4830" y="3191495"/>
            <a:ext cx="7704667" cy="480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 smtClean="0"/>
              <a:t>Paging Policies</a:t>
            </a:r>
            <a:endParaRPr lang="en-US" b="1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879214" y="3994158"/>
            <a:ext cx="10497348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When 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to swap a page - fetch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policy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Replacement policy - select page to replace if no empty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frames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Placement policy - where to place page (which frame) in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memory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Number of frames to allocate to a process </a:t>
            </a:r>
          </a:p>
        </p:txBody>
      </p:sp>
    </p:spTree>
    <p:extLst>
      <p:ext uri="{BB962C8B-B14F-4D97-AF65-F5344CB8AC3E}">
        <p14:creationId xmlns:p14="http://schemas.microsoft.com/office/powerpoint/2010/main" val="1335447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209" y="691741"/>
            <a:ext cx="7704667" cy="516576"/>
          </a:xfrm>
        </p:spPr>
        <p:txBody>
          <a:bodyPr>
            <a:noAutofit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altLang="en-US" sz="4000" b="1" dirty="0" smtClean="0">
                <a:ln>
                  <a:noFill/>
                </a:ln>
                <a:solidFill>
                  <a:srgbClr val="000000"/>
                </a:solidFill>
              </a:rPr>
              <a:t>Fetch Policy</a:t>
            </a:r>
            <a:endParaRPr lang="en-US" altLang="en-US" sz="7200" b="1" dirty="0">
              <a:ln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776" y="1508170"/>
            <a:ext cx="10284029" cy="3163784"/>
          </a:xfrm>
        </p:spPr>
        <p:txBody>
          <a:bodyPr>
            <a:no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Demand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paging - page not loaded until referenced in memory by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program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+mj-lt"/>
              </a:rPr>
              <a:t>Prepaging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 - load page before it is referenced by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program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With demand paging faults occur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when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need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instruction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need operand of an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instruction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With </a:t>
            </a:r>
            <a:r>
              <a:rPr lang="en-US" altLang="en-US" dirty="0" err="1" smtClean="0">
                <a:solidFill>
                  <a:srgbClr val="000000"/>
                </a:solidFill>
                <a:latin typeface="+mj-lt"/>
              </a:rPr>
              <a:t>prepaging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need to be careful about which pages to load esp. if not using them soon </a:t>
            </a:r>
          </a:p>
        </p:txBody>
      </p:sp>
    </p:spTree>
    <p:extLst>
      <p:ext uri="{BB962C8B-B14F-4D97-AF65-F5344CB8AC3E}">
        <p14:creationId xmlns:p14="http://schemas.microsoft.com/office/powerpoint/2010/main" val="3956226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209" y="691741"/>
            <a:ext cx="7704667" cy="516576"/>
          </a:xfrm>
        </p:spPr>
        <p:txBody>
          <a:bodyPr>
            <a:noAutofit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altLang="en-US" sz="4000" b="1" dirty="0" smtClean="0">
                <a:ln>
                  <a:noFill/>
                </a:ln>
                <a:solidFill>
                  <a:srgbClr val="000000"/>
                </a:solidFill>
              </a:rPr>
              <a:t>Replacement Policy</a:t>
            </a:r>
            <a:endParaRPr lang="en-US" altLang="en-US" sz="7200" b="1" dirty="0">
              <a:ln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776" y="1508170"/>
            <a:ext cx="10284029" cy="3163784"/>
          </a:xfrm>
        </p:spPr>
        <p:txBody>
          <a:bodyPr>
            <a:no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Carry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out these steps when page fault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occurs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Process generating fault is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suspended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OS locates referenced page on HDD using page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tables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If no free frame select page to replace and transfer this page back to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HDD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Load referenced page into selected frame and update page/frame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tables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Resume interrupted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process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Need replacement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policy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Need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to examine modified bit to determine if we need to store a page in memory </a:t>
            </a:r>
          </a:p>
        </p:txBody>
      </p:sp>
    </p:spTree>
    <p:extLst>
      <p:ext uri="{BB962C8B-B14F-4D97-AF65-F5344CB8AC3E}">
        <p14:creationId xmlns:p14="http://schemas.microsoft.com/office/powerpoint/2010/main" val="3647126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579" y="358797"/>
            <a:ext cx="7704667" cy="599703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en-US" b="1" dirty="0" smtClean="0">
                <a:ln>
                  <a:noFill/>
                </a:ln>
                <a:solidFill>
                  <a:srgbClr val="000000"/>
                </a:solidFill>
              </a:rPr>
              <a:t>Frame Allocation</a:t>
            </a:r>
            <a:endParaRPr lang="en-US" b="1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84211" y="1377639"/>
            <a:ext cx="11030355" cy="385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Need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to be careful about how many pages to allocate to a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process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Too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few frames = lots of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page faults</a:t>
            </a:r>
            <a:endParaRPr lang="en-US" altLang="en-US" sz="3200" dirty="0" smtClean="0">
              <a:solidFill>
                <a:srgbClr val="000000"/>
              </a:solidFill>
              <a:latin typeface="+mj-lt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Causes thrashing - worse than deadlock because processes don't make </a:t>
            </a: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progress</a:t>
            </a:r>
            <a:endParaRPr lang="en-US" altLang="en-US" sz="2800" dirty="0" smtClean="0">
              <a:solidFill>
                <a:srgbClr val="000000"/>
              </a:solidFill>
              <a:latin typeface="+mj-l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Use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equal or proportional allocation (proportional to size) </a:t>
            </a:r>
            <a:endParaRPr lang="en-US" altLang="en-US" sz="3200" dirty="0" smtClean="0">
              <a:solidFill>
                <a:srgbClr val="000000"/>
              </a:solidFill>
              <a:latin typeface="+mj-l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With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replacement, use local and global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allocation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local - select only from own set of </a:t>
            </a: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frames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global - select from other process frames or empty ones </a:t>
            </a:r>
          </a:p>
        </p:txBody>
      </p:sp>
    </p:spTree>
    <p:extLst>
      <p:ext uri="{BB962C8B-B14F-4D97-AF65-F5344CB8AC3E}">
        <p14:creationId xmlns:p14="http://schemas.microsoft.com/office/powerpoint/2010/main" val="831622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579" y="358797"/>
            <a:ext cx="7704667" cy="599703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en-US" b="1" dirty="0" smtClean="0">
                <a:ln>
                  <a:noFill/>
                </a:ln>
                <a:solidFill>
                  <a:srgbClr val="000000"/>
                </a:solidFill>
              </a:rPr>
              <a:t>Page Faults &amp; Performance</a:t>
            </a:r>
            <a:endParaRPr lang="en-US" b="1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84211" y="1326355"/>
            <a:ext cx="11030355" cy="4912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Time </a:t>
            </a:r>
            <a:r>
              <a:rPr lang="en-US" altLang="en-US" sz="3600" dirty="0">
                <a:solidFill>
                  <a:srgbClr val="000000"/>
                </a:solidFill>
                <a:latin typeface="+mj-lt"/>
              </a:rPr>
              <a:t>to service page fault important (overhead</a:t>
            </a: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Time interval to service page fault </a:t>
            </a: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interrupt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Time to swap out (store) replaced page to </a:t>
            </a: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HDD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Time to swap in (load) referenced page from </a:t>
            </a: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HDD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Delay in queuing for </a:t>
            </a: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HDD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Delay in scheduling process with referenced </a:t>
            </a: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page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600" dirty="0">
                <a:solidFill>
                  <a:srgbClr val="000000"/>
                </a:solidFill>
                <a:latin typeface="+mj-lt"/>
              </a:rPr>
              <a:t>Disk I/O time is most significant page fault rate its number </a:t>
            </a: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of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 Page </a:t>
            </a:r>
            <a:r>
              <a:rPr lang="en-US" altLang="en-US" sz="3600" dirty="0">
                <a:solidFill>
                  <a:srgbClr val="000000"/>
                </a:solidFill>
                <a:latin typeface="+mj-lt"/>
              </a:rPr>
              <a:t>faults per unit of execution </a:t>
            </a: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time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600" dirty="0">
                <a:solidFill>
                  <a:srgbClr val="000000"/>
                </a:solidFill>
                <a:latin typeface="+mj-lt"/>
              </a:rPr>
              <a:t>Unit of execution time defined </a:t>
            </a: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as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time without page faults + number of faults * fault service time </a:t>
            </a:r>
          </a:p>
        </p:txBody>
      </p:sp>
    </p:spTree>
    <p:extLst>
      <p:ext uri="{BB962C8B-B14F-4D97-AF65-F5344CB8AC3E}">
        <p14:creationId xmlns:p14="http://schemas.microsoft.com/office/powerpoint/2010/main" val="1872637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579" y="358797"/>
            <a:ext cx="7704667" cy="599703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en-US" b="1" dirty="0" smtClean="0">
                <a:ln>
                  <a:noFill/>
                </a:ln>
                <a:solidFill>
                  <a:srgbClr val="000000"/>
                </a:solidFill>
              </a:rPr>
              <a:t>Paging Algorithm</a:t>
            </a:r>
            <a:endParaRPr lang="en-US" b="1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84211" y="1631055"/>
            <a:ext cx="11030355" cy="430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Implement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replacement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policy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Static frame allocation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policies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Dynamic frame allocation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policies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Based on how frames allocated to a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process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Assume process has a reference stream of pages and ref stream represents process actions </a:t>
            </a:r>
            <a:endParaRPr lang="en-US" altLang="en-US" sz="3200" dirty="0" smtClean="0">
              <a:solidFill>
                <a:srgbClr val="000000"/>
              </a:solidFill>
              <a:latin typeface="+mj-lt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&lt;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3, 6, 1, 3, 3, 2, 7, 8, 9, 10, 11,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...&gt;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We have 3 static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policies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FIFO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Optimal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replacement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LRU</a:t>
            </a:r>
            <a:endParaRPr lang="en-US" altLang="en-US" sz="24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2541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In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class we will look at a FIFO example with 3 page segment ... </a:t>
            </a:r>
            <a:endParaRPr lang="en-US" altLang="en-US" sz="3200" dirty="0" smtClean="0">
              <a:solidFill>
                <a:srgbClr val="000000"/>
              </a:solidFill>
              <a:latin typeface="+mj-l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This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may exhibit poor performance even if number of frames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increased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Optimal algorithm needs entire page reference stream in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advance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R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eplace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page in memory that will not be used for the longest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period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LRU replace page in memory that has not been used for the longest period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58579" y="658648"/>
            <a:ext cx="7704667" cy="599703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en-US" b="1" dirty="0" smtClean="0">
                <a:ln>
                  <a:noFill/>
                </a:ln>
                <a:solidFill>
                  <a:srgbClr val="000000"/>
                </a:solidFill>
              </a:rPr>
              <a:t>Paging Algorithm (Contd..)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891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033"/>
          </a:xfrm>
        </p:spPr>
        <p:txBody>
          <a:bodyPr>
            <a:normAutofit/>
          </a:bodyPr>
          <a:lstStyle/>
          <a:p>
            <a:pPr lvl="0"/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Paging and Segmentation</a:t>
            </a:r>
            <a:r>
              <a:rPr kumimoji="0" lang="en-US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3217"/>
            <a:ext cx="10515600" cy="2703023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Non-contiguous memory allocation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Fragmentation is a serious problem with contiguous allocation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Non-contiguous allocation removes this problem </a:t>
            </a:r>
          </a:p>
          <a:p>
            <a:pPr marL="27432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Modern memory systems use more advanced allocation schemes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Paging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egmentation </a:t>
            </a:r>
            <a:endParaRPr kumimoji="0" lang="en-US" altLang="en-US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8816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2" y="401185"/>
            <a:ext cx="7704667" cy="1074716"/>
          </a:xfrm>
        </p:spPr>
        <p:txBody>
          <a:bodyPr/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altLang="en-US" dirty="0" smtClean="0">
                <a:ln>
                  <a:noFill/>
                </a:ln>
                <a:solidFill>
                  <a:srgbClr val="000000"/>
                </a:solidFill>
              </a:rPr>
              <a:t>Paging</a:t>
            </a:r>
            <a:endParaRPr lang="en-US" altLang="en-US" sz="7200" dirty="0">
              <a:ln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62543"/>
            <a:ext cx="10774438" cy="4488875"/>
          </a:xfrm>
        </p:spPr>
        <p:txBody>
          <a:bodyPr>
            <a:normAutofit fontScale="70000" lnSpcReduction="20000"/>
          </a:bodyPr>
          <a:lstStyle/>
          <a:p>
            <a:pPr lvl="0"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Process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address space divided into pages which have a 1-to-1 correspondence with frames </a:t>
            </a:r>
            <a:endParaRPr lang="en-US" altLang="en-US" sz="4800" dirty="0" smtClean="0">
              <a:solidFill>
                <a:srgbClr val="000000"/>
              </a:solidFill>
              <a:latin typeface="+mj-lt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Frames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are fixed size blocks of physical memory </a:t>
            </a:r>
            <a:endParaRPr lang="en-US" altLang="en-US" sz="4800" dirty="0" smtClean="0">
              <a:solidFill>
                <a:srgbClr val="000000"/>
              </a:solidFill>
              <a:latin typeface="+mj-lt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Page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size is a power of two e.g. 1024bytes or 1K </a:t>
            </a:r>
            <a:endParaRPr lang="en-US" altLang="en-US" sz="4800" dirty="0" smtClean="0">
              <a:solidFill>
                <a:srgbClr val="000000"/>
              </a:solidFill>
              <a:latin typeface="+mj-lt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No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external fragmentation </a:t>
            </a:r>
            <a:endParaRPr lang="en-US" altLang="en-US" sz="4800" dirty="0" smtClean="0">
              <a:solidFill>
                <a:srgbClr val="000000"/>
              </a:solidFill>
              <a:latin typeface="+mj-lt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Internal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fragmentation occurs on the last page of a process </a:t>
            </a:r>
            <a:endParaRPr lang="en-US" altLang="en-US" sz="4800" dirty="0" smtClean="0">
              <a:solidFill>
                <a:srgbClr val="000000"/>
              </a:solidFill>
              <a:latin typeface="+mj-lt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Remember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, memory for a process includes program and data </a:t>
            </a:r>
            <a:endParaRPr lang="en-US" altLang="en-US" sz="4800" dirty="0" smtClean="0">
              <a:solidFill>
                <a:srgbClr val="000000"/>
              </a:solidFill>
              <a:latin typeface="+mj-lt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Not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stored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contiguously</a:t>
            </a:r>
            <a:endParaRPr lang="en-US" altLang="en-US" sz="8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8164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086" y="413266"/>
            <a:ext cx="7704667" cy="765957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</a:rPr>
              <a:t>Logical addresses</a:t>
            </a:r>
            <a:r>
              <a:rPr lang="en-US" altLang="en-US" sz="6000" dirty="0">
                <a:solidFill>
                  <a:schemeClr val="tx1"/>
                </a:solidFill>
              </a:rPr>
              <a:t> </a:t>
            </a:r>
            <a:endParaRPr lang="en-US" altLang="en-US" sz="8800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91085" y="1457789"/>
            <a:ext cx="10461725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Logical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address of a process consists of a page number and a process </a:t>
            </a:r>
            <a:endParaRPr lang="en-US" altLang="en-US" sz="2200" dirty="0" smtClean="0">
              <a:solidFill>
                <a:srgbClr val="000000"/>
              </a:solidFill>
              <a:latin typeface="+mj-l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Physical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address is determined by the frame number and the offset </a:t>
            </a:r>
            <a:endParaRPr lang="en-US" altLang="en-US" sz="2200" dirty="0" smtClean="0">
              <a:solidFill>
                <a:srgbClr val="000000"/>
              </a:solidFill>
              <a:latin typeface="+mj-l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Use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the page table to keep track of which frame corresponds to which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page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Could be an array or linked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list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One table entry per page (per frame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Most sig. bits - page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number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Least sig. bits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– offset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For real page table w/20 bit addressing, have 1024 pages with 1024bytes each </a:t>
            </a:r>
            <a:endParaRPr lang="en-US" altLang="en-US" sz="2200" dirty="0" smtClean="0">
              <a:solidFill>
                <a:srgbClr val="000000"/>
              </a:solidFill>
              <a:latin typeface="+mj-lt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first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10 bits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- address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next 10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– offset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0000000010 -- page 2 </a:t>
            </a:r>
            <a:endParaRPr lang="en-US" altLang="en-US" sz="2200" dirty="0" smtClean="0">
              <a:solidFill>
                <a:srgbClr val="000000"/>
              </a:solidFill>
              <a:latin typeface="+mj-l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0111011110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-- offset 478 bytes</a:t>
            </a:r>
            <a:r>
              <a:rPr lang="en-US" altLang="en-US" sz="22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5071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085" y="1852547"/>
            <a:ext cx="9606701" cy="3966362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Page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number provides an index into the page 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table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Offset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provides value into memory </a:t>
            </a:r>
            <a:endParaRPr lang="en-US" altLang="en-US" sz="2400" dirty="0" smtClean="0">
              <a:solidFill>
                <a:srgbClr val="000000"/>
              </a:solidFill>
              <a:latin typeface="+mj-l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2400" dirty="0" smtClean="0">
              <a:solidFill>
                <a:srgbClr val="000000"/>
              </a:solidFill>
              <a:latin typeface="+mj-l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		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+-------------+----------+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		|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page #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	|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offset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 |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		+-------------+----------+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This figure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will 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also be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drawn in 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class.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The OS 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</a:rPr>
              <a:t>must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do the translation </a:t>
            </a:r>
            <a:endParaRPr lang="en-US" altLang="en-US" sz="2400" dirty="0">
              <a:latin typeface="+mj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91086" y="413266"/>
            <a:ext cx="7704667" cy="765957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</a:rPr>
              <a:t>Logical </a:t>
            </a:r>
            <a:r>
              <a:rPr lang="en-US" altLang="en-US" dirty="0" smtClean="0">
                <a:solidFill>
                  <a:srgbClr val="000000"/>
                </a:solidFill>
              </a:rPr>
              <a:t>addresses (Contd..)</a:t>
            </a:r>
            <a:r>
              <a:rPr lang="en-US" altLang="en-US" sz="6000" dirty="0" smtClean="0">
                <a:solidFill>
                  <a:schemeClr val="tx1"/>
                </a:solidFill>
              </a:rPr>
              <a:t> </a:t>
            </a:r>
            <a:endParaRPr lang="en-US" altLang="en-US" sz="8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7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214" y="555172"/>
            <a:ext cx="7704667" cy="4809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60460" y="1694514"/>
            <a:ext cx="10141088" cy="3036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Segments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are variable length modules of a program corresponding to logical units (addresses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Represent modular structure of 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program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Examples </a:t>
            </a:r>
            <a:r>
              <a:rPr lang="en-US" altLang="en-US" sz="24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include: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0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Main </a:t>
            </a:r>
            <a:r>
              <a:rPr lang="en-US" altLang="en-US" sz="2000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method </a:t>
            </a:r>
            <a:endParaRPr lang="en-US" altLang="en-US" sz="2000" dirty="0">
              <a:solidFill>
                <a:srgbClr val="000000"/>
              </a:solidFill>
              <a:latin typeface="+mj-lt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0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Other </a:t>
            </a:r>
            <a:r>
              <a:rPr lang="en-US" altLang="en-US" sz="2000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methods </a:t>
            </a:r>
            <a:endParaRPr lang="en-US" altLang="en-US" sz="2000" dirty="0" smtClean="0">
              <a:solidFill>
                <a:srgbClr val="000000"/>
              </a:solidFill>
              <a:latin typeface="+mj-lt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0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D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ata</a:t>
            </a:r>
            <a:endParaRPr lang="en-US" altLang="en-US" sz="2000" dirty="0" smtClean="0">
              <a:solidFill>
                <a:srgbClr val="000000"/>
              </a:solidFill>
              <a:latin typeface="+mj-lt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0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All need </a:t>
            </a:r>
            <a:r>
              <a:rPr lang="en-US" altLang="en-US" sz="2000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to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be loaded </a:t>
            </a:r>
            <a:r>
              <a:rPr lang="en-US" altLang="en-US" sz="2000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into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memory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Prefer to load segments into contiguous blocks of memory</a:t>
            </a:r>
            <a:r>
              <a:rPr lang="en-US" altLang="en-US" sz="3200" dirty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endParaRPr lang="en-US" altLang="en-US" sz="4800" dirty="0">
              <a:latin typeface="+mj-lt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302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033"/>
          </a:xfrm>
        </p:spPr>
        <p:txBody>
          <a:bodyPr>
            <a:normAutofit/>
          </a:bodyPr>
          <a:lstStyle/>
          <a:p>
            <a:pPr lvl="0"/>
            <a:r>
              <a:rPr lang="en-US" altLang="en-US" sz="4000" b="1" dirty="0">
                <a:solidFill>
                  <a:srgbClr val="000000"/>
                </a:solidFill>
              </a:rPr>
              <a:t>Differences: Paging and Segments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3217"/>
            <a:ext cx="10704616" cy="4339443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Segments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not all of the same size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Segments could be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large compared to size of page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Number of segments in a process is small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Operating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system often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keeps a segment table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It keeps track of all segments for a process including starting address and length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Need to use segment table to get to physical address via page table </a:t>
            </a:r>
          </a:p>
        </p:txBody>
      </p:sp>
    </p:spTree>
    <p:extLst>
      <p:ext uri="{BB962C8B-B14F-4D97-AF65-F5344CB8AC3E}">
        <p14:creationId xmlns:p14="http://schemas.microsoft.com/office/powerpoint/2010/main" val="3580395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2" y="401185"/>
            <a:ext cx="7704667" cy="821973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000" b="1" dirty="0">
                <a:solidFill>
                  <a:srgbClr val="000000"/>
                </a:solidFill>
              </a:rPr>
              <a:t>Virtual Memory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1330032"/>
            <a:ext cx="10774438" cy="5106392"/>
          </a:xfrm>
        </p:spPr>
        <p:txBody>
          <a:bodyPr>
            <a:normAutofit fontScale="5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Memory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space of process divided into blocks of pages or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segments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Don't need all blocks to execute a process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though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Virtual address space of a process is the entire set of all addresses in a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program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Keep absolute form of program on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disk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Physical address space is much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smaller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Virtual memory manager swaps out pages/segments of an executing process as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needed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Operating system must provide a way to translate between virtual and physical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addresses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Virtual address space is much larger than physical address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space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Need efficient way to load blocks as program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executes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Swap space or page file </a:t>
            </a:r>
          </a:p>
        </p:txBody>
      </p:sp>
    </p:spTree>
    <p:extLst>
      <p:ext uri="{BB962C8B-B14F-4D97-AF65-F5344CB8AC3E}">
        <p14:creationId xmlns:p14="http://schemas.microsoft.com/office/powerpoint/2010/main" val="1654065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086" y="413266"/>
            <a:ext cx="7704667" cy="765957"/>
          </a:xfrm>
        </p:spPr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b="1" dirty="0" smtClean="0">
                <a:solidFill>
                  <a:srgbClr val="000000"/>
                </a:solidFill>
              </a:rPr>
              <a:t>Process </a:t>
            </a:r>
            <a:r>
              <a:rPr lang="en-US" altLang="en-US" b="1" dirty="0">
                <a:solidFill>
                  <a:srgbClr val="000000"/>
                </a:solidFill>
              </a:rPr>
              <a:t>locality </a:t>
            </a:r>
            <a:endParaRPr lang="en-US" altLang="en-US" sz="88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91085" y="1179223"/>
            <a:ext cx="10461725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Often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only reference subset of memory references while program executes reference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locality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Process executes in steps and usually only some memory is needed during those steps </a:t>
            </a:r>
            <a:endParaRPr lang="en-US" altLang="en-US" sz="2200" dirty="0" smtClean="0">
              <a:solidFill>
                <a:srgbClr val="000000"/>
              </a:solidFill>
              <a:latin typeface="+mj-l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Sets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of pages a process operates on are called a locality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endParaRPr lang="en-US" altLang="en-US" sz="22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84990" y="2795050"/>
            <a:ext cx="7704667" cy="696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b="1" dirty="0" smtClean="0">
                <a:solidFill>
                  <a:srgbClr val="000000"/>
                </a:solidFill>
              </a:rPr>
              <a:t>Segmentation</a:t>
            </a:r>
            <a:endParaRPr lang="en-US" altLang="en-US" sz="8800" b="1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65137" y="3561007"/>
            <a:ext cx="10461725" cy="222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Often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only a few segments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are needed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at once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Segments may be of variable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size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Only need to load a few segments into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memory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When need another segment go to page file/swap space and get data (called a page fault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Transfer replaced segment back to </a:t>
            </a: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memory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+mj-lt"/>
              </a:rPr>
              <a:t>No control from user on how to divide segments </a:t>
            </a:r>
          </a:p>
        </p:txBody>
      </p:sp>
    </p:spTree>
    <p:extLst>
      <p:ext uri="{BB962C8B-B14F-4D97-AF65-F5344CB8AC3E}">
        <p14:creationId xmlns:p14="http://schemas.microsoft.com/office/powerpoint/2010/main" val="3138369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7247</TotalTime>
  <Words>1242</Words>
  <Application>Microsoft Macintosh PowerPoint</Application>
  <PresentationFormat>Custom</PresentationFormat>
  <Paragraphs>149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Paging and Segmentation </vt:lpstr>
      <vt:lpstr>Paging</vt:lpstr>
      <vt:lpstr>Logical addresses </vt:lpstr>
      <vt:lpstr>Logical addresses (Contd..) </vt:lpstr>
      <vt:lpstr>Segmentation</vt:lpstr>
      <vt:lpstr>Differences: Paging and Segments</vt:lpstr>
      <vt:lpstr>Virtual Memory </vt:lpstr>
      <vt:lpstr>Process locality </vt:lpstr>
      <vt:lpstr>Address Translation</vt:lpstr>
      <vt:lpstr>Paging with virtual memory </vt:lpstr>
      <vt:lpstr>Fetch Policy</vt:lpstr>
      <vt:lpstr>Replacement Policy</vt:lpstr>
      <vt:lpstr>Frame Allocation</vt:lpstr>
      <vt:lpstr>Page Faults &amp; Performance</vt:lpstr>
      <vt:lpstr>Paging Algorithm</vt:lpstr>
      <vt:lpstr>Paging Algorithm (Contd..)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Systems</dc:title>
  <dc:creator>David Monismith</dc:creator>
  <cp:lastModifiedBy>David</cp:lastModifiedBy>
  <cp:revision>52</cp:revision>
  <dcterms:created xsi:type="dcterms:W3CDTF">2012-11-30T16:01:39Z</dcterms:created>
  <dcterms:modified xsi:type="dcterms:W3CDTF">2014-11-12T17:55:01Z</dcterms:modified>
</cp:coreProperties>
</file>