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77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456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2AB6D-921F-414B-BCC8-B32074DA5C05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F9E8C7-5B36-4FB2-991A-5B4720095976}">
      <dgm:prSet phldrT="[Text]"/>
      <dgm:spPr/>
      <dgm:t>
        <a:bodyPr/>
        <a:lstStyle/>
        <a:p>
          <a:r>
            <a:rPr lang="en-US" dirty="0" smtClean="0"/>
            <a:t>Editor</a:t>
          </a:r>
          <a:endParaRPr lang="en-US" dirty="0"/>
        </a:p>
      </dgm:t>
    </dgm:pt>
    <dgm:pt modelId="{CCC1B1FD-A2A6-43D2-8190-6B62F9260067}" type="parTrans" cxnId="{A0593931-3BD5-4946-ACCE-147F4E11E1C9}">
      <dgm:prSet/>
      <dgm:spPr/>
      <dgm:t>
        <a:bodyPr/>
        <a:lstStyle/>
        <a:p>
          <a:endParaRPr lang="en-US"/>
        </a:p>
      </dgm:t>
    </dgm:pt>
    <dgm:pt modelId="{AF392A23-2BA4-40DA-89A0-4249B4D433D1}" type="sibTrans" cxnId="{A0593931-3BD5-4946-ACCE-147F4E11E1C9}">
      <dgm:prSet/>
      <dgm:spPr/>
      <dgm:t>
        <a:bodyPr/>
        <a:lstStyle/>
        <a:p>
          <a:endParaRPr lang="en-US"/>
        </a:p>
      </dgm:t>
    </dgm:pt>
    <dgm:pt modelId="{962735EF-A899-4AE1-83CB-DFAE305ED33E}">
      <dgm:prSet phldrT="[Text]"/>
      <dgm:spPr/>
      <dgm:t>
        <a:bodyPr/>
        <a:lstStyle/>
        <a:p>
          <a:r>
            <a:rPr lang="en-US" dirty="0" smtClean="0"/>
            <a:t>Compiler/</a:t>
          </a:r>
          <a:r>
            <a:rPr lang="en-US" dirty="0" err="1" smtClean="0"/>
            <a:t>Assm</a:t>
          </a:r>
          <a:endParaRPr lang="en-US" dirty="0"/>
        </a:p>
      </dgm:t>
    </dgm:pt>
    <dgm:pt modelId="{398ED1DA-1CC9-4D94-B3B0-2CDBD7C4110F}" type="parTrans" cxnId="{3AEC5793-77D8-42DC-BE78-D62394C92497}">
      <dgm:prSet/>
      <dgm:spPr/>
      <dgm:t>
        <a:bodyPr/>
        <a:lstStyle/>
        <a:p>
          <a:endParaRPr lang="en-US"/>
        </a:p>
      </dgm:t>
    </dgm:pt>
    <dgm:pt modelId="{D0B0ED04-0671-4186-A1D4-F8672295C0F4}" type="sibTrans" cxnId="{3AEC5793-77D8-42DC-BE78-D62394C92497}">
      <dgm:prSet/>
      <dgm:spPr/>
      <dgm:t>
        <a:bodyPr/>
        <a:lstStyle/>
        <a:p>
          <a:endParaRPr lang="en-US"/>
        </a:p>
      </dgm:t>
    </dgm:pt>
    <dgm:pt modelId="{3CC6F706-71FB-4391-AE61-894C51055882}">
      <dgm:prSet phldrT="[Text]"/>
      <dgm:spPr/>
      <dgm:t>
        <a:bodyPr/>
        <a:lstStyle/>
        <a:p>
          <a:r>
            <a:rPr lang="en-US" dirty="0" smtClean="0"/>
            <a:t>Linker</a:t>
          </a:r>
          <a:endParaRPr lang="en-US" dirty="0"/>
        </a:p>
      </dgm:t>
    </dgm:pt>
    <dgm:pt modelId="{AF9982E1-B431-4615-B161-FC7BB603F6A7}" type="parTrans" cxnId="{91E731D2-CA42-4DA0-8C58-D9F54537A839}">
      <dgm:prSet/>
      <dgm:spPr/>
      <dgm:t>
        <a:bodyPr/>
        <a:lstStyle/>
        <a:p>
          <a:endParaRPr lang="en-US"/>
        </a:p>
      </dgm:t>
    </dgm:pt>
    <dgm:pt modelId="{36EC18F2-CE50-42E2-825F-D668CB4F7BD4}" type="sibTrans" cxnId="{91E731D2-CA42-4DA0-8C58-D9F54537A839}">
      <dgm:prSet/>
      <dgm:spPr/>
      <dgm:t>
        <a:bodyPr/>
        <a:lstStyle/>
        <a:p>
          <a:endParaRPr lang="en-US"/>
        </a:p>
      </dgm:t>
    </dgm:pt>
    <dgm:pt modelId="{A8ABE18C-2DA3-4C71-8FBD-A66033D10C68}">
      <dgm:prSet phldrT="[Text]"/>
      <dgm:spPr/>
      <dgm:t>
        <a:bodyPr/>
        <a:lstStyle/>
        <a:p>
          <a:r>
            <a:rPr lang="en-US" dirty="0" smtClean="0"/>
            <a:t>Loader</a:t>
          </a:r>
          <a:endParaRPr lang="en-US" dirty="0"/>
        </a:p>
      </dgm:t>
    </dgm:pt>
    <dgm:pt modelId="{94DD4B24-DE53-49E5-99C7-E35DE4D2799F}" type="parTrans" cxnId="{53954CA9-A7F4-418F-BF87-B23B0C49AE1D}">
      <dgm:prSet/>
      <dgm:spPr/>
      <dgm:t>
        <a:bodyPr/>
        <a:lstStyle/>
        <a:p>
          <a:endParaRPr lang="en-US"/>
        </a:p>
      </dgm:t>
    </dgm:pt>
    <dgm:pt modelId="{A80B2D55-EC8F-4AC2-9B1F-44ED9BA6F171}" type="sibTrans" cxnId="{53954CA9-A7F4-418F-BF87-B23B0C49AE1D}">
      <dgm:prSet/>
      <dgm:spPr/>
      <dgm:t>
        <a:bodyPr/>
        <a:lstStyle/>
        <a:p>
          <a:endParaRPr lang="en-US"/>
        </a:p>
      </dgm:t>
    </dgm:pt>
    <dgm:pt modelId="{36D0144E-F5B5-41A4-ABD2-84029684C2A5}">
      <dgm:prSet phldrT="[Text]"/>
      <dgm:spPr/>
      <dgm:t>
        <a:bodyPr/>
        <a:lstStyle/>
        <a:p>
          <a:r>
            <a:rPr lang="en-US" dirty="0" smtClean="0"/>
            <a:t>Physical Address</a:t>
          </a:r>
          <a:endParaRPr lang="en-US" dirty="0"/>
        </a:p>
      </dgm:t>
    </dgm:pt>
    <dgm:pt modelId="{665922BA-D40F-47BD-A33A-72A7C3F9E800}" type="parTrans" cxnId="{30298E0E-5A86-481D-85B0-905E83A7CF68}">
      <dgm:prSet/>
      <dgm:spPr/>
      <dgm:t>
        <a:bodyPr/>
        <a:lstStyle/>
        <a:p>
          <a:endParaRPr lang="en-US"/>
        </a:p>
      </dgm:t>
    </dgm:pt>
    <dgm:pt modelId="{2D762931-2C1C-496C-8A1A-A62D01732182}" type="sibTrans" cxnId="{30298E0E-5A86-481D-85B0-905E83A7CF68}">
      <dgm:prSet/>
      <dgm:spPr/>
      <dgm:t>
        <a:bodyPr/>
        <a:lstStyle/>
        <a:p>
          <a:endParaRPr lang="en-US"/>
        </a:p>
      </dgm:t>
    </dgm:pt>
    <dgm:pt modelId="{8872DB2F-A64E-49F0-A050-CC60EB72D71E}" type="pres">
      <dgm:prSet presAssocID="{5242AB6D-921F-414B-BCC8-B32074DA5C0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B91CBC-CC2E-475A-9BD8-E667463D7279}" type="pres">
      <dgm:prSet presAssocID="{16F9E8C7-5B36-4FB2-991A-5B4720095976}" presName="node" presStyleLbl="node1" presStyleIdx="0" presStyleCnt="5" custScaleX="56990" custScaleY="40575" custLinFactNeighborX="702" custLinFactNeighborY="-315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318F7C-230C-48CA-8188-A3349E274A61}" type="pres">
      <dgm:prSet presAssocID="{AF392A23-2BA4-40DA-89A0-4249B4D433D1}" presName="sibTrans" presStyleLbl="sibTrans1D1" presStyleIdx="0" presStyleCnt="4"/>
      <dgm:spPr/>
      <dgm:t>
        <a:bodyPr/>
        <a:lstStyle/>
        <a:p>
          <a:endParaRPr lang="en-US"/>
        </a:p>
      </dgm:t>
    </dgm:pt>
    <dgm:pt modelId="{7583BF60-86A5-4429-A662-55AB93775F41}" type="pres">
      <dgm:prSet presAssocID="{AF392A23-2BA4-40DA-89A0-4249B4D433D1}" presName="connectorText" presStyleLbl="sibTrans1D1" presStyleIdx="0" presStyleCnt="4"/>
      <dgm:spPr/>
      <dgm:t>
        <a:bodyPr/>
        <a:lstStyle/>
        <a:p>
          <a:endParaRPr lang="en-US"/>
        </a:p>
      </dgm:t>
    </dgm:pt>
    <dgm:pt modelId="{7FAF84AB-B9AA-4714-9ABE-34D33488E381}" type="pres">
      <dgm:prSet presAssocID="{962735EF-A899-4AE1-83CB-DFAE305ED33E}" presName="node" presStyleLbl="node1" presStyleIdx="1" presStyleCnt="5" custScaleX="56990" custScaleY="33504" custLinFactNeighborX="63492" custLinFactNeighborY="-315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46AA9-90A4-43D3-8A2C-2EC827A24D2E}" type="pres">
      <dgm:prSet presAssocID="{D0B0ED04-0671-4186-A1D4-F8672295C0F4}" presName="sibTrans" presStyleLbl="sibTrans1D1" presStyleIdx="1" presStyleCnt="4"/>
      <dgm:spPr/>
      <dgm:t>
        <a:bodyPr/>
        <a:lstStyle/>
        <a:p>
          <a:endParaRPr lang="en-US"/>
        </a:p>
      </dgm:t>
    </dgm:pt>
    <dgm:pt modelId="{FD8C376F-7459-4728-A809-D62B2D15D6FB}" type="pres">
      <dgm:prSet presAssocID="{D0B0ED04-0671-4186-A1D4-F8672295C0F4}" presName="connectorText" presStyleLbl="sibTrans1D1" presStyleIdx="1" presStyleCnt="4"/>
      <dgm:spPr/>
      <dgm:t>
        <a:bodyPr/>
        <a:lstStyle/>
        <a:p>
          <a:endParaRPr lang="en-US"/>
        </a:p>
      </dgm:t>
    </dgm:pt>
    <dgm:pt modelId="{B5A15B45-108E-43A9-B682-CE179E36F692}" type="pres">
      <dgm:prSet presAssocID="{3CC6F706-71FB-4391-AE61-894C51055882}" presName="node" presStyleLbl="node1" presStyleIdx="2" presStyleCnt="5" custScaleX="56990" custScaleY="31932" custLinFactX="-59278" custLinFactNeighborX="-100000" custLinFactNeighborY="423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526E30-DD93-4015-9E5C-E290ADAD14C9}" type="pres">
      <dgm:prSet presAssocID="{36EC18F2-CE50-42E2-825F-D668CB4F7BD4}" presName="sibTrans" presStyleLbl="sibTrans1D1" presStyleIdx="2" presStyleCnt="4"/>
      <dgm:spPr/>
      <dgm:t>
        <a:bodyPr/>
        <a:lstStyle/>
        <a:p>
          <a:endParaRPr lang="en-US"/>
        </a:p>
      </dgm:t>
    </dgm:pt>
    <dgm:pt modelId="{152669D4-F1B6-4D90-B4F9-34AA845B5699}" type="pres">
      <dgm:prSet presAssocID="{36EC18F2-CE50-42E2-825F-D668CB4F7BD4}" presName="connectorText" presStyleLbl="sibTrans1D1" presStyleIdx="2" presStyleCnt="4"/>
      <dgm:spPr/>
      <dgm:t>
        <a:bodyPr/>
        <a:lstStyle/>
        <a:p>
          <a:endParaRPr lang="en-US"/>
        </a:p>
      </dgm:t>
    </dgm:pt>
    <dgm:pt modelId="{C3E59DD0-040F-466A-96E1-95A8278657C2}" type="pres">
      <dgm:prSet presAssocID="{A8ABE18C-2DA3-4C71-8FBD-A66033D10C68}" presName="node" presStyleLbl="node1" presStyleIdx="3" presStyleCnt="5" custScaleX="56990" custScaleY="31932" custLinFactX="45762" custLinFactNeighborX="100000" custLinFactNeighborY="-322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2E1CB6-77B8-4CAF-93DB-4D89922EFBB3}" type="pres">
      <dgm:prSet presAssocID="{A80B2D55-EC8F-4AC2-9B1F-44ED9BA6F171}" presName="sibTrans" presStyleLbl="sibTrans1D1" presStyleIdx="3" presStyleCnt="4"/>
      <dgm:spPr/>
      <dgm:t>
        <a:bodyPr/>
        <a:lstStyle/>
        <a:p>
          <a:endParaRPr lang="en-US"/>
        </a:p>
      </dgm:t>
    </dgm:pt>
    <dgm:pt modelId="{BC114D2A-7852-4C27-B7D3-88A48DB679C1}" type="pres">
      <dgm:prSet presAssocID="{A80B2D55-EC8F-4AC2-9B1F-44ED9BA6F171}" presName="connectorText" presStyleLbl="sibTrans1D1" presStyleIdx="3" presStyleCnt="4"/>
      <dgm:spPr/>
      <dgm:t>
        <a:bodyPr/>
        <a:lstStyle/>
        <a:p>
          <a:endParaRPr lang="en-US"/>
        </a:p>
      </dgm:t>
    </dgm:pt>
    <dgm:pt modelId="{B54D616E-F460-4C17-A768-7C9C7878C385}" type="pres">
      <dgm:prSet presAssocID="{36D0144E-F5B5-41A4-ABD2-84029684C2A5}" presName="node" presStyleLbl="node1" presStyleIdx="4" presStyleCnt="5" custScaleX="65803" custScaleY="31395" custLinFactNeighborX="61199" custLinFactNeighborY="32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593931-3BD5-4946-ACCE-147F4E11E1C9}" srcId="{5242AB6D-921F-414B-BCC8-B32074DA5C05}" destId="{16F9E8C7-5B36-4FB2-991A-5B4720095976}" srcOrd="0" destOrd="0" parTransId="{CCC1B1FD-A2A6-43D2-8190-6B62F9260067}" sibTransId="{AF392A23-2BA4-40DA-89A0-4249B4D433D1}"/>
    <dgm:cxn modelId="{91E731D2-CA42-4DA0-8C58-D9F54537A839}" srcId="{5242AB6D-921F-414B-BCC8-B32074DA5C05}" destId="{3CC6F706-71FB-4391-AE61-894C51055882}" srcOrd="2" destOrd="0" parTransId="{AF9982E1-B431-4615-B161-FC7BB603F6A7}" sibTransId="{36EC18F2-CE50-42E2-825F-D668CB4F7BD4}"/>
    <dgm:cxn modelId="{D8EAF88C-2426-43F1-B34C-8406D5BB1786}" type="presOf" srcId="{D0B0ED04-0671-4186-A1D4-F8672295C0F4}" destId="{FD8C376F-7459-4728-A809-D62B2D15D6FB}" srcOrd="1" destOrd="0" presId="urn:microsoft.com/office/officeart/2005/8/layout/bProcess3"/>
    <dgm:cxn modelId="{458134F0-A84D-4138-A371-E624066445C4}" type="presOf" srcId="{5242AB6D-921F-414B-BCC8-B32074DA5C05}" destId="{8872DB2F-A64E-49F0-A050-CC60EB72D71E}" srcOrd="0" destOrd="0" presId="urn:microsoft.com/office/officeart/2005/8/layout/bProcess3"/>
    <dgm:cxn modelId="{B5537C8C-6367-4E03-BF55-7D1E27FCFC23}" type="presOf" srcId="{AF392A23-2BA4-40DA-89A0-4249B4D433D1}" destId="{7583BF60-86A5-4429-A662-55AB93775F41}" srcOrd="1" destOrd="0" presId="urn:microsoft.com/office/officeart/2005/8/layout/bProcess3"/>
    <dgm:cxn modelId="{3AEC5793-77D8-42DC-BE78-D62394C92497}" srcId="{5242AB6D-921F-414B-BCC8-B32074DA5C05}" destId="{962735EF-A899-4AE1-83CB-DFAE305ED33E}" srcOrd="1" destOrd="0" parTransId="{398ED1DA-1CC9-4D94-B3B0-2CDBD7C4110F}" sibTransId="{D0B0ED04-0671-4186-A1D4-F8672295C0F4}"/>
    <dgm:cxn modelId="{6A382956-FF0E-44C3-8E83-6307D6C6B116}" type="presOf" srcId="{3CC6F706-71FB-4391-AE61-894C51055882}" destId="{B5A15B45-108E-43A9-B682-CE179E36F692}" srcOrd="0" destOrd="0" presId="urn:microsoft.com/office/officeart/2005/8/layout/bProcess3"/>
    <dgm:cxn modelId="{75A5AD2E-1542-46D0-A8C6-62F27A0198AA}" type="presOf" srcId="{962735EF-A899-4AE1-83CB-DFAE305ED33E}" destId="{7FAF84AB-B9AA-4714-9ABE-34D33488E381}" srcOrd="0" destOrd="0" presId="urn:microsoft.com/office/officeart/2005/8/layout/bProcess3"/>
    <dgm:cxn modelId="{30298E0E-5A86-481D-85B0-905E83A7CF68}" srcId="{5242AB6D-921F-414B-BCC8-B32074DA5C05}" destId="{36D0144E-F5B5-41A4-ABD2-84029684C2A5}" srcOrd="4" destOrd="0" parTransId="{665922BA-D40F-47BD-A33A-72A7C3F9E800}" sibTransId="{2D762931-2C1C-496C-8A1A-A62D01732182}"/>
    <dgm:cxn modelId="{5F1B7636-D072-44B6-85B0-28032461956F}" type="presOf" srcId="{A80B2D55-EC8F-4AC2-9B1F-44ED9BA6F171}" destId="{BC114D2A-7852-4C27-B7D3-88A48DB679C1}" srcOrd="1" destOrd="0" presId="urn:microsoft.com/office/officeart/2005/8/layout/bProcess3"/>
    <dgm:cxn modelId="{28B7ED03-0884-473B-BE21-3DCE0E968BFB}" type="presOf" srcId="{A8ABE18C-2DA3-4C71-8FBD-A66033D10C68}" destId="{C3E59DD0-040F-466A-96E1-95A8278657C2}" srcOrd="0" destOrd="0" presId="urn:microsoft.com/office/officeart/2005/8/layout/bProcess3"/>
    <dgm:cxn modelId="{978A0F45-4A19-4038-A5A5-B2E7359BEB28}" type="presOf" srcId="{36EC18F2-CE50-42E2-825F-D668CB4F7BD4}" destId="{5F526E30-DD93-4015-9E5C-E290ADAD14C9}" srcOrd="0" destOrd="0" presId="urn:microsoft.com/office/officeart/2005/8/layout/bProcess3"/>
    <dgm:cxn modelId="{352C56C2-2E98-4671-A9EC-3C9E84636872}" type="presOf" srcId="{D0B0ED04-0671-4186-A1D4-F8672295C0F4}" destId="{16B46AA9-90A4-43D3-8A2C-2EC827A24D2E}" srcOrd="0" destOrd="0" presId="urn:microsoft.com/office/officeart/2005/8/layout/bProcess3"/>
    <dgm:cxn modelId="{CF710F3F-3647-49A3-9B3A-F4011F1359A3}" type="presOf" srcId="{AF392A23-2BA4-40DA-89A0-4249B4D433D1}" destId="{8C318F7C-230C-48CA-8188-A3349E274A61}" srcOrd="0" destOrd="0" presId="urn:microsoft.com/office/officeart/2005/8/layout/bProcess3"/>
    <dgm:cxn modelId="{53954CA9-A7F4-418F-BF87-B23B0C49AE1D}" srcId="{5242AB6D-921F-414B-BCC8-B32074DA5C05}" destId="{A8ABE18C-2DA3-4C71-8FBD-A66033D10C68}" srcOrd="3" destOrd="0" parTransId="{94DD4B24-DE53-49E5-99C7-E35DE4D2799F}" sibTransId="{A80B2D55-EC8F-4AC2-9B1F-44ED9BA6F171}"/>
    <dgm:cxn modelId="{1F084B10-0D72-4E6D-B5B5-F2660E07ACF7}" type="presOf" srcId="{36EC18F2-CE50-42E2-825F-D668CB4F7BD4}" destId="{152669D4-F1B6-4D90-B4F9-34AA845B5699}" srcOrd="1" destOrd="0" presId="urn:microsoft.com/office/officeart/2005/8/layout/bProcess3"/>
    <dgm:cxn modelId="{4DFC13F5-C633-4EC5-B421-4A5AD19A8A9B}" type="presOf" srcId="{36D0144E-F5B5-41A4-ABD2-84029684C2A5}" destId="{B54D616E-F460-4C17-A768-7C9C7878C385}" srcOrd="0" destOrd="0" presId="urn:microsoft.com/office/officeart/2005/8/layout/bProcess3"/>
    <dgm:cxn modelId="{09B30F73-911A-42E0-9884-E06036FBFC06}" type="presOf" srcId="{16F9E8C7-5B36-4FB2-991A-5B4720095976}" destId="{51B91CBC-CC2E-475A-9BD8-E667463D7279}" srcOrd="0" destOrd="0" presId="urn:microsoft.com/office/officeart/2005/8/layout/bProcess3"/>
    <dgm:cxn modelId="{463FF165-397E-4741-9598-42C7AF908C35}" type="presOf" srcId="{A80B2D55-EC8F-4AC2-9B1F-44ED9BA6F171}" destId="{E42E1CB6-77B8-4CAF-93DB-4D89922EFBB3}" srcOrd="0" destOrd="0" presId="urn:microsoft.com/office/officeart/2005/8/layout/bProcess3"/>
    <dgm:cxn modelId="{66C9DDE3-7520-4C5F-AACA-C72B572865DB}" type="presParOf" srcId="{8872DB2F-A64E-49F0-A050-CC60EB72D71E}" destId="{51B91CBC-CC2E-475A-9BD8-E667463D7279}" srcOrd="0" destOrd="0" presId="urn:microsoft.com/office/officeart/2005/8/layout/bProcess3"/>
    <dgm:cxn modelId="{9D1D58EA-F835-437C-B858-BD92F22C164A}" type="presParOf" srcId="{8872DB2F-A64E-49F0-A050-CC60EB72D71E}" destId="{8C318F7C-230C-48CA-8188-A3349E274A61}" srcOrd="1" destOrd="0" presId="urn:microsoft.com/office/officeart/2005/8/layout/bProcess3"/>
    <dgm:cxn modelId="{4C79348A-3F49-46AA-B910-819C43947B7E}" type="presParOf" srcId="{8C318F7C-230C-48CA-8188-A3349E274A61}" destId="{7583BF60-86A5-4429-A662-55AB93775F41}" srcOrd="0" destOrd="0" presId="urn:microsoft.com/office/officeart/2005/8/layout/bProcess3"/>
    <dgm:cxn modelId="{6700191B-DB83-479B-BD2F-00EB78B10FA5}" type="presParOf" srcId="{8872DB2F-A64E-49F0-A050-CC60EB72D71E}" destId="{7FAF84AB-B9AA-4714-9ABE-34D33488E381}" srcOrd="2" destOrd="0" presId="urn:microsoft.com/office/officeart/2005/8/layout/bProcess3"/>
    <dgm:cxn modelId="{5B003694-87FA-491E-9D4A-90B8B7DB26C3}" type="presParOf" srcId="{8872DB2F-A64E-49F0-A050-CC60EB72D71E}" destId="{16B46AA9-90A4-43D3-8A2C-2EC827A24D2E}" srcOrd="3" destOrd="0" presId="urn:microsoft.com/office/officeart/2005/8/layout/bProcess3"/>
    <dgm:cxn modelId="{1F837680-7AA2-4C86-9D56-9C764E3CF2AD}" type="presParOf" srcId="{16B46AA9-90A4-43D3-8A2C-2EC827A24D2E}" destId="{FD8C376F-7459-4728-A809-D62B2D15D6FB}" srcOrd="0" destOrd="0" presId="urn:microsoft.com/office/officeart/2005/8/layout/bProcess3"/>
    <dgm:cxn modelId="{87130D38-0BE7-4756-AEC9-602E7601A05F}" type="presParOf" srcId="{8872DB2F-A64E-49F0-A050-CC60EB72D71E}" destId="{B5A15B45-108E-43A9-B682-CE179E36F692}" srcOrd="4" destOrd="0" presId="urn:microsoft.com/office/officeart/2005/8/layout/bProcess3"/>
    <dgm:cxn modelId="{92EB0A23-FC3C-4922-BCA1-2C7B33EDE8CA}" type="presParOf" srcId="{8872DB2F-A64E-49F0-A050-CC60EB72D71E}" destId="{5F526E30-DD93-4015-9E5C-E290ADAD14C9}" srcOrd="5" destOrd="0" presId="urn:microsoft.com/office/officeart/2005/8/layout/bProcess3"/>
    <dgm:cxn modelId="{5456FBB7-1546-4F65-AA9A-79E58395A774}" type="presParOf" srcId="{5F526E30-DD93-4015-9E5C-E290ADAD14C9}" destId="{152669D4-F1B6-4D90-B4F9-34AA845B5699}" srcOrd="0" destOrd="0" presId="urn:microsoft.com/office/officeart/2005/8/layout/bProcess3"/>
    <dgm:cxn modelId="{0B083A65-9E5C-4141-A9CE-292679B0E415}" type="presParOf" srcId="{8872DB2F-A64E-49F0-A050-CC60EB72D71E}" destId="{C3E59DD0-040F-466A-96E1-95A8278657C2}" srcOrd="6" destOrd="0" presId="urn:microsoft.com/office/officeart/2005/8/layout/bProcess3"/>
    <dgm:cxn modelId="{59443F2E-39AA-45AD-9D80-547193A30D36}" type="presParOf" srcId="{8872DB2F-A64E-49F0-A050-CC60EB72D71E}" destId="{E42E1CB6-77B8-4CAF-93DB-4D89922EFBB3}" srcOrd="7" destOrd="0" presId="urn:microsoft.com/office/officeart/2005/8/layout/bProcess3"/>
    <dgm:cxn modelId="{A0B54DEC-996E-4C3A-A905-681CFB62BF24}" type="presParOf" srcId="{E42E1CB6-77B8-4CAF-93DB-4D89922EFBB3}" destId="{BC114D2A-7852-4C27-B7D3-88A48DB679C1}" srcOrd="0" destOrd="0" presId="urn:microsoft.com/office/officeart/2005/8/layout/bProcess3"/>
    <dgm:cxn modelId="{46308719-AC48-4731-A0CA-3196500EFDB9}" type="presParOf" srcId="{8872DB2F-A64E-49F0-A050-CC60EB72D71E}" destId="{B54D616E-F460-4C17-A768-7C9C7878C385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18F7C-230C-48CA-8188-A3349E274A61}">
      <dsp:nvSpPr>
        <dsp:cNvPr id="0" name=""/>
        <dsp:cNvSpPr/>
      </dsp:nvSpPr>
      <dsp:spPr>
        <a:xfrm>
          <a:off x="1700113" y="317329"/>
          <a:ext cx="24956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64911" y="45720"/>
              </a:lnTo>
              <a:lnTo>
                <a:pt x="1264911" y="46338"/>
              </a:lnTo>
              <a:lnTo>
                <a:pt x="2495623" y="46338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84769" y="359663"/>
        <a:ext cx="126311" cy="6772"/>
      </dsp:txXfrm>
    </dsp:sp>
    <dsp:sp modelId="{51B91CBC-CC2E-475A-9BD8-E667463D7279}">
      <dsp:nvSpPr>
        <dsp:cNvPr id="0" name=""/>
        <dsp:cNvSpPr/>
      </dsp:nvSpPr>
      <dsp:spPr>
        <a:xfrm>
          <a:off x="23751" y="4610"/>
          <a:ext cx="1678161" cy="7168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Editor</a:t>
          </a:r>
          <a:endParaRPr lang="en-US" sz="1700" kern="1200" dirty="0"/>
        </a:p>
      </dsp:txBody>
      <dsp:txXfrm>
        <a:off x="23751" y="4610"/>
        <a:ext cx="1678161" cy="716877"/>
      </dsp:txXfrm>
    </dsp:sp>
    <dsp:sp modelId="{16B46AA9-90A4-43D3-8A2C-2EC827A24D2E}">
      <dsp:nvSpPr>
        <dsp:cNvPr id="0" name=""/>
        <dsp:cNvSpPr/>
      </dsp:nvSpPr>
      <dsp:spPr>
        <a:xfrm>
          <a:off x="862832" y="657841"/>
          <a:ext cx="4204385" cy="697001"/>
        </a:xfrm>
        <a:custGeom>
          <a:avLst/>
          <a:gdLst/>
          <a:ahLst/>
          <a:cxnLst/>
          <a:rect l="0" t="0" r="0" b="0"/>
          <a:pathLst>
            <a:path>
              <a:moveTo>
                <a:pt x="4204385" y="0"/>
              </a:moveTo>
              <a:lnTo>
                <a:pt x="4204385" y="365600"/>
              </a:lnTo>
              <a:lnTo>
                <a:pt x="0" y="365600"/>
              </a:lnTo>
              <a:lnTo>
                <a:pt x="0" y="697001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58353" y="1002956"/>
        <a:ext cx="213343" cy="6772"/>
      </dsp:txXfrm>
    </dsp:sp>
    <dsp:sp modelId="{7FAF84AB-B9AA-4714-9ABE-34D33488E381}">
      <dsp:nvSpPr>
        <dsp:cNvPr id="0" name=""/>
        <dsp:cNvSpPr/>
      </dsp:nvSpPr>
      <dsp:spPr>
        <a:xfrm>
          <a:off x="4228137" y="67694"/>
          <a:ext cx="1678161" cy="591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Compiler/</a:t>
          </a:r>
          <a:r>
            <a:rPr lang="en-US" sz="1700" kern="1200" dirty="0" err="1" smtClean="0"/>
            <a:t>Assm</a:t>
          </a:r>
          <a:endParaRPr lang="en-US" sz="1700" kern="1200" dirty="0"/>
        </a:p>
      </dsp:txBody>
      <dsp:txXfrm>
        <a:off x="4228137" y="67694"/>
        <a:ext cx="1678161" cy="591947"/>
      </dsp:txXfrm>
    </dsp:sp>
    <dsp:sp modelId="{5F526E30-DD93-4015-9E5C-E290ADAD14C9}">
      <dsp:nvSpPr>
        <dsp:cNvPr id="0" name=""/>
        <dsp:cNvSpPr/>
      </dsp:nvSpPr>
      <dsp:spPr>
        <a:xfrm>
          <a:off x="1700113" y="1623610"/>
          <a:ext cx="25627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98480" y="45720"/>
              </a:lnTo>
              <a:lnTo>
                <a:pt x="1298480" y="45964"/>
              </a:lnTo>
              <a:lnTo>
                <a:pt x="2562761" y="45964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16660" y="1665943"/>
        <a:ext cx="129668" cy="6772"/>
      </dsp:txXfrm>
    </dsp:sp>
    <dsp:sp modelId="{B5A15B45-108E-43A9-B682-CE179E36F692}">
      <dsp:nvSpPr>
        <dsp:cNvPr id="0" name=""/>
        <dsp:cNvSpPr/>
      </dsp:nvSpPr>
      <dsp:spPr>
        <a:xfrm>
          <a:off x="23751" y="1387243"/>
          <a:ext cx="1678161" cy="5641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Linker</a:t>
          </a:r>
          <a:endParaRPr lang="en-US" sz="1700" kern="1200" dirty="0"/>
        </a:p>
      </dsp:txBody>
      <dsp:txXfrm>
        <a:off x="23751" y="1387243"/>
        <a:ext cx="1678161" cy="564173"/>
      </dsp:txXfrm>
    </dsp:sp>
    <dsp:sp modelId="{E42E1CB6-77B8-4CAF-93DB-4D89922EFBB3}">
      <dsp:nvSpPr>
        <dsp:cNvPr id="0" name=""/>
        <dsp:cNvSpPr/>
      </dsp:nvSpPr>
      <dsp:spPr>
        <a:xfrm>
          <a:off x="5083733" y="1949861"/>
          <a:ext cx="91440" cy="546850"/>
        </a:xfrm>
        <a:custGeom>
          <a:avLst/>
          <a:gdLst/>
          <a:ahLst/>
          <a:cxnLst/>
          <a:rect l="0" t="0" r="0" b="0"/>
          <a:pathLst>
            <a:path>
              <a:moveTo>
                <a:pt x="50622" y="0"/>
              </a:moveTo>
              <a:lnTo>
                <a:pt x="50622" y="290525"/>
              </a:lnTo>
              <a:lnTo>
                <a:pt x="45720" y="290525"/>
              </a:lnTo>
              <a:lnTo>
                <a:pt x="45720" y="546850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15016" y="2219900"/>
        <a:ext cx="28873" cy="6772"/>
      </dsp:txXfrm>
    </dsp:sp>
    <dsp:sp modelId="{C3E59DD0-040F-466A-96E1-95A8278657C2}">
      <dsp:nvSpPr>
        <dsp:cNvPr id="0" name=""/>
        <dsp:cNvSpPr/>
      </dsp:nvSpPr>
      <dsp:spPr>
        <a:xfrm>
          <a:off x="4295275" y="1387487"/>
          <a:ext cx="1678161" cy="5641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Loader</a:t>
          </a:r>
          <a:endParaRPr lang="en-US" sz="1700" kern="1200" dirty="0"/>
        </a:p>
      </dsp:txBody>
      <dsp:txXfrm>
        <a:off x="4295275" y="1387487"/>
        <a:ext cx="1678161" cy="564173"/>
      </dsp:txXfrm>
    </dsp:sp>
    <dsp:sp modelId="{B54D616E-F460-4C17-A768-7C9C7878C385}">
      <dsp:nvSpPr>
        <dsp:cNvPr id="0" name=""/>
        <dsp:cNvSpPr/>
      </dsp:nvSpPr>
      <dsp:spPr>
        <a:xfrm>
          <a:off x="4160616" y="2529111"/>
          <a:ext cx="1937674" cy="554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Physical Address</a:t>
          </a:r>
          <a:endParaRPr lang="en-US" sz="1700" kern="1200" dirty="0"/>
        </a:p>
      </dsp:txBody>
      <dsp:txXfrm>
        <a:off x="4160616" y="2529111"/>
        <a:ext cx="1937674" cy="554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E9DD0-2B57-9141-B323-AC373D623CE4}" type="datetimeFigureOut">
              <a:rPr lang="en-US" smtClean="0"/>
              <a:t>11/7/14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1DC6E-706A-6D44-9191-BCEE71B0B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834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62BC4-598F-2843-B2D0-448579888C33}" type="datetimeFigureOut">
              <a:rPr lang="en-US" smtClean="0"/>
              <a:t>11/7/14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F369-0B78-1C4C-873F-4DF09FA4B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121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DF3C-C73B-2B44-AC4B-00292C3E5327}" type="datetime1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1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DDAF-0878-BB46-89E3-3535CE48F5B2}" type="datetime1">
              <a:rPr lang="en-US" smtClean="0"/>
              <a:t>11/7/14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49752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DDAF-0878-BB46-89E3-3535CE48F5B2}" type="datetime1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014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DDAF-0878-BB46-89E3-3535CE48F5B2}" type="datetime1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37574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DDAF-0878-BB46-89E3-3535CE48F5B2}" type="datetime1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33824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DDAF-0878-BB46-89E3-3535CE48F5B2}" type="datetime1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95393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DDAF-0878-BB46-89E3-3535CE48F5B2}" type="datetime1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82146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94AD-9C3E-2344-8C17-22CB907EB689}" type="datetime1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68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5461-DDF6-D846-9437-3D8255F84AB5}" type="datetime1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8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4A7-87FB-2B48-9DDF-3C1DFE1D45D0}" type="datetime1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5650-CA0C-1E44-88F5-D89F7EE58C90}" type="datetime1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7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C1D5-7F98-694B-95AE-B0339C0B248E}" type="datetime1">
              <a:rPr lang="en-US" smtClean="0"/>
              <a:t>11/7/14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7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AA07-8011-0C46-8CD5-71464AFA995B}" type="datetime1">
              <a:rPr lang="en-US" smtClean="0"/>
              <a:t>11/7/14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8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EA7B-C57B-2444-AB63-5336D83DA827}" type="datetime1">
              <a:rPr lang="en-US" smtClean="0"/>
              <a:t>11/7/14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6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CE74-20D6-7149-BEF8-CEFADD0C90B7}" type="datetime1">
              <a:rPr lang="en-US" smtClean="0"/>
              <a:t>11/7/14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8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D16E-76A6-2748-BFEF-2918ACECEAB6}" type="datetime1">
              <a:rPr lang="en-US" smtClean="0"/>
              <a:t>11/7/14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0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C387-6957-0042-B31C-C1AA2D6CED42}" type="datetime1">
              <a:rPr lang="en-US" smtClean="0"/>
              <a:t>11/7/14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3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410DDAF-0878-BB46-89E3-3535CE48F5B2}" type="datetime1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1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altLang="en-US" dirty="0" smtClean="0">
                <a:ln>
                  <a:noFill/>
                </a:ln>
                <a:solidFill>
                  <a:srgbClr val="000000"/>
                </a:solidFill>
                <a:latin typeface="Arial Unicode MS" panose="020B0604020202020204" pitchFamily="34" charset="-128"/>
              </a:rPr>
              <a:t>Memory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CS550</a:t>
            </a:r>
          </a:p>
        </p:txBody>
      </p:sp>
    </p:spTree>
    <p:extLst>
      <p:ext uri="{BB962C8B-B14F-4D97-AF65-F5344CB8AC3E}">
        <p14:creationId xmlns:p14="http://schemas.microsoft.com/office/powerpoint/2010/main" val="736242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908" y="1002793"/>
            <a:ext cx="2979994" cy="5287943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506133" y="157350"/>
            <a:ext cx="7704667" cy="59970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>
                <a:ln>
                  <a:noFill/>
                </a:ln>
                <a:solidFill>
                  <a:srgbClr val="000000"/>
                </a:solidFill>
              </a:rPr>
              <a:t>Non-contiguous allocation</a:t>
            </a:r>
            <a:r>
              <a:rPr lang="en-US" altLang="en-US" sz="3200">
                <a:ln>
                  <a:noFill/>
                </a:ln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58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722441" y="164915"/>
            <a:ext cx="32720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altLang="en-US" sz="2800" dirty="0">
                <a:ln>
                  <a:noFill/>
                </a:ln>
                <a:solidFill>
                  <a:srgbClr val="000000"/>
                </a:solidFill>
                <a:latin typeface="Arial Unicode MS" panose="020B0604020202020204" pitchFamily="34" charset="-128"/>
              </a:rPr>
              <a:t>Logical Addressing</a:t>
            </a:r>
            <a:r>
              <a:rPr lang="en-US" altLang="en-US" sz="2000" dirty="0">
                <a:ln>
                  <a:noFill/>
                </a:ln>
              </a:rPr>
              <a:t> </a:t>
            </a:r>
            <a:endParaRPr lang="en-US" altLang="en-US" sz="5400" dirty="0">
              <a:ln>
                <a:noFill/>
              </a:ln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684263" y="791252"/>
            <a:ext cx="59121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Logical address is a page number and an offset</a:t>
            </a:r>
            <a:r>
              <a:rPr lang="en-US" altLang="en-US" sz="1600" dirty="0"/>
              <a:t> </a:t>
            </a:r>
            <a:endParaRPr lang="en-US" altLang="en-US" sz="4400" dirty="0"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002" y="1321987"/>
            <a:ext cx="733425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589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6134" y="1978230"/>
            <a:ext cx="8395414" cy="4291941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Memory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manager - manages allocation and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de-allocation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of main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memory</a:t>
            </a:r>
          </a:p>
          <a:p>
            <a:pPr lvl="0"/>
            <a:r>
              <a:rPr lang="en-US" altLang="en-US" dirty="0">
                <a:solidFill>
                  <a:srgbClr val="000000"/>
                </a:solidFill>
                <a:latin typeface="+mj-lt"/>
              </a:rPr>
              <a:t>Plays significant impact on operating system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because it is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so important to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performance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Primitive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in systems without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multiprogramming</a:t>
            </a: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Use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small blocks of storage that are located in physical memory in non-contiguous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places</a:t>
            </a: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Virtual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memory management provides abstraction of memory space used by a program Independent of how memory is implemented on device</a:t>
            </a:r>
            <a:r>
              <a:rPr lang="en-US" altLang="en-US" sz="1800" dirty="0">
                <a:latin typeface="+mj-lt"/>
              </a:rPr>
              <a:t> </a:t>
            </a:r>
            <a:endParaRPr lang="en-US" alt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0395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6134" y="20255"/>
            <a:ext cx="7704667" cy="1074716"/>
          </a:xfrm>
        </p:spPr>
        <p:txBody>
          <a:bodyPr/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altLang="en-US" dirty="0">
                <a:ln>
                  <a:noFill/>
                </a:ln>
                <a:solidFill>
                  <a:srgbClr val="000000"/>
                </a:solidFill>
                <a:latin typeface="Arial Unicode MS" panose="020B0604020202020204" pitchFamily="34" charset="-128"/>
              </a:rPr>
              <a:t>Process </a:t>
            </a:r>
            <a:r>
              <a:rPr lang="en-US" altLang="en-US" dirty="0" smtClean="0">
                <a:ln>
                  <a:noFill/>
                </a:ln>
                <a:solidFill>
                  <a:srgbClr val="000000"/>
                </a:solidFill>
                <a:latin typeface="Arial Unicode MS" panose="020B0604020202020204" pitchFamily="34" charset="-128"/>
              </a:rPr>
              <a:t>Address </a:t>
            </a:r>
            <a:r>
              <a:rPr lang="en-US" altLang="en-US" dirty="0">
                <a:ln>
                  <a:noFill/>
                </a:ln>
                <a:solidFill>
                  <a:srgbClr val="000000"/>
                </a:solidFill>
                <a:latin typeface="Arial Unicode MS" panose="020B0604020202020204" pitchFamily="34" charset="-128"/>
              </a:rPr>
              <a:t>S</a:t>
            </a:r>
            <a:r>
              <a:rPr lang="en-US" altLang="en-US" dirty="0" smtClean="0">
                <a:ln>
                  <a:noFill/>
                </a:ln>
                <a:solidFill>
                  <a:srgbClr val="000000"/>
                </a:solidFill>
                <a:latin typeface="Arial Unicode MS" panose="020B0604020202020204" pitchFamily="34" charset="-128"/>
              </a:rPr>
              <a:t>pace</a:t>
            </a:r>
            <a:r>
              <a:rPr lang="en-US" altLang="en-US" sz="3200" dirty="0" smtClean="0">
                <a:ln>
                  <a:noFill/>
                </a:ln>
              </a:rPr>
              <a:t> </a:t>
            </a:r>
            <a:endParaRPr lang="en-US" altLang="en-US" sz="7200" dirty="0">
              <a:ln>
                <a:noFill/>
              </a:ln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857" y="911543"/>
            <a:ext cx="8841576" cy="2458193"/>
          </a:xfrm>
        </p:spPr>
        <p:txBody>
          <a:bodyPr>
            <a:normAutofit/>
          </a:bodyPr>
          <a:lstStyle/>
          <a:p>
            <a:pPr lvl="0"/>
            <a:r>
              <a:rPr lang="en-US" altLang="en-US" dirty="0">
                <a:solidFill>
                  <a:srgbClr val="000000"/>
                </a:solidFill>
                <a:latin typeface="+mj-lt"/>
              </a:rPr>
              <a:t>Set of logical addresses a process references in its code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Given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mechanism to map logical addresses to physical via OS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Logical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addresses bound to physical upon allocation </a:t>
            </a:r>
            <a:endParaRPr lang="en-US" altLang="en-US" sz="48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147" y="2602217"/>
            <a:ext cx="2276203" cy="2414155"/>
          </a:xfrm>
          <a:prstGeom prst="rect">
            <a:avLst/>
          </a:prstGeom>
        </p:spPr>
      </p:pic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1960857" y="4907136"/>
            <a:ext cx="780066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Symbolic addresses - used in source program (variable names, </a:t>
            </a:r>
            <a:r>
              <a:rPr lang="en-US" altLang="en-US" sz="2000" dirty="0" err="1">
                <a:solidFill>
                  <a:srgbClr val="000000"/>
                </a:solidFill>
                <a:latin typeface="+mj-lt"/>
              </a:rPr>
              <a:t>etc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)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Relative addresses - compiler converts symbolic to these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Physical addresses - final address generated when program is loaded into phys. mem. generated by loader</a:t>
            </a:r>
            <a:r>
              <a:rPr lang="en-US" altLang="en-US" sz="1600" dirty="0">
                <a:latin typeface="+mj-lt"/>
              </a:rPr>
              <a:t> </a:t>
            </a:r>
            <a:endParaRPr lang="en-US" alt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4065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6134" y="457202"/>
            <a:ext cx="7704667" cy="765957"/>
          </a:xfrm>
        </p:spPr>
        <p:txBody>
          <a:bodyPr/>
          <a:lstStyle/>
          <a:p>
            <a:r>
              <a:rPr lang="en-US" altLang="en-US" dirty="0" smtClean="0">
                <a:ln>
                  <a:noFill/>
                </a:ln>
                <a:solidFill>
                  <a:srgbClr val="000000"/>
                </a:solidFill>
                <a:latin typeface="Arial Unicode MS" panose="020B0604020202020204" pitchFamily="34" charset="-128"/>
              </a:rPr>
              <a:t>Binding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494258" y="1189400"/>
            <a:ext cx="7704667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With compiled language - C/C++, Fortran, etc., compiler translates source </a:t>
            </a:r>
            <a:r>
              <a:rPr lang="en-US" altLang="en-US" sz="2000" dirty="0" smtClean="0">
                <a:solidFill>
                  <a:srgbClr val="000000"/>
                </a:solidFill>
                <a:latin typeface="+mj-lt"/>
              </a:rPr>
              <a:t>with symbolic 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addresses to object code in machine language with relative/ </a:t>
            </a:r>
            <a:r>
              <a:rPr lang="en-US" altLang="en-US" sz="2000" dirty="0" err="1">
                <a:solidFill>
                  <a:srgbClr val="000000"/>
                </a:solidFill>
                <a:latin typeface="+mj-lt"/>
              </a:rPr>
              <a:t>relocatable</a:t>
            </a: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 addresses (i.e. offsets) 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100" dirty="0">
              <a:solidFill>
                <a:srgbClr val="000000"/>
              </a:solidFill>
              <a:latin typeface="+mj-lt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Linker combines object program with other necessary object modules into an absolute program with logical addresses 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581785" y="3364495"/>
            <a:ext cx="6595863" cy="3083806"/>
            <a:chOff x="1057784" y="3364495"/>
            <a:chExt cx="6595863" cy="3083806"/>
          </a:xfrm>
        </p:grpSpPr>
        <p:graphicFrame>
          <p:nvGraphicFramePr>
            <p:cNvPr id="8" name="Diagram 7"/>
            <p:cNvGraphicFramePr/>
            <p:nvPr>
              <p:extLst>
                <p:ext uri="{D42A27DB-BD31-4B8C-83A1-F6EECF244321}">
                  <p14:modId xmlns:p14="http://schemas.microsoft.com/office/powerpoint/2010/main" val="2124995913"/>
                </p:ext>
              </p:extLst>
            </p:nvPr>
          </p:nvGraphicFramePr>
          <p:xfrm>
            <a:off x="1258458" y="3364495"/>
            <a:ext cx="6395189" cy="308380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3219420" y="3414087"/>
              <a:ext cx="19344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</a:rPr>
                <a:t>Symbolic Address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19420" y="4104761"/>
              <a:ext cx="19344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</a:rPr>
                <a:t>Relative Address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19419" y="4959784"/>
              <a:ext cx="19344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</a:rPr>
                <a:t>Relative Address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57784" y="5786954"/>
              <a:ext cx="21616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Other Compiled Modules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2114852" y="5332023"/>
              <a:ext cx="0" cy="519609"/>
            </a:xfrm>
            <a:prstGeom prst="straightConnector1">
              <a:avLst/>
            </a:prstGeom>
            <a:ln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38369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6134" y="457202"/>
            <a:ext cx="7704667" cy="564077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Memory placement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378" y="1318158"/>
            <a:ext cx="8894178" cy="503513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Fetch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strategies - when to move program/data into main memory (demand/anticipatory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Placement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strategies - where to put incoming program/data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dirty="0">
                <a:solidFill>
                  <a:srgbClr val="000000"/>
                </a:solidFill>
                <a:latin typeface="+mj-lt"/>
              </a:rPr>
              <a:t>F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irst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F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it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Best Bit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Worst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F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it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Replacement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strategies - when memory is too full or fragmented need to remove some of program or data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These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are difficult to use in multiprogramming environment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Must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keep track of contiguous allocations (fragmentation possible), compact memory, etc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r>
              <a:rPr lang="en-US" altLang="en-US" sz="1800" dirty="0"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Need virtual memory, segmentation, and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paging</a:t>
            </a:r>
          </a:p>
          <a:p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Have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physical and virtual addresses</a:t>
            </a:r>
            <a:r>
              <a:rPr lang="en-US" altLang="en-US" sz="1900" dirty="0">
                <a:latin typeface="+mj-lt"/>
              </a:rPr>
              <a:t> </a:t>
            </a:r>
            <a:endParaRPr lang="en-US" altLang="en-US" sz="48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76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6134" y="314697"/>
            <a:ext cx="7704667" cy="4809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Memory Partition</a:t>
            </a:r>
            <a:endParaRPr lang="en-US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657577" y="1258455"/>
            <a:ext cx="478837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This can be done contiguously or non-contiguously.</a:t>
            </a:r>
            <a:r>
              <a:rPr lang="en-US" altLang="en-US" dirty="0">
                <a:latin typeface="+mj-lt"/>
              </a:rPr>
              <a:t>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Because there are many problems like internal fragmentation with contiguous allocation, we will avoid it. (problems with fixed size holes)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And focus on dynamic partitioning</a:t>
            </a:r>
            <a:r>
              <a:rPr lang="en-US" altLang="en-US" dirty="0" smtClean="0">
                <a:latin typeface="+mj-lt"/>
              </a:rPr>
              <a:t>.</a:t>
            </a:r>
            <a:endParaRPr lang="en-US" altLang="en-US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088" y="1408734"/>
            <a:ext cx="2852058" cy="415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447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6134" y="457202"/>
            <a:ext cx="7704667" cy="516576"/>
          </a:xfrm>
        </p:spPr>
        <p:txBody>
          <a:bodyPr>
            <a:noAutofit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altLang="en-US" sz="2800" dirty="0">
                <a:ln>
                  <a:noFill/>
                </a:ln>
                <a:solidFill>
                  <a:srgbClr val="000000"/>
                </a:solidFill>
                <a:latin typeface="Arial Unicode MS" panose="020B0604020202020204" pitchFamily="34" charset="-128"/>
              </a:rPr>
              <a:t>Dynamic partitioning (still contiguous)</a:t>
            </a:r>
            <a:r>
              <a:rPr lang="en-US" altLang="en-US" sz="2400" dirty="0">
                <a:ln>
                  <a:noFill/>
                </a:ln>
              </a:rPr>
              <a:t> </a:t>
            </a:r>
            <a:endParaRPr lang="en-US" altLang="en-US" sz="5400" dirty="0">
              <a:ln>
                <a:noFill/>
              </a:ln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5579" y="1158833"/>
            <a:ext cx="5980446" cy="4617043"/>
          </a:xfrm>
        </p:spPr>
        <p:txBody>
          <a:bodyPr>
            <a:norm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U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se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variable size partitions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C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reate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when sufficient memory available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N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umber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of partitions variable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B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locks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of available memory called holes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Still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have fragmentation, but it is external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Can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do compaction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Use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dynamic relocation to relocate processes in memory even after starting program</a:t>
            </a:r>
            <a:r>
              <a:rPr lang="en-US" altLang="en-US" sz="1800" dirty="0">
                <a:latin typeface="+mj-lt"/>
              </a:rPr>
              <a:t> </a:t>
            </a:r>
            <a:endParaRPr lang="en-US" altLang="en-US" sz="4800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003" y="1861324"/>
            <a:ext cx="256222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226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6133" y="1574471"/>
            <a:ext cx="7704667" cy="4406224"/>
          </a:xfrm>
        </p:spPr>
        <p:txBody>
          <a:bodyPr/>
          <a:lstStyle/>
          <a:p>
            <a:pPr lvl="0"/>
            <a:r>
              <a:rPr lang="en-US" altLang="en-US" dirty="0">
                <a:solidFill>
                  <a:srgbClr val="000000"/>
                </a:solidFill>
                <a:latin typeface="+mj-lt"/>
              </a:rPr>
              <a:t>Swapping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necessary,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too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When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a process is blocked (</a:t>
            </a:r>
            <a:r>
              <a:rPr lang="en-US" altLang="en-US" dirty="0" err="1">
                <a:solidFill>
                  <a:srgbClr val="000000"/>
                </a:solidFill>
                <a:latin typeface="+mj-lt"/>
              </a:rPr>
              <a:t>e.g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 for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I/O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) can swap to disk and use memory for something else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Must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take less time to swap than to spend in blocked state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Performance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is affected by swapping</a:t>
            </a:r>
            <a:r>
              <a:rPr lang="en-US" altLang="en-US" sz="1800" dirty="0">
                <a:latin typeface="+mj-lt"/>
              </a:rPr>
              <a:t> </a:t>
            </a:r>
            <a:endParaRPr lang="en-US" altLang="en-US" sz="48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06134" y="457202"/>
            <a:ext cx="7704667" cy="51657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914400" eaLnBrk="0" fontAlgn="base" hangingPunct="0">
              <a:spcAft>
                <a:spcPct val="0"/>
              </a:spcAft>
            </a:pPr>
            <a:r>
              <a:rPr lang="en-US" altLang="en-US" sz="2800" dirty="0">
                <a:ln>
                  <a:noFill/>
                </a:ln>
                <a:solidFill>
                  <a:srgbClr val="000000"/>
                </a:solidFill>
                <a:latin typeface="Arial Unicode MS" panose="020B0604020202020204" pitchFamily="34" charset="-128"/>
              </a:rPr>
              <a:t>Dynamic partitioning (contd..)</a:t>
            </a:r>
            <a:r>
              <a:rPr lang="en-US" altLang="en-US" sz="2400" dirty="0">
                <a:ln>
                  <a:noFill/>
                </a:ln>
              </a:rPr>
              <a:t> </a:t>
            </a:r>
            <a:endParaRPr lang="en-US" altLang="en-US" sz="5400" dirty="0">
              <a:ln>
                <a:noFill/>
              </a:ln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652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6133" y="358379"/>
            <a:ext cx="7704667" cy="599703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en-US" dirty="0" smtClean="0">
                <a:ln>
                  <a:noFill/>
                </a:ln>
                <a:solidFill>
                  <a:srgbClr val="000000"/>
                </a:solidFill>
              </a:rPr>
              <a:t>Non-contiguous </a:t>
            </a:r>
            <a:r>
              <a:rPr lang="en-US" altLang="en-US" dirty="0">
                <a:ln>
                  <a:noFill/>
                </a:ln>
                <a:solidFill>
                  <a:srgbClr val="000000"/>
                </a:solidFill>
              </a:rPr>
              <a:t>allocation</a:t>
            </a:r>
            <a:r>
              <a:rPr lang="en-US" altLang="en-US" sz="3200" dirty="0">
                <a:ln>
                  <a:noFill/>
                </a:ln>
              </a:rPr>
              <a:t> 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019242" y="1644196"/>
            <a:ext cx="9416695" cy="404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Helps to remove fragmentation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Use paging and segmentation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en-US" sz="2800" dirty="0">
              <a:solidFill>
                <a:srgbClr val="000000"/>
              </a:solidFill>
              <a:latin typeface="+mj-lt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Paging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 :</a:t>
            </a:r>
            <a:endParaRPr lang="en-US" altLang="en-US" sz="1050" dirty="0">
              <a:solidFill>
                <a:srgbClr val="000000"/>
              </a:solidFill>
              <a:latin typeface="+mj-lt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900" dirty="0">
              <a:solidFill>
                <a:srgbClr val="000000"/>
              </a:solidFill>
              <a:latin typeface="+mj-lt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Divide process address space into small fixed size blocks of logical memory called pages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Process size thus measured in number of pages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Physical memory divided into frames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Page size is a power of 2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Typically one page to one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frame</a:t>
            </a:r>
            <a:endParaRPr lang="en-US" alt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1622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6466</TotalTime>
  <Words>514</Words>
  <Application>Microsoft Macintosh PowerPoint</Application>
  <PresentationFormat>Custom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Parallax</vt:lpstr>
      <vt:lpstr>Memory Management</vt:lpstr>
      <vt:lpstr>Memory Manager</vt:lpstr>
      <vt:lpstr>Process Address Space </vt:lpstr>
      <vt:lpstr>Binding</vt:lpstr>
      <vt:lpstr>Memory placement strategies</vt:lpstr>
      <vt:lpstr>Memory Partition</vt:lpstr>
      <vt:lpstr>Dynamic partitioning (still contiguous) </vt:lpstr>
      <vt:lpstr>PowerPoint Presentation</vt:lpstr>
      <vt:lpstr>Non-contiguous allocation </vt:lpstr>
      <vt:lpstr>PowerPoint Presentation</vt:lpstr>
      <vt:lpstr>Logical Addressing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Systems</dc:title>
  <dc:creator>David Monismith</dc:creator>
  <cp:lastModifiedBy>David</cp:lastModifiedBy>
  <cp:revision>30</cp:revision>
  <dcterms:created xsi:type="dcterms:W3CDTF">2012-11-30T16:01:39Z</dcterms:created>
  <dcterms:modified xsi:type="dcterms:W3CDTF">2014-11-07T17:57:47Z</dcterms:modified>
</cp:coreProperties>
</file>