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61" d="100"/>
          <a:sy n="161" d="100"/>
        </p:scale>
        <p:origin x="256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E9DD0-2B57-9141-B323-AC373D623CE4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1DC6E-706A-6D44-9191-BCEE71B0B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8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62BC4-598F-2843-B2D0-448579888C33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F369-0B78-1C4C-873F-4DF09FA4B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3DF3C-C73B-2B44-AC4B-00292C3E5327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94AD-9C3E-2344-8C17-22CB907EB689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5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5461-DDF6-D846-9437-3D8255F84AB5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8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E4A7-87FB-2B48-9DDF-3C1DFE1D45D0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5650-CA0C-1E44-88F5-D89F7EE58C90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1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C1D5-7F98-694B-95AE-B0339C0B248E}" type="datetime1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AA07-8011-0C46-8CD5-71464AFA995B}" type="datetime1">
              <a:rPr lang="en-US" smtClean="0"/>
              <a:t>11/6/13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EA7B-C57B-2444-AB63-5336D83DA827}" type="datetime1">
              <a:rPr lang="en-US" smtClean="0"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0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7CE74-20D6-7149-BEF8-CEFADD0C90B7}" type="datetime1">
              <a:rPr lang="en-US" smtClean="0"/>
              <a:t>11/6/13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1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D16E-76A6-2748-BFEF-2918ACECEAB6}" type="datetime1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2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C387-6957-0042-B31C-C1AA2D6CED42}" type="datetime1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2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DDAF-0878-BB46-89E3-3535CE48F5B2}" type="datetime1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6752-8F05-6F44-BFFB-DEC292A60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2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TFS" TargetMode="External"/><Relationship Id="rId4" Type="http://schemas.openxmlformats.org/officeDocument/2006/relationships/hyperlink" Target="https://ext4.wiki.kernel.org/index.php/Main_Pag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ild.whamcloud.com/job/lustre-manual/lastSuccessfulBuild/artifact/lustre_manual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and IO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CS550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624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Want to take application I/O request and send it to physical device and take response </a:t>
            </a:r>
            <a:r>
              <a:rPr lang="en-US" dirty="0" smtClean="0"/>
              <a:t>and send </a:t>
            </a:r>
            <a:r>
              <a:rPr lang="en-US" dirty="0"/>
              <a:t>it back to application</a:t>
            </a:r>
          </a:p>
          <a:p>
            <a:r>
              <a:rPr lang="en-US" dirty="0" smtClean="0"/>
              <a:t>Optimize </a:t>
            </a:r>
            <a:r>
              <a:rPr lang="en-US" dirty="0"/>
              <a:t>performance of I/O </a:t>
            </a:r>
            <a:r>
              <a:rPr lang="en-US" dirty="0" smtClean="0"/>
              <a:t>request</a:t>
            </a:r>
            <a:endParaRPr lang="en-US" dirty="0"/>
          </a:p>
          <a:p>
            <a:r>
              <a:rPr lang="en-US" dirty="0"/>
              <a:t>	Recall I/O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device interface to control devices for </a:t>
            </a:r>
            <a:r>
              <a:rPr lang="en-US" dirty="0" smtClean="0"/>
              <a:t>CPU</a:t>
            </a:r>
          </a:p>
          <a:p>
            <a:pPr lvl="1"/>
            <a:r>
              <a:rPr lang="en-US" dirty="0" smtClean="0"/>
              <a:t>Device </a:t>
            </a:r>
            <a:r>
              <a:rPr lang="en-US" dirty="0"/>
              <a:t>interface controls device while CPU is doing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Direct Memory Access</a:t>
            </a:r>
          </a:p>
          <a:p>
            <a:r>
              <a:rPr lang="en-US" dirty="0" smtClean="0"/>
              <a:t>Interrupts for slow devices and faster devices cause lots of CPU overhead</a:t>
            </a:r>
          </a:p>
          <a:p>
            <a:r>
              <a:rPr lang="en-US" dirty="0" smtClean="0"/>
              <a:t>DMA works with OS (e.g. for reading from a file)</a:t>
            </a:r>
          </a:p>
          <a:p>
            <a:pPr lvl="1"/>
            <a:r>
              <a:rPr lang="en-US" dirty="0" smtClean="0"/>
              <a:t>Application performs system call to read data from a file</a:t>
            </a:r>
          </a:p>
          <a:p>
            <a:pPr lvl="1"/>
            <a:r>
              <a:rPr lang="en-US" dirty="0" smtClean="0"/>
              <a:t>Device converts request to a list of commands</a:t>
            </a:r>
          </a:p>
          <a:p>
            <a:pPr lvl="1"/>
            <a:r>
              <a:rPr lang="en-US" dirty="0" smtClean="0"/>
              <a:t>Commands sent to device interface hardware</a:t>
            </a:r>
          </a:p>
          <a:p>
            <a:pPr lvl="1"/>
            <a:r>
              <a:rPr lang="en-US" dirty="0" smtClean="0"/>
              <a:t>Device interface initiates and controls disk operation (CPU does other work)</a:t>
            </a:r>
          </a:p>
          <a:p>
            <a:pPr lvl="1"/>
            <a:r>
              <a:rPr lang="en-US" dirty="0" smtClean="0"/>
              <a:t>Device interface uses DMA hardware to transfer data directly to and from the memory buffer</a:t>
            </a:r>
          </a:p>
          <a:p>
            <a:pPr lvl="1"/>
            <a:r>
              <a:rPr lang="en-US" dirty="0" smtClean="0"/>
              <a:t>Once a block of data has been transferred, the device interface sends an interrupt to the CPU to indicate completion of the request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7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parts</a:t>
            </a:r>
          </a:p>
          <a:p>
            <a:pPr lvl="1"/>
            <a:r>
              <a:rPr lang="en-US" dirty="0" smtClean="0"/>
              <a:t>Arm</a:t>
            </a:r>
          </a:p>
          <a:p>
            <a:pPr lvl="1"/>
            <a:r>
              <a:rPr lang="en-US" dirty="0" smtClean="0"/>
              <a:t>Read/write head (on arm)</a:t>
            </a:r>
          </a:p>
          <a:p>
            <a:pPr lvl="1"/>
            <a:r>
              <a:rPr lang="en-US" dirty="0" smtClean="0"/>
              <a:t>Platters</a:t>
            </a:r>
          </a:p>
          <a:p>
            <a:pPr lvl="1"/>
            <a:r>
              <a:rPr lang="en-US" dirty="0" smtClean="0"/>
              <a:t>Tracks (on platters)</a:t>
            </a:r>
          </a:p>
          <a:p>
            <a:pPr lvl="1"/>
            <a:r>
              <a:rPr lang="en-US" dirty="0" smtClean="0"/>
              <a:t>Spindle (to make platters spin)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69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IO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First come first served (FCFS)</a:t>
            </a:r>
          </a:p>
          <a:p>
            <a:pPr lvl="1"/>
            <a:r>
              <a:rPr lang="en-US" dirty="0" smtClean="0"/>
              <a:t>Service IO request in order they arrived</a:t>
            </a:r>
          </a:p>
          <a:p>
            <a:r>
              <a:rPr lang="en-US" dirty="0" smtClean="0"/>
              <a:t>Shortest seek time first (SSTF)</a:t>
            </a:r>
          </a:p>
          <a:p>
            <a:pPr lvl="1"/>
            <a:r>
              <a:rPr lang="en-US" dirty="0" smtClean="0"/>
              <a:t>Handle request that requires moving arm the least amount first</a:t>
            </a:r>
          </a:p>
          <a:p>
            <a:pPr lvl="1"/>
            <a:r>
              <a:rPr lang="en-US" dirty="0" smtClean="0"/>
              <a:t>Can starve far away requests</a:t>
            </a:r>
          </a:p>
          <a:p>
            <a:r>
              <a:rPr lang="en-US" dirty="0" smtClean="0"/>
              <a:t>Elevator (SCAN)</a:t>
            </a:r>
          </a:p>
          <a:p>
            <a:pPr lvl="1"/>
            <a:r>
              <a:rPr lang="en-US" dirty="0" smtClean="0"/>
              <a:t>Once arm starts moving in one direction it keeps moving until the last track is reached</a:t>
            </a:r>
          </a:p>
          <a:p>
            <a:pPr lvl="1"/>
            <a:r>
              <a:rPr lang="en-US" dirty="0" smtClean="0"/>
              <a:t>Only then does it move in the opposite direction</a:t>
            </a:r>
          </a:p>
          <a:p>
            <a:r>
              <a:rPr lang="en-US" dirty="0" smtClean="0"/>
              <a:t>Circular SCAN</a:t>
            </a:r>
          </a:p>
          <a:p>
            <a:pPr lvl="1"/>
            <a:r>
              <a:rPr lang="en-US" dirty="0" smtClean="0"/>
              <a:t>Like SCAN, but arm does not stop to handle requests while moving in the reverse direction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10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[1] J. M. </a:t>
            </a:r>
            <a:r>
              <a:rPr lang="en-US" dirty="0" err="1" smtClean="0"/>
              <a:t>Garrido</a:t>
            </a:r>
            <a:r>
              <a:rPr lang="en-US" dirty="0"/>
              <a:t> </a:t>
            </a:r>
            <a:r>
              <a:rPr lang="en-US" dirty="0" smtClean="0"/>
              <a:t>and R. Schlesinger, </a:t>
            </a:r>
            <a:r>
              <a:rPr lang="en-US" i="1" dirty="0" smtClean="0"/>
              <a:t>Principles of Modern Operating Systems</a:t>
            </a:r>
            <a:r>
              <a:rPr lang="en-US" dirty="0" smtClean="0"/>
              <a:t>, Jones and Bartlett Publishers, Inc., Ontario, Canada, 2008.</a:t>
            </a:r>
          </a:p>
          <a:p>
            <a:r>
              <a:rPr lang="en-US" dirty="0" smtClean="0"/>
              <a:t>[2] H. M. </a:t>
            </a:r>
            <a:r>
              <a:rPr lang="en-US" dirty="0" err="1" smtClean="0"/>
              <a:t>Dietel</a:t>
            </a:r>
            <a:r>
              <a:rPr lang="en-US" dirty="0" smtClean="0"/>
              <a:t>, P. J. </a:t>
            </a:r>
            <a:r>
              <a:rPr lang="en-US" dirty="0" err="1" smtClean="0"/>
              <a:t>Dietel</a:t>
            </a:r>
            <a:r>
              <a:rPr lang="en-US" dirty="0" smtClean="0"/>
              <a:t>, and D. R. </a:t>
            </a:r>
            <a:r>
              <a:rPr lang="en-US" dirty="0" err="1" smtClean="0"/>
              <a:t>Choffnes</a:t>
            </a:r>
            <a:r>
              <a:rPr lang="en-US" dirty="0" smtClean="0"/>
              <a:t>, </a:t>
            </a:r>
            <a:r>
              <a:rPr lang="en-US" i="1" dirty="0" smtClean="0"/>
              <a:t>Operating Systems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Ed., Pearson Education, Inc., New Jersey, 2004.</a:t>
            </a:r>
          </a:p>
          <a:p>
            <a:r>
              <a:rPr lang="en-US" dirty="0" smtClean="0"/>
              <a:t>[3]</a:t>
            </a:r>
            <a:r>
              <a:rPr lang="en-US" i="1" dirty="0" err="1" smtClean="0"/>
              <a:t>Lustre</a:t>
            </a:r>
            <a:r>
              <a:rPr lang="en-US" i="1" dirty="0" smtClean="0"/>
              <a:t> 2.x File System Operations Manual</a:t>
            </a:r>
            <a:r>
              <a:rPr lang="en-US" dirty="0" smtClean="0"/>
              <a:t>, </a:t>
            </a:r>
            <a:r>
              <a:rPr lang="en-US" dirty="0" smtClean="0">
                <a:hlinkClick r:id="rId2"/>
              </a:rPr>
              <a:t>http://build.whamcloud.com/job/lustre-manual/lastSuccessfulBuild/artifact/lustre_manual.html</a:t>
            </a:r>
            <a:r>
              <a:rPr lang="en-US" dirty="0" smtClean="0"/>
              <a:t>, Intel Corp., 2012, Oracle, </a:t>
            </a:r>
            <a:r>
              <a:rPr lang="en-US" dirty="0" smtClean="0"/>
              <a:t>2011.</a:t>
            </a:r>
            <a:endParaRPr lang="en-US" dirty="0" smtClean="0"/>
          </a:p>
          <a:p>
            <a:r>
              <a:rPr lang="en-US" dirty="0" smtClean="0"/>
              <a:t>[4] NTFS, </a:t>
            </a:r>
            <a:r>
              <a:rPr lang="en-US" dirty="0" smtClean="0">
                <a:hlinkClick r:id="rId3"/>
              </a:rPr>
              <a:t>http://en.wikipedia.org/wiki/NTFS</a:t>
            </a:r>
            <a:r>
              <a:rPr lang="en-US" dirty="0" smtClean="0"/>
              <a:t>, modified Nov. 29, </a:t>
            </a:r>
            <a:r>
              <a:rPr lang="en-US" dirty="0" smtClean="0"/>
              <a:t>2012.</a:t>
            </a:r>
            <a:endParaRPr lang="en-US" dirty="0" smtClean="0"/>
          </a:p>
          <a:p>
            <a:r>
              <a:rPr lang="en-US" dirty="0" smtClean="0"/>
              <a:t>[5] Ext4, </a:t>
            </a:r>
            <a:r>
              <a:rPr lang="en-US" dirty="0" smtClean="0">
                <a:hlinkClick r:id="rId4"/>
              </a:rPr>
              <a:t>https://ext4.wiki.kernel.org/index.php/Main_Page</a:t>
            </a:r>
            <a:r>
              <a:rPr lang="en-US" dirty="0" smtClean="0"/>
              <a:t>, modified Oct 17, </a:t>
            </a:r>
            <a:r>
              <a:rPr lang="en-US" dirty="0" smtClean="0"/>
              <a:t>2012.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8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organization types</a:t>
            </a:r>
          </a:p>
          <a:p>
            <a:r>
              <a:rPr lang="en-US" dirty="0" smtClean="0"/>
              <a:t>Boot block contains code to do initial system boot</a:t>
            </a:r>
          </a:p>
          <a:p>
            <a:r>
              <a:rPr lang="en-US" dirty="0" smtClean="0"/>
              <a:t>Disks may have one or more partitions</a:t>
            </a:r>
          </a:p>
          <a:p>
            <a:pPr lvl="1"/>
            <a:r>
              <a:rPr lang="en-US" dirty="0" smtClean="0"/>
              <a:t>Multiple Operating Systems may be installed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752-8F05-6F44-BFFB-DEC292A60E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Partitions may be controlled by different file systems</a:t>
            </a:r>
          </a:p>
          <a:p>
            <a:r>
              <a:rPr lang="en-US" dirty="0" smtClean="0"/>
              <a:t>FAT/FAT32</a:t>
            </a:r>
          </a:p>
          <a:p>
            <a:r>
              <a:rPr lang="en-US" dirty="0" smtClean="0"/>
              <a:t>NTFS</a:t>
            </a:r>
          </a:p>
          <a:p>
            <a:r>
              <a:rPr lang="en-US" dirty="0" smtClean="0"/>
              <a:t>Ext2, Ext3, Ext4</a:t>
            </a:r>
          </a:p>
          <a:p>
            <a:r>
              <a:rPr lang="en-US" dirty="0" err="1" smtClean="0"/>
              <a:t>Lustre</a:t>
            </a:r>
            <a:endParaRPr lang="en-US" dirty="0" smtClean="0"/>
          </a:p>
          <a:p>
            <a:r>
              <a:rPr lang="en-US" dirty="0" smtClean="0"/>
              <a:t>PVFS</a:t>
            </a:r>
          </a:p>
          <a:p>
            <a:r>
              <a:rPr lang="en-US" dirty="0" err="1" smtClean="0"/>
              <a:t>ReFS</a:t>
            </a:r>
            <a:endParaRPr lang="en-US" dirty="0" smtClean="0"/>
          </a:p>
          <a:p>
            <a:r>
              <a:rPr lang="en-US" dirty="0" smtClean="0"/>
              <a:t>Many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2, 3, 4, 5]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5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FAT/FAT32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File allocation table</a:t>
            </a:r>
          </a:p>
          <a:p>
            <a:r>
              <a:rPr lang="en-US" dirty="0" smtClean="0"/>
              <a:t>MS-DOS/Windows</a:t>
            </a:r>
          </a:p>
          <a:p>
            <a:r>
              <a:rPr lang="en-US" dirty="0" smtClean="0"/>
              <a:t>Allocation table contains pointers to files</a:t>
            </a:r>
          </a:p>
          <a:p>
            <a:r>
              <a:rPr lang="en-US" dirty="0" smtClean="0"/>
              <a:t>FAT entries point to other FAT entries to create linked clusters</a:t>
            </a:r>
          </a:p>
          <a:p>
            <a:r>
              <a:rPr lang="en-US" dirty="0" smtClean="0"/>
              <a:t>Cluster size – 1K to 32K</a:t>
            </a:r>
          </a:p>
          <a:p>
            <a:r>
              <a:rPr lang="en-US" dirty="0" smtClean="0"/>
              <a:t>Max partition size – 2TB</a:t>
            </a:r>
          </a:p>
          <a:p>
            <a:r>
              <a:rPr lang="en-US" dirty="0" smtClean="0"/>
              <a:t>Max file size – 4GB</a:t>
            </a:r>
          </a:p>
          <a:p>
            <a:r>
              <a:rPr lang="en-US" dirty="0" smtClean="0"/>
              <a:t>No file permissions, no transaction log</a:t>
            </a:r>
          </a:p>
          <a:p>
            <a:r>
              <a:rPr lang="en-US" dirty="0"/>
              <a:t>Maintains free clusters in similar linked list fashion</a:t>
            </a:r>
          </a:p>
          <a:p>
            <a:r>
              <a:rPr lang="en-US" dirty="0" smtClean="0"/>
              <a:t>3 </a:t>
            </a:r>
            <a:r>
              <a:rPr lang="en-US" dirty="0"/>
              <a:t>pointers need to be changed when creating/adding cluster to a file</a:t>
            </a:r>
          </a:p>
          <a:p>
            <a:r>
              <a:rPr lang="en-US" dirty="0" smtClean="0"/>
              <a:t>Can </a:t>
            </a:r>
            <a:r>
              <a:rPr lang="en-US" dirty="0"/>
              <a:t>move whole fat chain to free list when deleting a </a:t>
            </a:r>
            <a:r>
              <a:rPr lang="en-US" dirty="0" smtClean="0"/>
              <a:t>file</a:t>
            </a:r>
          </a:p>
          <a:p>
            <a:r>
              <a:rPr lang="en-US" dirty="0" smtClean="0"/>
              <a:t>Lots </a:t>
            </a:r>
            <a:r>
              <a:rPr lang="en-US" dirty="0"/>
              <a:t>of issues with scan disk because there is no transaction log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6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New technology file system</a:t>
            </a:r>
          </a:p>
          <a:p>
            <a:r>
              <a:rPr lang="en-US" dirty="0"/>
              <a:t>Effort by MSFT to create more reliable file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 smtClean="0"/>
              <a:t>Cluster </a:t>
            </a:r>
            <a:r>
              <a:rPr lang="en-US" dirty="0"/>
              <a:t>size - 512B - 64KB</a:t>
            </a:r>
          </a:p>
          <a:p>
            <a:r>
              <a:rPr lang="en-US" dirty="0" smtClean="0"/>
              <a:t>Max </a:t>
            </a:r>
            <a:r>
              <a:rPr lang="en-US" dirty="0"/>
              <a:t>partition size - 256TB</a:t>
            </a:r>
          </a:p>
          <a:p>
            <a:r>
              <a:rPr lang="en-US" dirty="0" smtClean="0"/>
              <a:t>Max </a:t>
            </a:r>
            <a:r>
              <a:rPr lang="en-US" dirty="0"/>
              <a:t>file size - 16 TB</a:t>
            </a:r>
          </a:p>
          <a:p>
            <a:r>
              <a:rPr lang="en-US" dirty="0" smtClean="0"/>
              <a:t>File </a:t>
            </a:r>
            <a:r>
              <a:rPr lang="en-US" dirty="0"/>
              <a:t>names </a:t>
            </a:r>
            <a:r>
              <a:rPr lang="en-US" dirty="0" smtClean="0"/>
              <a:t>– </a:t>
            </a:r>
            <a:r>
              <a:rPr lang="en-US" dirty="0" err="1"/>
              <a:t>unicode</a:t>
            </a:r>
            <a:endParaRPr lang="en-US" dirty="0"/>
          </a:p>
          <a:p>
            <a:r>
              <a:rPr lang="en-US" dirty="0" smtClean="0"/>
              <a:t>Permissions – </a:t>
            </a:r>
            <a:r>
              <a:rPr lang="en-US" dirty="0"/>
              <a:t>yes</a:t>
            </a:r>
          </a:p>
          <a:p>
            <a:r>
              <a:rPr lang="en-US" dirty="0" smtClean="0"/>
              <a:t>Transaction </a:t>
            </a:r>
            <a:r>
              <a:rPr lang="en-US" dirty="0"/>
              <a:t>log - </a:t>
            </a:r>
            <a:r>
              <a:rPr lang="en-US" dirty="0" smtClean="0"/>
              <a:t>yes</a:t>
            </a:r>
            <a:endParaRPr lang="en-US" dirty="0"/>
          </a:p>
          <a:p>
            <a:r>
              <a:rPr lang="en-US" dirty="0" smtClean="0"/>
              <a:t>Uses </a:t>
            </a:r>
            <a:r>
              <a:rPr lang="en-US" dirty="0"/>
              <a:t>master file table</a:t>
            </a:r>
          </a:p>
          <a:p>
            <a:r>
              <a:rPr lang="en-US" dirty="0" smtClean="0"/>
              <a:t>Each directory </a:t>
            </a:r>
            <a:r>
              <a:rPr lang="en-US" dirty="0"/>
              <a:t>entry points to an entry in the MFT</a:t>
            </a:r>
          </a:p>
          <a:p>
            <a:r>
              <a:rPr lang="en-US" dirty="0" smtClean="0"/>
              <a:t>MFT </a:t>
            </a:r>
            <a:r>
              <a:rPr lang="en-US" dirty="0"/>
              <a:t>entry contains permissions info and list of pointers of allocated clusters</a:t>
            </a:r>
          </a:p>
          <a:p>
            <a:r>
              <a:rPr lang="en-US" dirty="0" smtClean="0"/>
              <a:t>MFT </a:t>
            </a:r>
            <a:r>
              <a:rPr lang="en-US" dirty="0"/>
              <a:t>entries are of fixed size</a:t>
            </a:r>
          </a:p>
          <a:p>
            <a:r>
              <a:rPr lang="en-US" dirty="0" smtClean="0"/>
              <a:t>Once </a:t>
            </a:r>
            <a:r>
              <a:rPr lang="en-US" dirty="0"/>
              <a:t>one is full another is allocated for a file and linked to the previous MFT entry</a:t>
            </a:r>
          </a:p>
          <a:p>
            <a:r>
              <a:rPr lang="en-US" dirty="0" smtClean="0"/>
              <a:t>Bit </a:t>
            </a:r>
            <a:r>
              <a:rPr lang="en-US" dirty="0"/>
              <a:t>map is used to keep track of free clusters</a:t>
            </a:r>
          </a:p>
          <a:p>
            <a:r>
              <a:rPr lang="en-US" dirty="0" smtClean="0"/>
              <a:t>Capable </a:t>
            </a:r>
            <a:r>
              <a:rPr lang="en-US" dirty="0"/>
              <a:t>of encrypting all data on disk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2, 4]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7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Ext4 (fourth extended </a:t>
            </a:r>
            <a:r>
              <a:rPr lang="en-US" dirty="0" err="1"/>
              <a:t>filesystem</a:t>
            </a:r>
            <a:r>
              <a:rPr lang="en-US" dirty="0"/>
              <a:t>)</a:t>
            </a:r>
          </a:p>
          <a:p>
            <a:r>
              <a:rPr lang="en-US" dirty="0" smtClean="0"/>
              <a:t>Journaling </a:t>
            </a:r>
            <a:r>
              <a:rPr lang="en-US" dirty="0"/>
              <a:t>file system for </a:t>
            </a:r>
            <a:r>
              <a:rPr lang="en-US" dirty="0" err="1"/>
              <a:t>linux</a:t>
            </a:r>
            <a:r>
              <a:rPr lang="en-US" dirty="0"/>
              <a:t> - keeps track of changes to be made in a journal</a:t>
            </a:r>
          </a:p>
          <a:p>
            <a:pPr lvl="1"/>
            <a:r>
              <a:rPr lang="en-US" dirty="0" smtClean="0"/>
              <a:t>Circular </a:t>
            </a:r>
            <a:r>
              <a:rPr lang="en-US" dirty="0"/>
              <a:t>log in the file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Faster </a:t>
            </a:r>
            <a:r>
              <a:rPr lang="en-US" dirty="0"/>
              <a:t>to bring back </a:t>
            </a:r>
            <a:r>
              <a:rPr lang="en-US" dirty="0" smtClean="0"/>
              <a:t>online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/>
              <a:t>atomic</a:t>
            </a:r>
          </a:p>
          <a:p>
            <a:r>
              <a:rPr lang="en-US" dirty="0" smtClean="0"/>
              <a:t>Older </a:t>
            </a:r>
            <a:r>
              <a:rPr lang="en-US" dirty="0"/>
              <a:t>versions - </a:t>
            </a:r>
            <a:r>
              <a:rPr lang="en-US" dirty="0" err="1"/>
              <a:t>ext</a:t>
            </a:r>
            <a:r>
              <a:rPr lang="en-US" dirty="0"/>
              <a:t>, ext2, and ext3</a:t>
            </a:r>
          </a:p>
          <a:p>
            <a:r>
              <a:rPr lang="en-US" dirty="0" smtClean="0"/>
              <a:t>Max </a:t>
            </a:r>
            <a:r>
              <a:rPr lang="en-US" dirty="0"/>
              <a:t>volume size - 1 Exabyte (2^60 bytes)</a:t>
            </a:r>
          </a:p>
          <a:p>
            <a:r>
              <a:rPr lang="en-US" dirty="0" smtClean="0"/>
              <a:t>Max </a:t>
            </a:r>
            <a:r>
              <a:rPr lang="en-US" dirty="0"/>
              <a:t>file size 16 TB using 48-bit block addressing (64-bit is in progress for </a:t>
            </a:r>
            <a:r>
              <a:rPr lang="en-US" dirty="0" smtClean="0"/>
              <a:t>larger files</a:t>
            </a:r>
            <a:r>
              <a:rPr lang="en-US" dirty="0"/>
              <a:t>)</a:t>
            </a:r>
          </a:p>
          <a:p>
            <a:r>
              <a:rPr lang="en-US" dirty="0" smtClean="0"/>
              <a:t>64000 </a:t>
            </a:r>
            <a:r>
              <a:rPr lang="en-US" dirty="0"/>
              <a:t>subdirectories allowed per directory</a:t>
            </a:r>
          </a:p>
          <a:p>
            <a:r>
              <a:rPr lang="en-US" dirty="0" smtClean="0"/>
              <a:t>Uses </a:t>
            </a:r>
            <a:r>
              <a:rPr lang="en-US" dirty="0"/>
              <a:t>extents - contiguous physical blocks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mproves </a:t>
            </a:r>
            <a:r>
              <a:rPr lang="en-US" dirty="0"/>
              <a:t>file performance and reduces fragmentation</a:t>
            </a:r>
          </a:p>
          <a:p>
            <a:r>
              <a:rPr lang="en-US" dirty="0" smtClean="0"/>
              <a:t>Single </a:t>
            </a:r>
            <a:r>
              <a:rPr lang="en-US" dirty="0"/>
              <a:t>extents can map unto 128 MB of contiguous space with 4KB block size</a:t>
            </a:r>
          </a:p>
          <a:p>
            <a:r>
              <a:rPr lang="en-US" dirty="0" smtClean="0"/>
              <a:t>Can </a:t>
            </a:r>
            <a:r>
              <a:rPr lang="en-US" dirty="0" err="1"/>
              <a:t>preallocate</a:t>
            </a:r>
            <a:r>
              <a:rPr lang="en-US" dirty="0"/>
              <a:t> space on disk</a:t>
            </a:r>
          </a:p>
          <a:p>
            <a:r>
              <a:rPr lang="en-US" dirty="0" smtClean="0"/>
              <a:t>Uses </a:t>
            </a:r>
            <a:r>
              <a:rPr lang="en-US" dirty="0"/>
              <a:t>delayed allocation to allocate multiple blocks at once allowing for more contiguous files</a:t>
            </a:r>
          </a:p>
          <a:p>
            <a:r>
              <a:rPr lang="en-US" dirty="0" smtClean="0"/>
              <a:t>Uses </a:t>
            </a:r>
            <a:r>
              <a:rPr lang="en-US" dirty="0"/>
              <a:t>nanosecond timestamps for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[5]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47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Lustre</a:t>
            </a:r>
            <a:r>
              <a:rPr lang="en-US" dirty="0"/>
              <a:t> (</a:t>
            </a:r>
            <a:r>
              <a:rPr lang="en-US" dirty="0" err="1"/>
              <a:t>linux</a:t>
            </a:r>
            <a:r>
              <a:rPr lang="en-US" dirty="0"/>
              <a:t> cluster) - parallel distributed file system used on 15 of top 30 supercomputers</a:t>
            </a:r>
          </a:p>
          <a:p>
            <a:r>
              <a:rPr lang="en-US" dirty="0" smtClean="0"/>
              <a:t>Three parts</a:t>
            </a:r>
          </a:p>
          <a:p>
            <a:pPr lvl="1"/>
            <a:r>
              <a:rPr lang="en-US" dirty="0" smtClean="0"/>
              <a:t>Metadata </a:t>
            </a:r>
            <a:r>
              <a:rPr lang="en-US" dirty="0"/>
              <a:t>server has single metadata target per </a:t>
            </a:r>
            <a:r>
              <a:rPr lang="en-US" dirty="0" err="1"/>
              <a:t>Lustre</a:t>
            </a:r>
            <a:r>
              <a:rPr lang="en-US" dirty="0"/>
              <a:t> </a:t>
            </a:r>
            <a:r>
              <a:rPr lang="en-US" dirty="0" err="1"/>
              <a:t>filesystem</a:t>
            </a:r>
            <a:r>
              <a:rPr lang="en-US" dirty="0"/>
              <a:t> with filenames, </a:t>
            </a:r>
            <a:r>
              <a:rPr lang="en-US" dirty="0" smtClean="0"/>
              <a:t>directories</a:t>
            </a:r>
            <a:r>
              <a:rPr lang="en-US" dirty="0"/>
              <a:t>, access permissions and file </a:t>
            </a:r>
            <a:r>
              <a:rPr lang="en-US" dirty="0" smtClean="0"/>
              <a:t>layout.</a:t>
            </a:r>
          </a:p>
          <a:p>
            <a:pPr lvl="2"/>
            <a:r>
              <a:rPr lang="en-US" dirty="0" smtClean="0"/>
              <a:t>Stored </a:t>
            </a:r>
            <a:r>
              <a:rPr lang="en-US" dirty="0"/>
              <a:t>on a single local </a:t>
            </a:r>
            <a:r>
              <a:rPr lang="en-US" dirty="0" smtClean="0"/>
              <a:t>disk file </a:t>
            </a:r>
            <a:r>
              <a:rPr lang="en-US" dirty="0"/>
              <a:t>system (only used in pathname and permissions checks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or more object storage servers (</a:t>
            </a:r>
            <a:r>
              <a:rPr lang="en-US" dirty="0" err="1"/>
              <a:t>OSSes</a:t>
            </a:r>
            <a:r>
              <a:rPr lang="en-US" dirty="0"/>
              <a:t>) that store file data on one or more </a:t>
            </a:r>
            <a:r>
              <a:rPr lang="en-US" dirty="0" smtClean="0"/>
              <a:t>object storage </a:t>
            </a:r>
            <a:r>
              <a:rPr lang="en-US" dirty="0"/>
              <a:t>targets (OSTs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One </a:t>
            </a:r>
            <a:r>
              <a:rPr lang="en-US" dirty="0"/>
              <a:t>OSS serves 2 - 8 OSTs or object storage </a:t>
            </a:r>
            <a:r>
              <a:rPr lang="en-US" dirty="0" smtClean="0"/>
              <a:t>targets</a:t>
            </a:r>
            <a:endParaRPr lang="en-US" dirty="0"/>
          </a:p>
          <a:p>
            <a:pPr lvl="2"/>
            <a:r>
              <a:rPr lang="en-US" dirty="0" smtClean="0"/>
              <a:t>Each </a:t>
            </a:r>
            <a:r>
              <a:rPr lang="en-US" dirty="0"/>
              <a:t>OST manages a single local disk file </a:t>
            </a:r>
            <a:r>
              <a:rPr lang="en-US" dirty="0" smtClean="0"/>
              <a:t>system</a:t>
            </a:r>
            <a:endParaRPr lang="en-US" dirty="0"/>
          </a:p>
          <a:p>
            <a:pPr lvl="1"/>
            <a:r>
              <a:rPr lang="en-US" dirty="0" smtClean="0"/>
              <a:t>Clients </a:t>
            </a:r>
            <a:r>
              <a:rPr lang="en-US" dirty="0"/>
              <a:t>that access and use the data which are presented with a unified </a:t>
            </a:r>
            <a:r>
              <a:rPr lang="en-US" dirty="0" smtClean="0"/>
              <a:t>namespace for </a:t>
            </a:r>
            <a:r>
              <a:rPr lang="en-US" dirty="0"/>
              <a:t>all files and data in file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	Size only limited by sum of capacities of OSTs</a:t>
            </a:r>
          </a:p>
          <a:p>
            <a:r>
              <a:rPr lang="en-US" dirty="0"/>
              <a:t>	Most use enhanced ext4 called </a:t>
            </a:r>
            <a:r>
              <a:rPr lang="en-US" dirty="0" err="1"/>
              <a:t>Idiskfs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[3]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2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other file systems </a:t>
            </a:r>
            <a:r>
              <a:rPr lang="en-US" dirty="0" smtClean="0"/>
              <a:t>exist</a:t>
            </a:r>
          </a:p>
          <a:p>
            <a:pPr lvl="1"/>
            <a:r>
              <a:rPr lang="en-US" dirty="0" smtClean="0"/>
              <a:t>CD</a:t>
            </a:r>
            <a:r>
              <a:rPr lang="en-US" dirty="0"/>
              <a:t>-</a:t>
            </a:r>
            <a:r>
              <a:rPr lang="en-US" dirty="0" smtClean="0"/>
              <a:t>ROM</a:t>
            </a:r>
          </a:p>
          <a:p>
            <a:pPr lvl="1"/>
            <a:r>
              <a:rPr lang="en-US" dirty="0" smtClean="0"/>
              <a:t>DVD</a:t>
            </a:r>
          </a:p>
          <a:p>
            <a:pPr lvl="1"/>
            <a:r>
              <a:rPr lang="en-US" dirty="0" smtClean="0"/>
              <a:t>Networked </a:t>
            </a:r>
            <a:r>
              <a:rPr lang="en-US" dirty="0"/>
              <a:t>file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/>
              <a:t>Virtual file systems used to allow access to multiple file systems by an 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52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Mounting and </a:t>
            </a:r>
            <a:r>
              <a:rPr lang="en-US" dirty="0" err="1" smtClean="0"/>
              <a:t>Unmounting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Removable media and fixed disks must be mounted</a:t>
            </a:r>
          </a:p>
          <a:p>
            <a:r>
              <a:rPr lang="en-US" dirty="0" smtClean="0"/>
              <a:t>File management </a:t>
            </a:r>
            <a:r>
              <a:rPr lang="en-US" dirty="0"/>
              <a:t>system </a:t>
            </a:r>
            <a:r>
              <a:rPr lang="en-US" dirty="0" smtClean="0"/>
              <a:t>must determine </a:t>
            </a:r>
            <a:r>
              <a:rPr lang="en-US" dirty="0"/>
              <a:t>type of media and start appropriate file system manager</a:t>
            </a:r>
          </a:p>
          <a:p>
            <a:r>
              <a:rPr lang="en-US" dirty="0" smtClean="0"/>
              <a:t>Inform </a:t>
            </a:r>
            <a:r>
              <a:rPr lang="en-US" dirty="0"/>
              <a:t>virtual file system of its existence</a:t>
            </a:r>
          </a:p>
          <a:p>
            <a:r>
              <a:rPr lang="en-US" dirty="0" smtClean="0"/>
              <a:t>Referred to as </a:t>
            </a:r>
            <a:r>
              <a:rPr lang="en-US" dirty="0"/>
              <a:t>mounting</a:t>
            </a:r>
          </a:p>
          <a:p>
            <a:r>
              <a:rPr lang="en-US" dirty="0"/>
              <a:t>	Undoing these steps </a:t>
            </a:r>
            <a:r>
              <a:rPr lang="en-US" dirty="0" smtClean="0"/>
              <a:t>is called </a:t>
            </a:r>
            <a:r>
              <a:rPr lang="en-US" dirty="0" err="1"/>
              <a:t>unmounting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[1, 2]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99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1064</Words>
  <Application>Microsoft Macintosh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File and IO Systems</vt:lpstr>
      <vt:lpstr>Disk drive</vt:lpstr>
      <vt:lpstr>File System Types</vt:lpstr>
      <vt:lpstr>FAT/FAT32</vt:lpstr>
      <vt:lpstr>NTFS</vt:lpstr>
      <vt:lpstr>Ext4</vt:lpstr>
      <vt:lpstr>Lustre</vt:lpstr>
      <vt:lpstr>Other File Systems</vt:lpstr>
      <vt:lpstr>Mounting and Unmounting</vt:lpstr>
      <vt:lpstr>IO Systems</vt:lpstr>
      <vt:lpstr>DMA</vt:lpstr>
      <vt:lpstr>Disk Drives</vt:lpstr>
      <vt:lpstr>Disk IO Scheduling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creator>David Monismith</dc:creator>
  <cp:lastModifiedBy>David Monismith</cp:lastModifiedBy>
  <cp:revision>8</cp:revision>
  <dcterms:created xsi:type="dcterms:W3CDTF">2012-11-30T16:01:39Z</dcterms:created>
  <dcterms:modified xsi:type="dcterms:W3CDTF">2013-11-06T17:55:21Z</dcterms:modified>
</cp:coreProperties>
</file>