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9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2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6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9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8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3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6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5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3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FCC2-A68C-0C45-B368-36FC10AA55A1}" type="datetimeFigureOut">
              <a:rPr lang="en-US" smtClean="0"/>
              <a:t>10/30/13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CB2F9-A56E-E84A-872D-DCBB8A299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4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 Policies and File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CS </a:t>
            </a:r>
            <a:r>
              <a:rPr lang="en-US" dirty="0" smtClean="0"/>
              <a:t>550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985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 and </a:t>
            </a:r>
            <a:r>
              <a:rPr lang="en-US" dirty="0" smtClean="0"/>
              <a:t>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OS must allow users to</a:t>
            </a:r>
          </a:p>
          <a:p>
            <a:pPr lvl="1"/>
            <a:r>
              <a:rPr lang="en-US" dirty="0" smtClean="0"/>
              <a:t>Store data in files</a:t>
            </a:r>
          </a:p>
          <a:p>
            <a:pPr lvl="1"/>
            <a:r>
              <a:rPr lang="en-US" dirty="0" smtClean="0"/>
              <a:t>Find and use previously created files</a:t>
            </a:r>
          </a:p>
          <a:p>
            <a:r>
              <a:rPr lang="en-US" dirty="0" smtClean="0"/>
              <a:t>File management subsystem provides this service</a:t>
            </a:r>
          </a:p>
          <a:p>
            <a:pPr lvl="1"/>
            <a:r>
              <a:rPr lang="en-US" dirty="0" smtClean="0"/>
              <a:t>May be quite simple</a:t>
            </a:r>
          </a:p>
          <a:p>
            <a:pPr lvl="1"/>
            <a:r>
              <a:rPr lang="en-US" dirty="0" smtClean="0"/>
              <a:t>Typically utilizes a tree structure</a:t>
            </a:r>
          </a:p>
          <a:p>
            <a:r>
              <a:rPr lang="en-US" dirty="0" smtClean="0"/>
              <a:t>File – sequence of bytes stored on a device (e.g. HDD) on the computer</a:t>
            </a:r>
          </a:p>
          <a:p>
            <a:r>
              <a:rPr lang="en-US" dirty="0" smtClean="0"/>
              <a:t>File management system often does not know how the file is stored</a:t>
            </a:r>
          </a:p>
          <a:p>
            <a:pPr lvl="1"/>
            <a:r>
              <a:rPr lang="en-US" dirty="0" smtClean="0"/>
              <a:t>Application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22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may have its own files for which it knows the structure</a:t>
            </a:r>
          </a:p>
          <a:p>
            <a:pPr lvl="1"/>
            <a:r>
              <a:rPr lang="en-US" dirty="0" smtClean="0"/>
              <a:t>Swap file (used by memory manager)</a:t>
            </a:r>
          </a:p>
          <a:p>
            <a:pPr lvl="1"/>
            <a:r>
              <a:rPr lang="en-US" dirty="0" smtClean="0"/>
              <a:t>Audit log (used to keep track of system errors, etc.)</a:t>
            </a:r>
          </a:p>
          <a:p>
            <a:pPr lvl="1"/>
            <a:r>
              <a:rPr lang="en-US" dirty="0" smtClean="0"/>
              <a:t>Management systems for these files often know about the structures of the files they create</a:t>
            </a:r>
          </a:p>
        </p:txBody>
      </p:sp>
    </p:spTree>
    <p:extLst>
      <p:ext uri="{BB962C8B-B14F-4D97-AF65-F5344CB8AC3E}">
        <p14:creationId xmlns:p14="http://schemas.microsoft.com/office/powerpoint/2010/main" val="378083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Computer has volatile and non-volatile memory</a:t>
            </a:r>
          </a:p>
          <a:p>
            <a:r>
              <a:rPr lang="en-US" dirty="0" smtClean="0"/>
              <a:t>Volatile – contents lost if power is lost</a:t>
            </a:r>
          </a:p>
          <a:p>
            <a:pPr lvl="1"/>
            <a:r>
              <a:rPr lang="en-US" dirty="0" smtClean="0"/>
              <a:t>Cache</a:t>
            </a:r>
          </a:p>
          <a:p>
            <a:pPr lvl="1"/>
            <a:r>
              <a:rPr lang="en-US" dirty="0" smtClean="0"/>
              <a:t>Main memory (RAM)</a:t>
            </a:r>
          </a:p>
          <a:p>
            <a:r>
              <a:rPr lang="en-US" dirty="0" smtClean="0"/>
              <a:t>Non-volatile – contents retained even without power</a:t>
            </a:r>
          </a:p>
          <a:p>
            <a:pPr lvl="1"/>
            <a:r>
              <a:rPr lang="en-US" dirty="0" smtClean="0"/>
              <a:t>HDD</a:t>
            </a:r>
          </a:p>
          <a:p>
            <a:pPr lvl="1"/>
            <a:r>
              <a:rPr lang="en-US" dirty="0" smtClean="0"/>
              <a:t>Flash memory</a:t>
            </a:r>
          </a:p>
          <a:p>
            <a:pPr lvl="1"/>
            <a:r>
              <a:rPr lang="en-US" dirty="0" smtClean="0"/>
              <a:t>CD/DVD/Blu-ray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695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Basic file mechanisms</a:t>
            </a:r>
          </a:p>
          <a:p>
            <a:pPr lvl="1"/>
            <a:r>
              <a:rPr lang="en-US" dirty="0" smtClean="0"/>
              <a:t>File name</a:t>
            </a:r>
          </a:p>
          <a:p>
            <a:pPr lvl="1"/>
            <a:r>
              <a:rPr lang="en-US" dirty="0" smtClean="0"/>
              <a:t>Folders/directories (groups of files)</a:t>
            </a:r>
          </a:p>
          <a:p>
            <a:r>
              <a:rPr lang="en-US" dirty="0" smtClean="0"/>
              <a:t>File attributes (aside from file name)</a:t>
            </a:r>
          </a:p>
          <a:p>
            <a:pPr lvl="1"/>
            <a:r>
              <a:rPr lang="en-US" dirty="0" smtClean="0"/>
              <a:t>Size – amount of data stored</a:t>
            </a:r>
          </a:p>
          <a:p>
            <a:pPr lvl="1"/>
            <a:r>
              <a:rPr lang="en-US" dirty="0" smtClean="0"/>
              <a:t>Location – where stored on computer</a:t>
            </a:r>
          </a:p>
          <a:p>
            <a:pPr lvl="1"/>
            <a:r>
              <a:rPr lang="en-US" dirty="0" smtClean="0"/>
              <a:t>Type – what type of data</a:t>
            </a:r>
          </a:p>
          <a:p>
            <a:pPr lvl="2"/>
            <a:r>
              <a:rPr lang="en-US" dirty="0" smtClean="0"/>
              <a:t>Usually denoted with file extension</a:t>
            </a:r>
          </a:p>
          <a:p>
            <a:pPr lvl="2"/>
            <a:r>
              <a:rPr lang="en-US" dirty="0" smtClean="0"/>
              <a:t>Often have file associations to denote what program to execute when opening a file</a:t>
            </a:r>
          </a:p>
          <a:p>
            <a:pPr lvl="1"/>
            <a:r>
              <a:rPr lang="en-US" dirty="0" smtClean="0"/>
              <a:t>Permissions – who can use the file</a:t>
            </a:r>
          </a:p>
          <a:p>
            <a:pPr lvl="2"/>
            <a:r>
              <a:rPr lang="en-US" dirty="0" smtClean="0"/>
              <a:t>What can users do with the file</a:t>
            </a:r>
          </a:p>
          <a:p>
            <a:pPr lvl="2"/>
            <a:r>
              <a:rPr lang="en-US" dirty="0" smtClean="0"/>
              <a:t>Read/write/execute	</a:t>
            </a:r>
            <a:r>
              <a:rPr lang="en-US" dirty="0" err="1" smtClean="0"/>
              <a:t>rwxrwxrwx</a:t>
            </a:r>
            <a:r>
              <a:rPr lang="en-US" dirty="0" smtClean="0"/>
              <a:t> on Unix/Linux</a:t>
            </a:r>
          </a:p>
          <a:p>
            <a:pPr lvl="2"/>
            <a:r>
              <a:rPr lang="en-US" dirty="0" smtClean="0"/>
              <a:t>Refers to owner, group, and world</a:t>
            </a:r>
          </a:p>
          <a:p>
            <a:pPr lvl="1"/>
            <a:r>
              <a:rPr lang="en-US" dirty="0" smtClean="0"/>
              <a:t>Timestamp – when the file was created</a:t>
            </a:r>
          </a:p>
        </p:txBody>
      </p:sp>
    </p:spTree>
    <p:extLst>
      <p:ext uri="{BB962C8B-B14F-4D97-AF65-F5344CB8AC3E}">
        <p14:creationId xmlns:p14="http://schemas.microsoft.com/office/powerpoint/2010/main" val="3796038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File Management Details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 stored in folder containing the file data</a:t>
            </a:r>
          </a:p>
          <a:p>
            <a:r>
              <a:rPr lang="en-US" dirty="0" smtClean="0"/>
              <a:t>Data stored as a directory entry</a:t>
            </a:r>
          </a:p>
          <a:p>
            <a:r>
              <a:rPr lang="en-US" dirty="0" smtClean="0"/>
              <a:t>Pathnames – how to find file in directory tree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/local/openmpi-1.6.3</a:t>
            </a:r>
          </a:p>
          <a:p>
            <a:pPr lvl="1"/>
            <a:r>
              <a:rPr lang="en-US" dirty="0" smtClean="0"/>
              <a:t>C:\Program Files\...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99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methods</a:t>
            </a:r>
          </a:p>
          <a:p>
            <a:pPr lvl="1"/>
            <a:r>
              <a:rPr lang="en-US" dirty="0" smtClean="0"/>
              <a:t>Sequential</a:t>
            </a:r>
          </a:p>
          <a:p>
            <a:pPr lvl="1"/>
            <a:r>
              <a:rPr lang="en-US" dirty="0" smtClean="0"/>
              <a:t>Random (i.e. direct)</a:t>
            </a:r>
          </a:p>
          <a:p>
            <a:r>
              <a:rPr lang="en-US" dirty="0" smtClean="0"/>
              <a:t>Process operations on files</a:t>
            </a:r>
          </a:p>
          <a:p>
            <a:pPr lvl="1"/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8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and Closing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OS must search for file</a:t>
            </a:r>
          </a:p>
          <a:p>
            <a:pPr lvl="1"/>
            <a:r>
              <a:rPr lang="en-US" dirty="0" smtClean="0"/>
              <a:t>Ex. </a:t>
            </a:r>
            <a:r>
              <a:rPr lang="en-US" dirty="0" err="1" smtClean="0"/>
              <a:t>fopen</a:t>
            </a:r>
            <a:r>
              <a:rPr lang="en-US" dirty="0" smtClean="0"/>
              <a:t> in C, Scanner and File classes in Java </a:t>
            </a:r>
            <a:endParaRPr lang="en-US" dirty="0"/>
          </a:p>
          <a:p>
            <a:r>
              <a:rPr lang="en-US" dirty="0" smtClean="0"/>
              <a:t>Close</a:t>
            </a:r>
          </a:p>
          <a:p>
            <a:pPr lvl="1"/>
            <a:r>
              <a:rPr lang="en-US" dirty="0" smtClean="0"/>
              <a:t>Close files when finished with them</a:t>
            </a:r>
          </a:p>
          <a:p>
            <a:pPr lvl="1"/>
            <a:r>
              <a:rPr lang="en-US" dirty="0" smtClean="0"/>
              <a:t>Need to tell OS we are finished otherwise problems may occur</a:t>
            </a:r>
          </a:p>
          <a:p>
            <a:pPr lvl="1"/>
            <a:r>
              <a:rPr lang="en-US" dirty="0" smtClean="0"/>
              <a:t>Ex. </a:t>
            </a:r>
            <a:r>
              <a:rPr lang="en-US" dirty="0" err="1"/>
              <a:t>f</a:t>
            </a:r>
            <a:r>
              <a:rPr lang="en-US" dirty="0" err="1" smtClean="0"/>
              <a:t>close</a:t>
            </a:r>
            <a:r>
              <a:rPr lang="en-US" dirty="0" smtClean="0"/>
              <a:t> in C and .close() methods in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49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from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file?</a:t>
            </a:r>
          </a:p>
          <a:p>
            <a:r>
              <a:rPr lang="en-US" dirty="0" smtClean="0"/>
              <a:t>Where is the data within the file?</a:t>
            </a:r>
          </a:p>
          <a:p>
            <a:r>
              <a:rPr lang="en-US" dirty="0" smtClean="0"/>
              <a:t>Where in the memory space of the process should the file be stored?</a:t>
            </a:r>
          </a:p>
          <a:p>
            <a:r>
              <a:rPr lang="en-US" dirty="0" smtClean="0"/>
              <a:t>How much data to read?</a:t>
            </a:r>
          </a:p>
        </p:txBody>
      </p:sp>
    </p:spTree>
    <p:extLst>
      <p:ext uri="{BB962C8B-B14F-4D97-AF65-F5344CB8AC3E}">
        <p14:creationId xmlns:p14="http://schemas.microsoft.com/office/powerpoint/2010/main" val="1735988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Again, which file? Does it exist?</a:t>
            </a:r>
          </a:p>
          <a:p>
            <a:r>
              <a:rPr lang="en-US" dirty="0" smtClean="0"/>
              <a:t>Where should the data be stored within the file?</a:t>
            </a:r>
          </a:p>
          <a:p>
            <a:r>
              <a:rPr lang="en-US" dirty="0" smtClean="0"/>
              <a:t>Where is the data buffer?</a:t>
            </a:r>
          </a:p>
          <a:p>
            <a:r>
              <a:rPr lang="en-US" dirty="0" smtClean="0"/>
              <a:t>How much data to write</a:t>
            </a:r>
          </a:p>
        </p:txBody>
      </p:sp>
    </p:spTree>
    <p:extLst>
      <p:ext uri="{BB962C8B-B14F-4D97-AF65-F5344CB8AC3E}">
        <p14:creationId xmlns:p14="http://schemas.microsoft.com/office/powerpoint/2010/main" val="197001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Round Robin (RR) and Shortest Remaining Time First (SRTF)</a:t>
            </a:r>
          </a:p>
          <a:p>
            <a:pPr lvl="1"/>
            <a:r>
              <a:rPr lang="en-US" dirty="0" smtClean="0"/>
              <a:t>Examples and Performance</a:t>
            </a:r>
          </a:p>
          <a:p>
            <a:r>
              <a:rPr lang="en-US" dirty="0" smtClean="0"/>
              <a:t>Dynamic Priority Scheduling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Heuristic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7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Longest Job First</a:t>
            </a:r>
          </a:p>
          <a:p>
            <a:r>
              <a:rPr lang="en-US" dirty="0" smtClean="0"/>
              <a:t>Real-time scheduling</a:t>
            </a:r>
          </a:p>
          <a:p>
            <a:r>
              <a:rPr lang="en-US" dirty="0" smtClean="0"/>
              <a:t>Multi-level scheduling</a:t>
            </a:r>
          </a:p>
          <a:p>
            <a:r>
              <a:rPr lang="en-US" dirty="0" smtClean="0"/>
              <a:t>Multiprocessor scheduling</a:t>
            </a:r>
          </a:p>
          <a:p>
            <a:r>
              <a:rPr lang="en-US" dirty="0" smtClean="0"/>
              <a:t>A start on file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59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Job First (LJF)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Same concept as SJF except using the longest job first</a:t>
            </a:r>
          </a:p>
          <a:p>
            <a:r>
              <a:rPr lang="en-US" sz="2800" dirty="0" smtClean="0"/>
              <a:t>Uses a priority queue</a:t>
            </a:r>
          </a:p>
          <a:p>
            <a:r>
              <a:rPr lang="en-US" sz="2800" dirty="0" smtClean="0"/>
              <a:t>Non-preemptive, not fair compared to FCFS</a:t>
            </a:r>
          </a:p>
          <a:p>
            <a:r>
              <a:rPr lang="en-US" sz="2800" dirty="0" smtClean="0"/>
              <a:t>Example with five processes having CPU burst times of 148ms, 135ms, 125ms, 102ms, and 56ms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188470"/>
              </p:ext>
            </p:extLst>
          </p:nvPr>
        </p:nvGraphicFramePr>
        <p:xfrm>
          <a:off x="961921" y="4709703"/>
          <a:ext cx="72416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45"/>
                <a:gridCol w="1206945"/>
                <a:gridCol w="1206945"/>
                <a:gridCol w="1206945"/>
                <a:gridCol w="1206945"/>
                <a:gridCol w="12069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148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283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408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510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25354"/>
              </p:ext>
            </p:extLst>
          </p:nvPr>
        </p:nvGraphicFramePr>
        <p:xfrm>
          <a:off x="1537636" y="5393008"/>
          <a:ext cx="6096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851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(RT)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 systems continuously interact with external environment</a:t>
            </a:r>
          </a:p>
          <a:p>
            <a:r>
              <a:rPr lang="en-US" dirty="0" smtClean="0"/>
              <a:t>Behavior defined by timing constraints</a:t>
            </a:r>
          </a:p>
          <a:p>
            <a:r>
              <a:rPr lang="en-US" dirty="0" smtClean="0"/>
              <a:t>Want fast response to high priority RT processes</a:t>
            </a:r>
          </a:p>
          <a:p>
            <a:r>
              <a:rPr lang="en-US" dirty="0" smtClean="0"/>
              <a:t>Processes have deadline requirements</a:t>
            </a:r>
          </a:p>
          <a:p>
            <a:pPr lvl="1"/>
            <a:r>
              <a:rPr lang="en-US" dirty="0" smtClean="0"/>
              <a:t>Must complete service before deadline expires</a:t>
            </a:r>
          </a:p>
        </p:txBody>
      </p:sp>
    </p:spTree>
    <p:extLst>
      <p:ext uri="{BB962C8B-B14F-4D97-AF65-F5344CB8AC3E}">
        <p14:creationId xmlns:p14="http://schemas.microsoft.com/office/powerpoint/2010/main" val="424400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Could be periodic or sporadic</a:t>
            </a:r>
          </a:p>
          <a:p>
            <a:pPr lvl="1"/>
            <a:r>
              <a:rPr lang="en-US" dirty="0" smtClean="0"/>
              <a:t>Periodic starts every </a:t>
            </a:r>
            <a:r>
              <a:rPr lang="en-US" i="1" dirty="0" smtClean="0"/>
              <a:t>p</a:t>
            </a:r>
            <a:r>
              <a:rPr lang="en-US" dirty="0" smtClean="0"/>
              <a:t> time units</a:t>
            </a:r>
          </a:p>
          <a:p>
            <a:pPr lvl="2"/>
            <a:r>
              <a:rPr lang="en-US" dirty="0" smtClean="0"/>
              <a:t>Has computation time requirement </a:t>
            </a:r>
            <a:r>
              <a:rPr lang="en-US" i="1" dirty="0" smtClean="0"/>
              <a:t>c</a:t>
            </a:r>
            <a:r>
              <a:rPr lang="en-US" dirty="0" smtClean="0"/>
              <a:t> and deadline </a:t>
            </a:r>
            <a:r>
              <a:rPr lang="en-US" i="1" dirty="0" smtClean="0"/>
              <a:t>d</a:t>
            </a:r>
          </a:p>
          <a:p>
            <a:pPr lvl="1"/>
            <a:r>
              <a:rPr lang="en-US" dirty="0" smtClean="0"/>
              <a:t>Sporadic spurred by random event</a:t>
            </a:r>
          </a:p>
          <a:p>
            <a:pPr lvl="2"/>
            <a:r>
              <a:rPr lang="en-US" dirty="0" smtClean="0"/>
              <a:t>Must start and complete before deadline</a:t>
            </a:r>
          </a:p>
          <a:p>
            <a:r>
              <a:rPr lang="en-US" dirty="0" smtClean="0"/>
              <a:t>2 </a:t>
            </a:r>
            <a:r>
              <a:rPr lang="en-US" dirty="0"/>
              <a:t>p</a:t>
            </a:r>
            <a:r>
              <a:rPr lang="en-US" dirty="0" smtClean="0"/>
              <a:t>olicies exist</a:t>
            </a:r>
          </a:p>
          <a:p>
            <a:pPr lvl="1"/>
            <a:r>
              <a:rPr lang="en-US" dirty="0" smtClean="0"/>
              <a:t>Rate Monotonic Scheduling</a:t>
            </a:r>
          </a:p>
          <a:p>
            <a:pPr lvl="2"/>
            <a:r>
              <a:rPr lang="en-US" dirty="0" smtClean="0"/>
              <a:t>Process priorities assigned statically in reverse order of period length</a:t>
            </a:r>
          </a:p>
          <a:p>
            <a:pPr lvl="2"/>
            <a:r>
              <a:rPr lang="en-US" dirty="0" smtClean="0"/>
              <a:t>Higher priority for shorter periods</a:t>
            </a:r>
          </a:p>
          <a:p>
            <a:pPr lvl="1"/>
            <a:r>
              <a:rPr lang="en-US" dirty="0" smtClean="0"/>
              <a:t>Earliest Deadline First</a:t>
            </a:r>
          </a:p>
          <a:p>
            <a:pPr lvl="2"/>
            <a:r>
              <a:rPr lang="en-US" dirty="0" smtClean="0"/>
              <a:t>Priorities assigned statically or dynamically</a:t>
            </a:r>
          </a:p>
          <a:p>
            <a:pPr lvl="2"/>
            <a:r>
              <a:rPr lang="en-US" dirty="0" smtClean="0"/>
              <a:t>Processes with earlier deadlines given higher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3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Multilevel Queues and Multiple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have several classes of processes in multiclass systems with different priorities</a:t>
            </a:r>
          </a:p>
          <a:p>
            <a:r>
              <a:rPr lang="en-US" dirty="0" smtClean="0"/>
              <a:t>Use priority scheduling that can be either preemptive or non-preemptive</a:t>
            </a:r>
          </a:p>
          <a:p>
            <a:r>
              <a:rPr lang="en-US" dirty="0" smtClean="0"/>
              <a:t>Need multilevel queues because each category of process needs its own queue</a:t>
            </a:r>
          </a:p>
          <a:p>
            <a:r>
              <a:rPr lang="en-US" dirty="0" smtClean="0"/>
              <a:t>For example, batch processes may need one queue while interactive processes may need another queue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3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Processors, Single Queue Scheduler</a:t>
            </a:r>
            <a:endParaRPr lang="en-US" dirty="0"/>
          </a:p>
        </p:txBody>
      </p:sp>
      <p:pic>
        <p:nvPicPr>
          <p:cNvPr id="4" name="Picture 3" descr="Multiprocessorque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761490"/>
            <a:ext cx="77724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90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Processors, Multiple Queue Scheduler</a:t>
            </a:r>
            <a:endParaRPr lang="en-US" dirty="0"/>
          </a:p>
        </p:txBody>
      </p:sp>
      <p:pic>
        <p:nvPicPr>
          <p:cNvPr id="5" name="Picture 4" descr="Multiprocessorqueu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590358"/>
            <a:ext cx="755904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4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711</Words>
  <Application>Microsoft Macintosh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Scheduling Policies and File Systems</vt:lpstr>
      <vt:lpstr>Last lecture</vt:lpstr>
      <vt:lpstr>This time</vt:lpstr>
      <vt:lpstr>Longest Job First (LJF)</vt:lpstr>
      <vt:lpstr>Real-time (RT) scheduling</vt:lpstr>
      <vt:lpstr>RT Scheduling</vt:lpstr>
      <vt:lpstr>Multilevel Queues and Multiple Processors</vt:lpstr>
      <vt:lpstr>Multiple Processors, Single Queue Scheduler</vt:lpstr>
      <vt:lpstr>Multiple Processors, Multiple Queue Scheduler</vt:lpstr>
      <vt:lpstr>File Management and IO</vt:lpstr>
      <vt:lpstr>File Management Basics</vt:lpstr>
      <vt:lpstr>Memory Basics</vt:lpstr>
      <vt:lpstr>File Management Details</vt:lpstr>
      <vt:lpstr>File Management Details Continued</vt:lpstr>
      <vt:lpstr>File IO</vt:lpstr>
      <vt:lpstr>Opening and Closing Files</vt:lpstr>
      <vt:lpstr>Reading from Files</vt:lpstr>
      <vt:lpstr>Writing to Files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Policies and File Systems</dc:title>
  <dc:creator>David Monismith</dc:creator>
  <cp:lastModifiedBy>David Monismith</cp:lastModifiedBy>
  <cp:revision>15</cp:revision>
  <dcterms:created xsi:type="dcterms:W3CDTF">2012-11-11T07:01:04Z</dcterms:created>
  <dcterms:modified xsi:type="dcterms:W3CDTF">2013-10-30T17:02:15Z</dcterms:modified>
</cp:coreProperties>
</file>