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9" r:id="rId5"/>
    <p:sldId id="259" r:id="rId6"/>
    <p:sldId id="268" r:id="rId7"/>
    <p:sldId id="261" r:id="rId8"/>
    <p:sldId id="270" r:id="rId9"/>
    <p:sldId id="271" r:id="rId10"/>
    <p:sldId id="262" r:id="rId11"/>
    <p:sldId id="263" r:id="rId12"/>
    <p:sldId id="272" r:id="rId13"/>
    <p:sldId id="264" r:id="rId14"/>
    <p:sldId id="265" r:id="rId15"/>
    <p:sldId id="266" r:id="rId16"/>
    <p:sldId id="267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79" autoAdjust="0"/>
    <p:restoredTop sz="94660"/>
  </p:normalViewPr>
  <p:slideViewPr>
    <p:cSldViewPr snapToGrid="0" snapToObjects="1">
      <p:cViewPr>
        <p:scale>
          <a:sx n="76" d="100"/>
          <a:sy n="76" d="100"/>
        </p:scale>
        <p:origin x="-184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E4E93-6992-2F45-BDB1-78B4FDE1C079}" type="datetimeFigureOut">
              <a:rPr lang="en-US" smtClean="0"/>
              <a:t>10/24/14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6EC96-E436-7347-BAAD-B1EE119B6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501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E4E93-6992-2F45-BDB1-78B4FDE1C079}" type="datetimeFigureOut">
              <a:rPr lang="en-US" smtClean="0"/>
              <a:t>10/24/14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6EC96-E436-7347-BAAD-B1EE119B6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310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E4E93-6992-2F45-BDB1-78B4FDE1C079}" type="datetimeFigureOut">
              <a:rPr lang="en-US" smtClean="0"/>
              <a:t>10/24/14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6EC96-E436-7347-BAAD-B1EE119B6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68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E4E93-6992-2F45-BDB1-78B4FDE1C079}" type="datetimeFigureOut">
              <a:rPr lang="en-US" smtClean="0"/>
              <a:t>10/24/14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6EC96-E436-7347-BAAD-B1EE119B6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40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E4E93-6992-2F45-BDB1-78B4FDE1C079}" type="datetimeFigureOut">
              <a:rPr lang="en-US" smtClean="0"/>
              <a:t>10/24/14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6EC96-E436-7347-BAAD-B1EE119B6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899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E4E93-6992-2F45-BDB1-78B4FDE1C079}" type="datetimeFigureOut">
              <a:rPr lang="en-US" smtClean="0"/>
              <a:t>10/24/14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6EC96-E436-7347-BAAD-B1EE119B6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28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E4E93-6992-2F45-BDB1-78B4FDE1C079}" type="datetimeFigureOut">
              <a:rPr lang="en-US" smtClean="0"/>
              <a:t>10/24/14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6EC96-E436-7347-BAAD-B1EE119B6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693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E4E93-6992-2F45-BDB1-78B4FDE1C079}" type="datetimeFigureOut">
              <a:rPr lang="en-US" smtClean="0"/>
              <a:t>10/24/14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6EC96-E436-7347-BAAD-B1EE119B6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64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E4E93-6992-2F45-BDB1-78B4FDE1C079}" type="datetimeFigureOut">
              <a:rPr lang="en-US" smtClean="0"/>
              <a:t>10/24/14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6EC96-E436-7347-BAAD-B1EE119B6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132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E4E93-6992-2F45-BDB1-78B4FDE1C079}" type="datetimeFigureOut">
              <a:rPr lang="en-US" smtClean="0"/>
              <a:t>10/24/14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6EC96-E436-7347-BAAD-B1EE119B6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604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E4E93-6992-2F45-BDB1-78B4FDE1C079}" type="datetimeFigureOut">
              <a:rPr lang="en-US" smtClean="0"/>
              <a:t>10/24/14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6EC96-E436-7347-BAAD-B1EE119B6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518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EE4E93-6992-2F45-BDB1-78B4FDE1C079}" type="datetimeFigureOut">
              <a:rPr lang="en-US" smtClean="0"/>
              <a:t>10/24/14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26EC96-E436-7347-BAAD-B1EE119B6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913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More Scheduling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cs550</a:t>
            </a:r>
          </a:p>
          <a:p>
            <a:r>
              <a:rPr lang="en-US" dirty="0" smtClean="0"/>
              <a:t>Operating Systems</a:t>
            </a:r>
          </a:p>
          <a:p>
            <a:r>
              <a:rPr lang="en-US" dirty="0" smtClean="0"/>
              <a:t>David </a:t>
            </a:r>
            <a:r>
              <a:rPr lang="en-US" dirty="0" err="1" smtClean="0"/>
              <a:t>Monismith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7721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0814"/>
            <a:ext cx="8229600" cy="503284"/>
          </a:xfrm>
        </p:spPr>
        <p:txBody>
          <a:bodyPr>
            <a:noAutofit/>
          </a:bodyPr>
          <a:lstStyle/>
          <a:p>
            <a:r>
              <a:rPr lang="en-US" altLang="en-US" sz="3200" dirty="0">
                <a:solidFill>
                  <a:srgbClr val="000000"/>
                </a:solidFill>
                <a:latin typeface="Arial Unicode MS" panose="020B0604020202020204" pitchFamily="34" charset="-128"/>
              </a:rPr>
              <a:t>Example</a:t>
            </a:r>
            <a:endParaRPr lang="en-US" sz="3200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457200" y="1503624"/>
            <a:ext cx="8152123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	</a:t>
            </a:r>
            <a:r>
              <a:rPr kumimoji="0" lang="en-US" altLang="en-US" sz="20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Arrival 		Time Burst 	Time Order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 P1	 0	 	135		 6</a:t>
            </a:r>
            <a:r>
              <a:rPr kumimoji="0" lang="en-US" altLang="en-US" sz="20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th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 Unicode MS" panose="020B0604020202020204" pitchFamily="34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 P2	 0	 	102		 2nd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 P3	 0		 56		 1st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 P4	 0	 	148		 7</a:t>
            </a:r>
            <a:r>
              <a:rPr kumimoji="0" lang="en-US" altLang="en-US" sz="20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th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 Unicode MS" panose="020B0604020202020204" pitchFamily="34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 P5	 0	 	125		 3rd </a:t>
            </a: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Unicode MS" panose="020B0604020202020204" pitchFamily="34" charset="-128"/>
              </a:rPr>
              <a:t>&lt;--stop with 83 </a:t>
            </a:r>
            <a:r>
              <a:rPr kumimoji="0" lang="en-US" altLang="en-US" sz="1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 Unicode MS" panose="020B0604020202020204" pitchFamily="34" charset="-128"/>
              </a:rPr>
              <a:t>ms</a:t>
            </a: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Unicode MS" panose="020B0604020202020204" pitchFamily="34" charset="-128"/>
              </a:rPr>
              <a:t> left (5th)</a:t>
            </a:r>
            <a:endParaRPr kumimoji="0" lang="en-US" altLang="en-US" sz="2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 Unicode MS" panose="020B0604020202020204" pitchFamily="34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 P6	 200	 	65		 4</a:t>
            </a:r>
            <a:r>
              <a:rPr kumimoji="0" lang="en-US" altLang="en-US" sz="20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th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 Unicode MS" panose="020B0604020202020204" pitchFamily="34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Gantt </a:t>
            </a:r>
            <a:r>
              <a:rPr lang="en-US" altLang="en-US" sz="2000" b="1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Chart:</a:t>
            </a:r>
            <a:endParaRPr kumimoji="0" lang="en-US" altLang="en-US" sz="4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5382" y="4964314"/>
            <a:ext cx="6087325" cy="847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33377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867979" y="677145"/>
            <a:ext cx="5408051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Dynamic Scheduling Policies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457200" y="1549687"/>
            <a:ext cx="8195481" cy="449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Dynamic Priority Scheduling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Processes 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often alternate between CPU and I/O bursts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Programs 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often need I/O then CPU and repeat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We 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could give such processes higher priority to keep I/O busy without using too much CPU time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It 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can be hard decide which processes to give high priority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Note 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that Fixed Priority Scheduling will not work </a:t>
            </a:r>
          </a:p>
        </p:txBody>
      </p:sp>
    </p:spTree>
    <p:extLst>
      <p:ext uri="{BB962C8B-B14F-4D97-AF65-F5344CB8AC3E}">
        <p14:creationId xmlns:p14="http://schemas.microsoft.com/office/powerpoint/2010/main" val="22665157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Scheduling Policies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lvl="0" indent="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b="1" dirty="0">
                <a:solidFill>
                  <a:srgbClr val="000000"/>
                </a:solidFill>
                <a:latin typeface="Arial Unicode MS" panose="020B0604020202020204" pitchFamily="34" charset="-128"/>
              </a:rPr>
              <a:t>Dynamic priority scheduling adjusts a process's priority as it runs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 Adjustment based upon what will happen next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 Need branch prediction!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 Could approximate or guess (use heuristic) what will happen next</a:t>
            </a:r>
            <a:r>
              <a:rPr lang="en-US" altLang="en-US" sz="2400" dirty="0"/>
              <a:t> </a:t>
            </a:r>
            <a:endParaRPr lang="en-US" altLang="en-US" sz="6000" dirty="0">
              <a:latin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877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457201" y="1623606"/>
            <a:ext cx="822960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Algorithm could be based on the following heuristic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Process that has just completed IO will likely request another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Allocate 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CPU to highest priority process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When 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a process is selected for execution, give it a time slice.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If 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a process requests an IO operation before its time slice expires, raise its priority (assume it will carry out another IO request soon).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If 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the time slice expires, lower its priority (assume process is in a CPU burst) and allocate the CPU to the highest priority process.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50864" y="643721"/>
            <a:ext cx="7242287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Dynamic </a:t>
            </a:r>
            <a:r>
              <a:rPr lang="en-US" altLang="en-US" sz="3200" dirty="0">
                <a:solidFill>
                  <a:srgbClr val="000000"/>
                </a:solidFill>
                <a:latin typeface="Arial Unicode MS" panose="020B0604020202020204" pitchFamily="34" charset="-128"/>
              </a:rPr>
              <a:t>S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cheduling </a:t>
            </a:r>
            <a:r>
              <a:rPr lang="en-US" altLang="en-US" sz="32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P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olicies (Cont’d)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00885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465500" y="1309308"/>
            <a:ext cx="28985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Longest Job First (LJF) </a:t>
            </a:r>
          </a:p>
        </p:txBody>
      </p:sp>
      <p:sp>
        <p:nvSpPr>
          <p:cNvPr id="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359428" y="398789"/>
            <a:ext cx="624237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Other scheduling policies(Contd..)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3160" y="1085442"/>
            <a:ext cx="4439270" cy="847843"/>
          </a:xfrm>
          <a:prstGeom prst="rect">
            <a:avLst/>
          </a:prstGeom>
        </p:spPr>
      </p:pic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465500" y="1842785"/>
            <a:ext cx="8017318" cy="43704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000" b="1" dirty="0">
                <a:solidFill>
                  <a:srgbClr val="000000"/>
                </a:solidFill>
                <a:latin typeface="Arial Unicode MS" panose="020B0604020202020204" pitchFamily="34" charset="-128"/>
              </a:rPr>
              <a:t>Real-time </a:t>
            </a:r>
            <a:r>
              <a:rPr lang="en-US" altLang="en-US" sz="2000" b="1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scheduling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latin typeface="Arial Unicode MS" panose="020B0604020202020204" pitchFamily="34" charset="-128"/>
              </a:rPr>
              <a:t>RT (aka reactive systems) continuously interact with the external environment </a:t>
            </a:r>
            <a:endParaRPr lang="en-US" altLang="en-US" sz="2400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latin typeface="Arial Unicode MS" panose="020B0604020202020204" pitchFamily="34" charset="-128"/>
              </a:rPr>
              <a:t>Behavior defined by timing </a:t>
            </a:r>
            <a:r>
              <a:rPr lang="en-US" altLang="en-US" sz="24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constraints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latin typeface="Arial Unicode MS" panose="020B0604020202020204" pitchFamily="34" charset="-128"/>
              </a:rPr>
              <a:t>Want fast response to high priority RT processes </a:t>
            </a:r>
            <a:endParaRPr lang="en-US" altLang="en-US" sz="2400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latin typeface="Arial Unicode MS" panose="020B0604020202020204" pitchFamily="34" charset="-128"/>
              </a:rPr>
              <a:t>Processes have deadline requirements (e.g. must complete service before deadline expires) </a:t>
            </a:r>
            <a:endParaRPr lang="en-US" altLang="en-US" sz="2400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latin typeface="Arial Unicode MS" panose="020B0604020202020204" pitchFamily="34" charset="-128"/>
              </a:rPr>
              <a:t>Could be periodic or sporadic </a:t>
            </a:r>
            <a:endParaRPr lang="en-US" altLang="en-US" sz="2400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lvl="1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altLang="en-US" sz="20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Periodic </a:t>
            </a:r>
            <a:r>
              <a:rPr lang="en-US" altLang="en-US" sz="2000" dirty="0">
                <a:solidFill>
                  <a:srgbClr val="000000"/>
                </a:solidFill>
                <a:latin typeface="Arial Unicode MS" panose="020B0604020202020204" pitchFamily="34" charset="-128"/>
              </a:rPr>
              <a:t>starts every p time units </a:t>
            </a:r>
            <a:endParaRPr lang="en-US" altLang="en-US" sz="2000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lvl="1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altLang="en-US" sz="20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Has </a:t>
            </a:r>
            <a:r>
              <a:rPr lang="en-US" altLang="en-US" sz="2000" dirty="0">
                <a:solidFill>
                  <a:srgbClr val="000000"/>
                </a:solidFill>
                <a:latin typeface="Arial Unicode MS" panose="020B0604020202020204" pitchFamily="34" charset="-128"/>
              </a:rPr>
              <a:t>computation time requirement c and deadline d </a:t>
            </a:r>
            <a:endParaRPr lang="en-US" altLang="en-US" sz="2000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lvl="1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altLang="en-US" sz="20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Sporadic </a:t>
            </a:r>
            <a:r>
              <a:rPr lang="en-US" altLang="en-US" sz="2000" dirty="0">
                <a:solidFill>
                  <a:srgbClr val="000000"/>
                </a:solidFill>
                <a:latin typeface="Arial Unicode MS" panose="020B0604020202020204" pitchFamily="34" charset="-128"/>
              </a:rPr>
              <a:t>spurred by random even and must start and complete </a:t>
            </a:r>
            <a:r>
              <a:rPr lang="en-US" altLang="en-US" sz="20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 before </a:t>
            </a:r>
            <a:r>
              <a:rPr lang="en-US" altLang="en-US" sz="2000" dirty="0">
                <a:solidFill>
                  <a:srgbClr val="000000"/>
                </a:solidFill>
                <a:latin typeface="Arial Unicode MS" panose="020B0604020202020204" pitchFamily="34" charset="-128"/>
              </a:rPr>
              <a:t>deadline</a:t>
            </a:r>
            <a:r>
              <a:rPr lang="en-US" altLang="en-US" sz="1200" dirty="0"/>
              <a:t> </a:t>
            </a:r>
            <a:endParaRPr lang="en-US" altLang="en-US" sz="48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74617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365816" y="1054273"/>
            <a:ext cx="8229600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Two possible policies Rate Monotonic Scheduling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 Process Priorities assigned statically in reverse order of period length 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Higher priority for shorter periods Earliest Deadline First 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Priorities assigned statically or dynamically 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Processes with earlier deadlines are given higher priorities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50627" y="337234"/>
            <a:ext cx="745997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Other scheduling </a:t>
            </a:r>
            <a:r>
              <a:rPr kumimoji="0" lang="en-US" altLang="en-US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policies (Cont’d)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6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71503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93937" y="325218"/>
            <a:ext cx="715612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Multi-level Queues and Multiple Processors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457200" y="1303152"/>
            <a:ext cx="8072651" cy="4683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 Several classes of processes in multi class systems each with different priority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 Use priority scheduling that can be either non-preemptive or preemptive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 Need multi-level queues because each category of process needs its own queue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 Maybe one needs batch processing while the other needs interactive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 With multiprocessor system there are many ways to accomplish 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this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36409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5694"/>
          </a:xfrm>
        </p:spPr>
        <p:txBody>
          <a:bodyPr>
            <a:normAutofit fontScale="90000"/>
          </a:bodyPr>
          <a:lstStyle/>
          <a:p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Round Robin </a:t>
            </a:r>
            <a:r>
              <a:rPr lang="en-US" altLang="en-US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Scheduling</a:t>
            </a:r>
            <a:endParaRPr lang="en-US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457200" y="964319"/>
            <a:ext cx="8229600" cy="5606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Used in time sharing systems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Processes 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are allocated to CPU for fixed time interval called a time quantum or time slice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After 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interval expires, 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a process 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that is executing or receiving CPU service is interrupted by 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the system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 Unicode MS" panose="020B0604020202020204" pitchFamily="34" charset="-128"/>
            </a:endParaRP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en-US" altLang="en-US" sz="20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A t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ime 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slice is often 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shorter 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than the average CPU burst of processes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Once the 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time slice expires, 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the scheduler 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performs 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a context 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switch to the next process selected from the ready queue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After a 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process completes its time slice, it is interrupted and cycled back to the ready queue until it completes its CPU burst or encounters a resource request (e.g. 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I/O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) that cannot be fulfilled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2423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457200" y="905967"/>
            <a:ext cx="8229599" cy="54168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indent="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RR </a:t>
            </a:r>
            <a:r>
              <a:rPr lang="en-US" altLang="en-US" sz="2400" dirty="0">
                <a:solidFill>
                  <a:srgbClr val="000000"/>
                </a:solidFill>
                <a:latin typeface="Arial Unicode MS" panose="020B0604020202020204" pitchFamily="34" charset="-128"/>
              </a:rPr>
              <a:t>attempts to allocate the CPU in a uniform manner to all processes in the ready queue for fixed, short intervals</a:t>
            </a:r>
            <a:r>
              <a:rPr lang="en-US" altLang="en-US" sz="24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.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All </a:t>
            </a:r>
            <a:r>
              <a:rPr lang="en-US" altLang="en-US" sz="2400" dirty="0">
                <a:solidFill>
                  <a:srgbClr val="000000"/>
                </a:solidFill>
                <a:latin typeface="Arial Unicode MS" panose="020B0604020202020204" pitchFamily="34" charset="-128"/>
              </a:rPr>
              <a:t>processes get equal chance to receive CPU service for short periods of time (time slices</a:t>
            </a:r>
            <a:r>
              <a:rPr lang="en-US" altLang="en-US" sz="24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)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This works </a:t>
            </a:r>
            <a:r>
              <a:rPr lang="en-US" altLang="en-US" sz="2400" dirty="0">
                <a:solidFill>
                  <a:srgbClr val="000000"/>
                </a:solidFill>
                <a:latin typeface="Arial Unicode MS" panose="020B0604020202020204" pitchFamily="34" charset="-128"/>
              </a:rPr>
              <a:t>well for interactive </a:t>
            </a:r>
            <a:r>
              <a:rPr lang="en-US" altLang="en-US" sz="24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computing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The </a:t>
            </a:r>
            <a:r>
              <a:rPr lang="en-US" altLang="en-US" sz="24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time </a:t>
            </a:r>
            <a:r>
              <a:rPr lang="en-US" altLang="en-US" sz="2400" dirty="0">
                <a:solidFill>
                  <a:srgbClr val="000000"/>
                </a:solidFill>
                <a:latin typeface="Arial Unicode MS" panose="020B0604020202020204" pitchFamily="34" charset="-128"/>
              </a:rPr>
              <a:t>slice is a system </a:t>
            </a:r>
            <a:r>
              <a:rPr lang="en-US" altLang="en-US" sz="24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parameter</a:t>
            </a:r>
          </a:p>
          <a:p>
            <a:pPr lvl="1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altLang="en-US" sz="20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This </a:t>
            </a:r>
            <a:r>
              <a:rPr lang="en-US" altLang="en-US" sz="20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should </a:t>
            </a:r>
            <a:r>
              <a:rPr lang="en-US" altLang="en-US" sz="2000" dirty="0">
                <a:solidFill>
                  <a:srgbClr val="000000"/>
                </a:solidFill>
                <a:latin typeface="Arial Unicode MS" panose="020B0604020202020204" pitchFamily="34" charset="-128"/>
              </a:rPr>
              <a:t>typically be less than </a:t>
            </a:r>
            <a:r>
              <a:rPr lang="en-US" altLang="en-US" sz="20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the CPU </a:t>
            </a:r>
            <a:r>
              <a:rPr lang="en-US" altLang="en-US" sz="2000" dirty="0">
                <a:solidFill>
                  <a:srgbClr val="000000"/>
                </a:solidFill>
                <a:latin typeface="Arial Unicode MS" panose="020B0604020202020204" pitchFamily="34" charset="-128"/>
              </a:rPr>
              <a:t>burst time and more than context switch </a:t>
            </a:r>
            <a:r>
              <a:rPr lang="en-US" altLang="en-US" sz="20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time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If the slice </a:t>
            </a:r>
            <a:r>
              <a:rPr lang="en-US" altLang="en-US" sz="2400" dirty="0">
                <a:solidFill>
                  <a:srgbClr val="000000"/>
                </a:solidFill>
                <a:latin typeface="Arial Unicode MS" panose="020B0604020202020204" pitchFamily="34" charset="-128"/>
              </a:rPr>
              <a:t>is too long or too short, performance will degrade</a:t>
            </a:r>
            <a:r>
              <a:rPr lang="en-US" altLang="en-US" sz="1800" dirty="0"/>
              <a:t> </a:t>
            </a:r>
            <a:endParaRPr lang="en-US" altLang="en-US" sz="4800" dirty="0">
              <a:latin typeface="Arial" panose="020B0604020202020204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223031"/>
            <a:ext cx="8229600" cy="6256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Round Robin </a:t>
            </a:r>
            <a:r>
              <a:rPr lang="en-US" altLang="en-US" sz="32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Scheduling (Cont’d)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19397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Round Robin Scheduling(Contd..</a:t>
            </a:r>
            <a:r>
              <a:rPr lang="en-US" altLang="en-US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Note that </a:t>
            </a:r>
            <a:r>
              <a:rPr lang="en-US" altLang="en-US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for the previous slide set NTAT </a:t>
            </a: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= turnaround time/burst time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It is possible to implement round robin as single or multi-class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In multi-class </a:t>
            </a:r>
            <a:r>
              <a:rPr lang="en-US" altLang="en-US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scheduling, we </a:t>
            </a: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give processes different priorities and select processes to run from the ready queue based upon priority.</a:t>
            </a:r>
            <a:r>
              <a:rPr lang="en-US" altLang="en-US" sz="2400" dirty="0"/>
              <a:t> </a:t>
            </a:r>
            <a:endParaRPr lang="en-US" altLang="en-US" sz="6000" dirty="0">
              <a:latin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5479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62744"/>
            <a:ext cx="8229600" cy="28492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457200" y="1975329"/>
            <a:ext cx="8229600" cy="3108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4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Assume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5 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processes</a:t>
            </a:r>
            <a:r>
              <a:rPr kumimoji="0" lang="en-US" altLang="en-US" sz="2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 and a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time slice of 40 units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400" dirty="0">
                <a:solidFill>
                  <a:srgbClr val="000000"/>
                </a:solidFill>
                <a:latin typeface="Arial Unicode MS" panose="020B0604020202020204" pitchFamily="34" charset="-128"/>
              </a:rPr>
              <a:t> </a:t>
            </a:r>
            <a:r>
              <a:rPr lang="en-US" altLang="en-US" sz="24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          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CPU 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Burst Time 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P1 	135 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P2 	102 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P3 	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56 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 Unicode MS" panose="020B0604020202020204" pitchFamily="34" charset="-128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P4 	148 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P5 	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125</a:t>
            </a:r>
            <a:endParaRPr lang="en-US" altLang="en-US" sz="2000" b="1" dirty="0"/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400" b="1" dirty="0" smtClean="0"/>
          </a:p>
        </p:txBody>
      </p:sp>
    </p:spTree>
    <p:extLst>
      <p:ext uri="{BB962C8B-B14F-4D97-AF65-F5344CB8AC3E}">
        <p14:creationId xmlns:p14="http://schemas.microsoft.com/office/powerpoint/2010/main" val="20362863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altLang="en-US" b="1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RR Gantt Chart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675" y="2992004"/>
            <a:ext cx="8686800" cy="814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1101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225187" y="2583027"/>
            <a:ext cx="8359254" cy="1538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Shortest Remaining Time</a:t>
            </a:r>
          </a:p>
          <a:p>
            <a:pPr lvl="1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q"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 Preemptive version of SPN</a:t>
            </a:r>
          </a:p>
          <a:p>
            <a:pPr lvl="1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q"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 New processes interrupt the current process if the new process has a shorter remaining service period (CPU burst time)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316973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435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en-US" b="1" dirty="0">
                <a:solidFill>
                  <a:srgbClr val="000000"/>
                </a:solidFill>
                <a:latin typeface="Arial Unicode MS" panose="020B0604020202020204" pitchFamily="34" charset="-128"/>
              </a:rPr>
              <a:t>Shortest Remaining Time First (SRTF) </a:t>
            </a:r>
            <a:br>
              <a:rPr lang="en-US" altLang="en-US" b="1" dirty="0">
                <a:solidFill>
                  <a:srgbClr val="000000"/>
                </a:solidFill>
                <a:latin typeface="Arial Unicode MS" panose="020B0604020202020204" pitchFamily="34" charset="-128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909" y="1800744"/>
            <a:ext cx="8229600" cy="4525963"/>
          </a:xfrm>
        </p:spPr>
        <p:txBody>
          <a:bodyPr>
            <a:norm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solidFill>
                  <a:srgbClr val="000000"/>
                </a:solidFill>
                <a:latin typeface="Arial Unicode MS" panose="020B0604020202020204" pitchFamily="34" charset="-128"/>
              </a:rPr>
              <a:t>Preemptive version of </a:t>
            </a:r>
            <a:r>
              <a:rPr lang="en-US" altLang="en-US" sz="24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SJF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New </a:t>
            </a:r>
            <a:r>
              <a:rPr lang="en-US" altLang="en-US" sz="2400" dirty="0">
                <a:solidFill>
                  <a:srgbClr val="000000"/>
                </a:solidFill>
                <a:latin typeface="Arial Unicode MS" panose="020B0604020202020204" pitchFamily="34" charset="-128"/>
              </a:rPr>
              <a:t>processes with shorter remaining times than processes using the CPU interrupt the currently executing </a:t>
            </a:r>
            <a:r>
              <a:rPr lang="en-US" altLang="en-US" sz="24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process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A </a:t>
            </a:r>
            <a:r>
              <a:rPr lang="en-US" altLang="en-US" sz="2400" dirty="0">
                <a:solidFill>
                  <a:srgbClr val="000000"/>
                </a:solidFill>
                <a:latin typeface="Arial Unicode MS" panose="020B0604020202020204" pitchFamily="34" charset="-128"/>
              </a:rPr>
              <a:t>context switch occurs and the new process is started </a:t>
            </a:r>
            <a:r>
              <a:rPr lang="en-US" altLang="en-US" sz="24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immediately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When </a:t>
            </a:r>
            <a:r>
              <a:rPr lang="en-US" altLang="en-US" sz="2400" dirty="0">
                <a:solidFill>
                  <a:srgbClr val="000000"/>
                </a:solidFill>
                <a:latin typeface="Arial Unicode MS" panose="020B0604020202020204" pitchFamily="34" charset="-128"/>
              </a:rPr>
              <a:t>the prices completes CPU service, the next process selected from the ready queue is the one with the shortest remaining service </a:t>
            </a:r>
            <a:r>
              <a:rPr lang="en-US" altLang="en-US" sz="24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period</a:t>
            </a:r>
            <a:endParaRPr lang="en-US" altLang="en-US" sz="2400" dirty="0">
              <a:solidFill>
                <a:srgbClr val="000000"/>
              </a:solidFill>
              <a:latin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867316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b="1" dirty="0">
                <a:solidFill>
                  <a:srgbClr val="000000"/>
                </a:solidFill>
                <a:latin typeface="Arial Unicode MS" panose="020B0604020202020204" pitchFamily="34" charset="-128"/>
              </a:rPr>
              <a:t>Shortest Remaining Time First (SRTF) </a:t>
            </a:r>
            <a:r>
              <a:rPr lang="en-US" altLang="en-US" b="1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45720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Scheduler selects the process with the shortest burst time</a:t>
            </a:r>
          </a:p>
          <a:p>
            <a:pPr marL="514350" indent="-45720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This type of scheduling is multi-class because preference is given to short bursts</a:t>
            </a:r>
          </a:p>
          <a:p>
            <a:pPr marL="514350" indent="-45720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Internal priority is used for each group or class of processes Scheduler gives preference to processes with shorter bursts</a:t>
            </a:r>
          </a:p>
          <a:p>
            <a:pPr marL="514350" indent="-45720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Not fair when compared to FCFS and RR</a:t>
            </a:r>
          </a:p>
          <a:p>
            <a:pPr marL="514350" indent="-45720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Starvation may occur</a:t>
            </a:r>
            <a:r>
              <a:rPr lang="en-US" altLang="en-US" sz="2400" dirty="0"/>
              <a:t> </a:t>
            </a:r>
            <a:endParaRPr lang="en-US" altLang="en-US" sz="60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57558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4631</TotalTime>
  <Words>855</Words>
  <Application>Microsoft Macintosh PowerPoint</Application>
  <PresentationFormat>On-screen Show (4:3)</PresentationFormat>
  <Paragraphs>97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More Scheduling</vt:lpstr>
      <vt:lpstr>Round Robin Scheduling</vt:lpstr>
      <vt:lpstr>PowerPoint Presentation</vt:lpstr>
      <vt:lpstr>Round Robin Scheduling(Contd..)</vt:lpstr>
      <vt:lpstr>Example</vt:lpstr>
      <vt:lpstr>RR Gantt Chart</vt:lpstr>
      <vt:lpstr>PowerPoint Presentation</vt:lpstr>
      <vt:lpstr>Shortest Remaining Time First (SRTF)  </vt:lpstr>
      <vt:lpstr>Shortest Remaining Time First (SRTF) Continued</vt:lpstr>
      <vt:lpstr>Example</vt:lpstr>
      <vt:lpstr>Dynamic Scheduling Policies </vt:lpstr>
      <vt:lpstr>Dynamic Scheduling Policies</vt:lpstr>
      <vt:lpstr>Dynamic Scheduling Policies (Cont’d) </vt:lpstr>
      <vt:lpstr>Other scheduling policies(Contd..) </vt:lpstr>
      <vt:lpstr>Other scheduling policies (Cont’d) </vt:lpstr>
      <vt:lpstr>Multi-level Queues and Multiple Processors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Deadlock</dc:title>
  <dc:creator>David</dc:creator>
  <cp:lastModifiedBy>David</cp:lastModifiedBy>
  <cp:revision>38</cp:revision>
  <dcterms:created xsi:type="dcterms:W3CDTF">2014-07-18T22:09:52Z</dcterms:created>
  <dcterms:modified xsi:type="dcterms:W3CDTF">2014-10-27T16:24:06Z</dcterms:modified>
</cp:coreProperties>
</file>