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7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7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7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4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6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6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3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B8D4E-6F06-D642-A4E6-5718E1F2D098}" type="datetimeFigureOut">
              <a:rPr lang="en-US" smtClean="0"/>
              <a:t>10/22/14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8C1B-C319-3A4A-BC13-4E6FDE2E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6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</a:p>
          <a:p>
            <a:r>
              <a:rPr lang="en-US" smtClean="0"/>
              <a:t>CS 550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2805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Context switches may occur at the following times</a:t>
            </a:r>
          </a:p>
          <a:p>
            <a:pPr lvl="1"/>
            <a:r>
              <a:rPr lang="en-US" dirty="0" smtClean="0"/>
              <a:t>End of a CPU burst</a:t>
            </a:r>
          </a:p>
          <a:p>
            <a:pPr lvl="1"/>
            <a:r>
              <a:rPr lang="en-US" dirty="0" smtClean="0"/>
              <a:t>Executing process is interrupted by the OS for a higher priority process to run</a:t>
            </a:r>
          </a:p>
          <a:p>
            <a:pPr lvl="1"/>
            <a:r>
              <a:rPr lang="en-US" dirty="0" smtClean="0"/>
              <a:t>Executing process has completed its time slice</a:t>
            </a:r>
          </a:p>
          <a:p>
            <a:pPr lvl="2"/>
            <a:r>
              <a:rPr lang="en-US" dirty="0" smtClean="0"/>
              <a:t>It has used up all of its CPU time</a:t>
            </a:r>
          </a:p>
          <a:p>
            <a:r>
              <a:rPr lang="en-US" dirty="0" smtClean="0"/>
              <a:t>OS may have different classes of processes or it may be fair</a:t>
            </a:r>
          </a:p>
          <a:p>
            <a:pPr lvl="1"/>
            <a:r>
              <a:rPr lang="en-US" dirty="0" smtClean="0"/>
              <a:t>All processes could be treated the same, or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rocesses could have a priority set by the OS or user</a:t>
            </a:r>
          </a:p>
        </p:txBody>
      </p:sp>
    </p:spTree>
    <p:extLst>
      <p:ext uri="{BB962C8B-B14F-4D97-AF65-F5344CB8AC3E}">
        <p14:creationId xmlns:p14="http://schemas.microsoft.com/office/powerpoint/2010/main" val="859128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Scheduling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Non-preemptive</a:t>
            </a:r>
          </a:p>
          <a:p>
            <a:pPr lvl="1"/>
            <a:r>
              <a:rPr lang="en-US" dirty="0" smtClean="0"/>
              <a:t>Process continues executing until its CPU burst is complete</a:t>
            </a:r>
          </a:p>
          <a:p>
            <a:pPr lvl="1"/>
            <a:r>
              <a:rPr lang="en-US" dirty="0" smtClean="0"/>
              <a:t>It then waits (e.g. for another burst) or terminates</a:t>
            </a:r>
          </a:p>
          <a:p>
            <a:r>
              <a:rPr lang="en-US" dirty="0" smtClean="0"/>
              <a:t>Preemptive</a:t>
            </a:r>
          </a:p>
          <a:p>
            <a:pPr lvl="1"/>
            <a:r>
              <a:rPr lang="en-US" dirty="0" smtClean="0"/>
              <a:t>Process may be interrupted while executing</a:t>
            </a:r>
          </a:p>
          <a:p>
            <a:pPr lvl="2"/>
            <a:r>
              <a:rPr lang="en-US" dirty="0" smtClean="0"/>
              <a:t>Before its CPU burst is complete</a:t>
            </a:r>
          </a:p>
          <a:p>
            <a:pPr lvl="2"/>
            <a:r>
              <a:rPr lang="en-US" dirty="0" smtClean="0"/>
              <a:t>May be moved to ready queue</a:t>
            </a:r>
          </a:p>
          <a:p>
            <a:pPr lvl="1"/>
            <a:r>
              <a:rPr lang="en-US" dirty="0" smtClean="0"/>
              <a:t>Time slice may have expired</a:t>
            </a:r>
          </a:p>
          <a:p>
            <a:pPr lvl="1"/>
            <a:r>
              <a:rPr lang="en-US" dirty="0" smtClean="0"/>
              <a:t>Process with higher priority may be in the ready queue</a:t>
            </a:r>
          </a:p>
        </p:txBody>
      </p:sp>
    </p:spTree>
    <p:extLst>
      <p:ext uri="{BB962C8B-B14F-4D97-AF65-F5344CB8AC3E}">
        <p14:creationId xmlns:p14="http://schemas.microsoft.com/office/powerpoint/2010/main" val="324662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CPU Utilization</a:t>
            </a:r>
          </a:p>
          <a:p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Number of processes executed and completed within a certain time period</a:t>
            </a:r>
          </a:p>
          <a:p>
            <a:r>
              <a:rPr lang="en-US" dirty="0" smtClean="0"/>
              <a:t>Process average wait time</a:t>
            </a:r>
          </a:p>
          <a:p>
            <a:r>
              <a:rPr lang="en-US" dirty="0" smtClean="0"/>
              <a:t>Average turnaround time</a:t>
            </a:r>
          </a:p>
          <a:p>
            <a:pPr lvl="1"/>
            <a:r>
              <a:rPr lang="en-US" dirty="0" smtClean="0"/>
              <a:t>Average time from process start to finish</a:t>
            </a:r>
          </a:p>
          <a:p>
            <a:r>
              <a:rPr lang="en-US" dirty="0" smtClean="0"/>
              <a:t>Average response time</a:t>
            </a:r>
          </a:p>
          <a:p>
            <a:pPr lvl="1"/>
            <a:r>
              <a:rPr lang="en-US" dirty="0" smtClean="0"/>
              <a:t>Time from when process sends a command or request to the OS until a response is received</a:t>
            </a:r>
          </a:p>
          <a:p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How processes are treated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51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Come First Served (FCFS)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FCFS is implemented with a FIFO queue</a:t>
            </a:r>
          </a:p>
          <a:p>
            <a:r>
              <a:rPr lang="en-US" dirty="0" smtClean="0"/>
              <a:t>Arrival order determines the selection of the next process to run</a:t>
            </a:r>
          </a:p>
          <a:p>
            <a:r>
              <a:rPr lang="en-US" dirty="0" smtClean="0"/>
              <a:t>Single class , non-preemptive policy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99743"/>
              </p:ext>
            </p:extLst>
          </p:nvPr>
        </p:nvGraphicFramePr>
        <p:xfrm>
          <a:off x="1524000" y="3972474"/>
          <a:ext cx="6096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45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context switch time is negligible</a:t>
            </a:r>
          </a:p>
          <a:p>
            <a:r>
              <a:rPr lang="en-US" dirty="0" smtClean="0"/>
              <a:t>Example shows algorithm is fair but performance might not be the best</a:t>
            </a:r>
          </a:p>
          <a:p>
            <a:r>
              <a:rPr lang="en-US" dirty="0" smtClean="0"/>
              <a:t>Gantt chart is used for comparison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29863"/>
              </p:ext>
            </p:extLst>
          </p:nvPr>
        </p:nvGraphicFramePr>
        <p:xfrm>
          <a:off x="1323462" y="5151145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79719"/>
              </p:ext>
            </p:extLst>
          </p:nvPr>
        </p:nvGraphicFramePr>
        <p:xfrm>
          <a:off x="768732" y="4672130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135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237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293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441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068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FCFS Performance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53038"/>
              </p:ext>
            </p:extLst>
          </p:nvPr>
        </p:nvGraphicFramePr>
        <p:xfrm>
          <a:off x="969269" y="1771245"/>
          <a:ext cx="7241669" cy="38655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80411"/>
                <a:gridCol w="846718"/>
                <a:gridCol w="1314642"/>
                <a:gridCol w="746449"/>
                <a:gridCol w="1414911"/>
                <a:gridCol w="1938538"/>
              </a:tblGrid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Turnaround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Normalized</a:t>
                      </a:r>
                      <a:r>
                        <a:rPr lang="en-US" baseline="0" dirty="0" smtClean="0"/>
                        <a:t> Turnaround Time</a:t>
                      </a:r>
                      <a:endParaRPr lang="en-US" dirty="0"/>
                    </a:p>
                  </a:txBody>
                  <a:tcPr/>
                </a:tc>
              </a:tr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2.323</a:t>
                      </a:r>
                      <a:endParaRPr lang="en-US" dirty="0"/>
                    </a:p>
                  </a:txBody>
                  <a:tcPr/>
                </a:tc>
              </a:tr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5.232</a:t>
                      </a:r>
                      <a:endParaRPr lang="en-US" dirty="0"/>
                    </a:p>
                  </a:txBody>
                  <a:tcPr/>
                </a:tc>
              </a:tr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2.979</a:t>
                      </a:r>
                      <a:endParaRPr lang="en-US" dirty="0"/>
                    </a:p>
                  </a:txBody>
                  <a:tcPr/>
                </a:tc>
              </a:tr>
              <a:tr h="6442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1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Job First (SJF)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Scheduler selects the next process from the ready queue to run by looking for the one with the shortest CPU burst</a:t>
            </a:r>
          </a:p>
          <a:p>
            <a:r>
              <a:rPr lang="en-US" dirty="0" smtClean="0"/>
              <a:t>Multiclass because preference is given to processes with the shortest CPU burst</a:t>
            </a:r>
          </a:p>
          <a:p>
            <a:r>
              <a:rPr lang="en-US" dirty="0" smtClean="0"/>
              <a:t>This is a non-preemptive scheduling policy</a:t>
            </a:r>
          </a:p>
          <a:p>
            <a:r>
              <a:rPr lang="en-US" dirty="0" smtClean="0"/>
              <a:t>Not fair when compared to FCFS</a:t>
            </a:r>
          </a:p>
          <a:p>
            <a:r>
              <a:rPr lang="en-US" dirty="0" smtClean="0"/>
              <a:t>Optimal because it results in minimum wait time for processes</a:t>
            </a:r>
          </a:p>
          <a:p>
            <a:r>
              <a:rPr lang="en-US" dirty="0" smtClean="0"/>
              <a:t>Processes with longer service durations may wait forever – they may starve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75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SJF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Assume the same five processes as before with the same bursts arrive at the same time</a:t>
            </a:r>
          </a:p>
          <a:p>
            <a:r>
              <a:rPr lang="en-US" dirty="0" smtClean="0"/>
              <a:t>Their Gantt chart is as follows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Average turnaround is 296.2 and average wait is 183.0</a:t>
            </a:r>
          </a:p>
          <a:p>
            <a:r>
              <a:rPr lang="en-US" dirty="0" smtClean="0"/>
              <a:t>With FCFS average turnaround is 334.4 and average wait is 221.2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43918"/>
              </p:ext>
            </p:extLst>
          </p:nvPr>
        </p:nvGraphicFramePr>
        <p:xfrm>
          <a:off x="768732" y="3187300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158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283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418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42763"/>
              </p:ext>
            </p:extLst>
          </p:nvPr>
        </p:nvGraphicFramePr>
        <p:xfrm>
          <a:off x="1323462" y="3641740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763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SJF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SJF is an improvement with respect to turnaround and average wait time when compared to FCFS</a:t>
            </a:r>
          </a:p>
          <a:p>
            <a:r>
              <a:rPr lang="en-US" dirty="0" smtClean="0"/>
              <a:t>CPU utilization is 100% for both</a:t>
            </a:r>
          </a:p>
          <a:p>
            <a:r>
              <a:rPr lang="en-US" dirty="0" smtClean="0"/>
              <a:t>It is difficult to compute service time for each process with SJF, though</a:t>
            </a:r>
          </a:p>
          <a:p>
            <a:r>
              <a:rPr lang="en-US" dirty="0" smtClean="0"/>
              <a:t>We will look at other methods next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4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Deadlock Detection and </a:t>
            </a:r>
            <a:r>
              <a:rPr lang="en-US" dirty="0" smtClean="0"/>
              <a:t>Recovery</a:t>
            </a:r>
          </a:p>
          <a:p>
            <a:r>
              <a:rPr lang="en-US" dirty="0" smtClean="0"/>
              <a:t>Methods to handle deadlock</a:t>
            </a:r>
          </a:p>
          <a:p>
            <a:pPr lvl="1"/>
            <a:r>
              <a:rPr lang="en-US" dirty="0" smtClean="0"/>
              <a:t>Ignore it!</a:t>
            </a:r>
          </a:p>
          <a:p>
            <a:pPr lvl="1"/>
            <a:r>
              <a:rPr lang="en-US" dirty="0" smtClean="0"/>
              <a:t>Detect and Recover</a:t>
            </a:r>
          </a:p>
          <a:p>
            <a:pPr lvl="1"/>
            <a:r>
              <a:rPr lang="en-US" dirty="0" smtClean="0"/>
              <a:t>Avoidance (Banker’s Algorithm)</a:t>
            </a:r>
          </a:p>
          <a:p>
            <a:pPr lvl="1"/>
            <a:r>
              <a:rPr lang="en-US" dirty="0" smtClean="0"/>
              <a:t>Prevention (prevent a condition for deadlock from occurring)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389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 smtClean="0"/>
              <a:t>of CPU scheduling</a:t>
            </a:r>
          </a:p>
          <a:p>
            <a:r>
              <a:rPr lang="en-US" dirty="0" smtClean="0"/>
              <a:t>What is scheduling?</a:t>
            </a:r>
          </a:p>
          <a:p>
            <a:r>
              <a:rPr lang="en-US" dirty="0" smtClean="0"/>
              <a:t>Types of scheduling</a:t>
            </a:r>
          </a:p>
          <a:p>
            <a:r>
              <a:rPr lang="en-US" dirty="0" smtClean="0"/>
              <a:t>Policies</a:t>
            </a:r>
          </a:p>
          <a:p>
            <a:r>
              <a:rPr lang="en-US" dirty="0" smtClean="0"/>
              <a:t>Functions of the scheduler</a:t>
            </a:r>
          </a:p>
          <a:p>
            <a:r>
              <a:rPr lang="en-US" dirty="0" smtClean="0"/>
              <a:t>Discussion and examples of different types of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0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OS scheduler must allow for allocation and de-allocation of CPU(s) to processes and threads</a:t>
            </a:r>
          </a:p>
          <a:p>
            <a:r>
              <a:rPr lang="en-US" dirty="0" smtClean="0"/>
              <a:t>Must be efficient and effective</a:t>
            </a:r>
          </a:p>
          <a:p>
            <a:r>
              <a:rPr lang="en-US" dirty="0" smtClean="0"/>
              <a:t>Many policies exist to decide which process/thread should be moved from ready to run first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Effectively the scheduler decides when and how to carry out a context switch</a:t>
            </a:r>
          </a:p>
        </p:txBody>
      </p:sp>
      <p:pic>
        <p:nvPicPr>
          <p:cNvPr id="4" name="Picture 3" descr="RR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885" y="3594215"/>
            <a:ext cx="2373749" cy="148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8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assume all processes that need the CPU will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Get </a:t>
            </a:r>
            <a:r>
              <a:rPr lang="en-US" dirty="0"/>
              <a:t>in ready queue and wait for the </a:t>
            </a:r>
            <a:r>
              <a:rPr lang="en-US" dirty="0" smtClean="0"/>
              <a:t>CPU</a:t>
            </a:r>
          </a:p>
          <a:p>
            <a:pPr lvl="1"/>
            <a:r>
              <a:rPr lang="en-US" dirty="0"/>
              <a:t>Execute a CPU burst for a fixed </a:t>
            </a:r>
            <a:r>
              <a:rPr lang="en-US" dirty="0" smtClean="0"/>
              <a:t>duration</a:t>
            </a:r>
          </a:p>
          <a:p>
            <a:pPr lvl="1"/>
            <a:r>
              <a:rPr lang="en-US" dirty="0"/>
              <a:t>Wait for IO or go back to the ready queue to wait for the CPU </a:t>
            </a:r>
            <a:r>
              <a:rPr lang="en-US" dirty="0" smtClean="0"/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412340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</a:t>
            </a:r>
          </a:p>
          <a:p>
            <a:pPr lvl="1"/>
            <a:r>
              <a:rPr lang="en-US" dirty="0" smtClean="0"/>
              <a:t>Determining when to start jobs</a:t>
            </a:r>
          </a:p>
          <a:p>
            <a:r>
              <a:rPr lang="en-US" dirty="0" smtClean="0"/>
              <a:t>Medium term</a:t>
            </a:r>
          </a:p>
          <a:p>
            <a:pPr lvl="1"/>
            <a:r>
              <a:rPr lang="en-US" dirty="0" smtClean="0"/>
              <a:t>Swapping processes in and out of memory</a:t>
            </a:r>
          </a:p>
          <a:p>
            <a:r>
              <a:rPr lang="en-US" dirty="0" smtClean="0"/>
              <a:t>Short Term (our current focus)</a:t>
            </a:r>
          </a:p>
          <a:p>
            <a:pPr lvl="1"/>
            <a:r>
              <a:rPr lang="en-US" dirty="0" smtClean="0"/>
              <a:t>CPU Scheduling</a:t>
            </a:r>
          </a:p>
          <a:p>
            <a:pPr lvl="1"/>
            <a:r>
              <a:rPr lang="en-US" dirty="0" smtClean="0"/>
              <a:t>Context switching between ready and run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2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general types of policies</a:t>
            </a:r>
          </a:p>
          <a:p>
            <a:pPr lvl="1"/>
            <a:r>
              <a:rPr lang="en-US" dirty="0" smtClean="0"/>
              <a:t>Preemptive and Non-preemptive</a:t>
            </a:r>
          </a:p>
          <a:p>
            <a:r>
              <a:rPr lang="en-US" dirty="0" smtClean="0"/>
              <a:t>Many</a:t>
            </a:r>
            <a:r>
              <a:rPr lang="en-US" dirty="0" smtClean="0"/>
              <a:t> policies </a:t>
            </a:r>
            <a:r>
              <a:rPr lang="en-US" dirty="0" smtClean="0"/>
              <a:t>are described in the text</a:t>
            </a:r>
          </a:p>
          <a:p>
            <a:pPr lvl="1"/>
            <a:r>
              <a:rPr lang="en-US" dirty="0" smtClean="0"/>
              <a:t>First Come First Serve (FCFS)</a:t>
            </a:r>
          </a:p>
          <a:p>
            <a:pPr lvl="1"/>
            <a:r>
              <a:rPr lang="en-US" dirty="0" smtClean="0"/>
              <a:t>Shortest Job First (SJF) also Shortest Process Next (SPN)</a:t>
            </a:r>
          </a:p>
          <a:p>
            <a:pPr lvl="1"/>
            <a:r>
              <a:rPr lang="en-US" dirty="0" smtClean="0"/>
              <a:t>Round Robin (RR)</a:t>
            </a:r>
          </a:p>
          <a:p>
            <a:pPr lvl="1"/>
            <a:r>
              <a:rPr lang="en-US" dirty="0" smtClean="0"/>
              <a:t>Shortest Remaining Time (SRT)</a:t>
            </a:r>
          </a:p>
        </p:txBody>
      </p:sp>
    </p:spTree>
    <p:extLst>
      <p:ext uri="{BB962C8B-B14F-4D97-AF65-F5344CB8AC3E}">
        <p14:creationId xmlns:p14="http://schemas.microsoft.com/office/powerpoint/2010/main" val="62848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the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Selects the next process to which the CPU will be allocated</a:t>
            </a:r>
          </a:p>
          <a:p>
            <a:r>
              <a:rPr lang="en-US" dirty="0" smtClean="0"/>
              <a:t>De-allocates the CPU from process currently running</a:t>
            </a:r>
          </a:p>
          <a:p>
            <a:r>
              <a:rPr lang="en-US" dirty="0" smtClean="0"/>
              <a:t>Allocates the CPU to a newly selected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0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the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3 Main Functions</a:t>
            </a:r>
          </a:p>
          <a:p>
            <a:r>
              <a:rPr lang="en-US" dirty="0" smtClean="0"/>
              <a:t>Insertion of process that want to use the CPU into a ready queue</a:t>
            </a:r>
          </a:p>
          <a:p>
            <a:pPr lvl="1"/>
            <a:r>
              <a:rPr lang="en-US" dirty="0" smtClean="0"/>
              <a:t>Linked list of PCBs</a:t>
            </a:r>
          </a:p>
          <a:p>
            <a:pPr lvl="1"/>
            <a:r>
              <a:rPr lang="en-US" dirty="0" smtClean="0"/>
              <a:t>Queue is usually a FIFO list, set of lists, or priority list</a:t>
            </a:r>
          </a:p>
          <a:p>
            <a:pPr lvl="1"/>
            <a:r>
              <a:rPr lang="en-US" dirty="0" smtClean="0"/>
              <a:t>Carried out by </a:t>
            </a:r>
            <a:r>
              <a:rPr lang="en-US" dirty="0" err="1" smtClean="0"/>
              <a:t>enqueuer</a:t>
            </a:r>
            <a:r>
              <a:rPr lang="en-US" dirty="0" smtClean="0"/>
              <a:t> – a part of the scheduler</a:t>
            </a:r>
          </a:p>
          <a:p>
            <a:r>
              <a:rPr lang="en-US" dirty="0" smtClean="0"/>
              <a:t>Context switching</a:t>
            </a:r>
          </a:p>
          <a:p>
            <a:pPr lvl="1"/>
            <a:r>
              <a:rPr lang="en-US" dirty="0" smtClean="0"/>
              <a:t>Carried out by context switcher</a:t>
            </a:r>
          </a:p>
          <a:p>
            <a:pPr lvl="1"/>
            <a:r>
              <a:rPr lang="en-US" dirty="0" smtClean="0"/>
              <a:t>Saves context of current process and </a:t>
            </a:r>
            <a:r>
              <a:rPr lang="en-US" dirty="0" err="1" smtClean="0"/>
              <a:t>deallocates</a:t>
            </a:r>
            <a:r>
              <a:rPr lang="en-US" dirty="0" smtClean="0"/>
              <a:t> the CPU from that process</a:t>
            </a:r>
          </a:p>
          <a:p>
            <a:pPr lvl="1"/>
            <a:r>
              <a:rPr lang="en-US" dirty="0" smtClean="0"/>
              <a:t>This operation has a significant overhead cost</a:t>
            </a:r>
          </a:p>
          <a:p>
            <a:r>
              <a:rPr lang="en-US" dirty="0" smtClean="0"/>
              <a:t>Selection of the next process to run</a:t>
            </a:r>
          </a:p>
          <a:p>
            <a:pPr lvl="1"/>
            <a:r>
              <a:rPr lang="en-US" dirty="0" smtClean="0"/>
              <a:t>Select a </a:t>
            </a:r>
            <a:r>
              <a:rPr lang="en-US" dirty="0" err="1" smtClean="0"/>
              <a:t>proces</a:t>
            </a:r>
            <a:r>
              <a:rPr lang="en-US" dirty="0" smtClean="0"/>
              <a:t> from the ready queue and load its context</a:t>
            </a:r>
          </a:p>
          <a:p>
            <a:pPr lvl="1"/>
            <a:r>
              <a:rPr lang="en-US" dirty="0" smtClean="0"/>
              <a:t>Carried out by the dispatcher</a:t>
            </a:r>
          </a:p>
          <a:p>
            <a:pPr lvl="1"/>
            <a:r>
              <a:rPr lang="en-US" dirty="0" smtClean="0"/>
              <a:t>Allocate the CPU to the newly selected process</a:t>
            </a:r>
          </a:p>
        </p:txBody>
      </p:sp>
    </p:spTree>
    <p:extLst>
      <p:ext uri="{BB962C8B-B14F-4D97-AF65-F5344CB8AC3E}">
        <p14:creationId xmlns:p14="http://schemas.microsoft.com/office/powerpoint/2010/main" val="75250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878</Words>
  <Application>Microsoft Macintosh PowerPoint</Application>
  <PresentationFormat>On-screen Show (4:3)</PresentationFormat>
  <Paragraphs>193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CPU Scheduling</vt:lpstr>
      <vt:lpstr>Last Time</vt:lpstr>
      <vt:lpstr>This Time</vt:lpstr>
      <vt:lpstr>CPU Scheduling</vt:lpstr>
      <vt:lpstr>Assumptions</vt:lpstr>
      <vt:lpstr>Types of Scheduling</vt:lpstr>
      <vt:lpstr>Scheduling Policies</vt:lpstr>
      <vt:lpstr>Functions of the Scheduler</vt:lpstr>
      <vt:lpstr>Functions of the Scheduler</vt:lpstr>
      <vt:lpstr>Context Switches</vt:lpstr>
      <vt:lpstr>More on Scheduling Policies</vt:lpstr>
      <vt:lpstr>Scheduling Considerations</vt:lpstr>
      <vt:lpstr>First Come First Served (FCFS)</vt:lpstr>
      <vt:lpstr>FCFS</vt:lpstr>
      <vt:lpstr>FCFS Performance</vt:lpstr>
      <vt:lpstr>Shortest Job First (SJF)</vt:lpstr>
      <vt:lpstr>SJF Example</vt:lpstr>
      <vt:lpstr>SJF 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Scheduling</dc:title>
  <dc:creator>David Monismith</dc:creator>
  <cp:lastModifiedBy>David</cp:lastModifiedBy>
  <cp:revision>15</cp:revision>
  <dcterms:created xsi:type="dcterms:W3CDTF">2012-10-28T13:49:41Z</dcterms:created>
  <dcterms:modified xsi:type="dcterms:W3CDTF">2014-10-22T16:52:15Z</dcterms:modified>
</cp:coreProperties>
</file>