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4" autoAdjust="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7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01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0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6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0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89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28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9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13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60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4E93-6992-2F45-BDB1-78B4FDE1C079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18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E4E93-6992-2F45-BDB1-78B4FDE1C079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6EC96-E436-7347-BAAD-B1EE119B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13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Deadlock Avoidance and the Banker's Algorithm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cs550</a:t>
            </a:r>
          </a:p>
          <a:p>
            <a:r>
              <a:rPr lang="en-US" dirty="0" smtClean="0"/>
              <a:t>Operating Systems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772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0862"/>
            <a:ext cx="8229600" cy="805279"/>
          </a:xfrm>
        </p:spPr>
        <p:txBody>
          <a:bodyPr>
            <a:normAutofit fontScale="90000"/>
          </a:bodyPr>
          <a:lstStyle/>
          <a:p>
            <a:r>
              <a:rPr lang="en-US" dirty="0"/>
              <a:t>Deadlock Detection </a:t>
            </a:r>
            <a:r>
              <a:rPr lang="en-US" dirty="0" smtClean="0"/>
              <a:t>Method(Contd..)</a:t>
            </a:r>
            <a:endParaRPr lang="en-US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916141"/>
            <a:ext cx="8229600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Need information on current RAG and need to use that information to detect deadlock, if it occurred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Use data structures with information for m resource types and n processes </a:t>
            </a:r>
          </a:p>
          <a:p>
            <a:pPr lvl="1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Vector called Resources with length m, includes the total number of resources of each type within the system </a:t>
            </a:r>
          </a:p>
          <a:p>
            <a:pPr lvl="1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Vector called Available of length m, includes the number of available instances of each resource type </a:t>
            </a:r>
            <a:endParaRPr lang="en-US" altLang="en-US" sz="1900" dirty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1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An n*m matrix, Allocation, with the number of instance of each resource type is allocated to each process </a:t>
            </a:r>
            <a:endParaRPr lang="en-US" altLang="en-US" sz="1900" dirty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1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An n*m matrix, Request, with the current resource request for each process is also required</a:t>
            </a:r>
            <a:r>
              <a:rPr kumimoji="0" lang="en-US" alt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644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1024"/>
            <a:ext cx="82296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OS monitors allocation and de-allocation of resources to and from processes and updates the resource allocation state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Algorithm to check for cycles in the RAG is needed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This is easier when only one resource of each type is used (just employ a graph algorithm)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O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therwise the algorithm is much more complicated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Issues to consider - frequency to invoke algorithm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21879"/>
            <a:ext cx="8229600" cy="805279"/>
          </a:xfrm>
        </p:spPr>
        <p:txBody>
          <a:bodyPr>
            <a:normAutofit fontScale="90000"/>
          </a:bodyPr>
          <a:lstStyle/>
          <a:p>
            <a:r>
              <a:rPr lang="en-US" dirty="0"/>
              <a:t>Deadlock Detection </a:t>
            </a:r>
            <a:r>
              <a:rPr lang="en-US" dirty="0" smtClean="0"/>
              <a:t>Method(Contd..)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878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4262"/>
            <a:ext cx="8229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Approaches</a:t>
            </a:r>
            <a:r>
              <a:rPr kumimoji="0" lang="en-US" altLang="en-US" sz="3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to invoke algorithm</a:t>
            </a:r>
            <a:endParaRPr kumimoji="0" lang="en-US" altLang="en-US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57201" y="971883"/>
            <a:ext cx="8229600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Deadlock can only occur when process requests a resource that cannot be immediately granted by OS </a:t>
            </a:r>
          </a:p>
          <a:p>
            <a:pPr lvl="1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only run algorithm when this happens </a:t>
            </a:r>
          </a:p>
          <a:p>
            <a:pPr lvl="1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can identify the process that caused deadlock and those that are in deadlock </a:t>
            </a:r>
          </a:p>
          <a:p>
            <a:pPr lvl="1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costly - large overhead cost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Unicode MS" panose="020B0604020202020204" pitchFamily="34" charset="-128"/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Other option </a:t>
            </a:r>
          </a:p>
          <a:p>
            <a:pPr lvl="1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Invoke detection algorithm periodically using a period that is not too long or short </a:t>
            </a:r>
          </a:p>
          <a:p>
            <a:pPr lvl="1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Since deadlock reduces CPU utilization and system throughput, invoke when CPU utilization is low (e.g. less than 40%)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55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89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Recovery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801027"/>
            <a:ext cx="82296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Once detected, system should attempt to recover from deadlock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Simplest approach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Abort processes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Could kill one in the circular wait cycle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More complete strategy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Terminate all processes in deadlock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Preempt resources one-by-one and run detection algorithm until deadlock no longer exists </a:t>
            </a:r>
            <a:r>
              <a:rPr kumimoji="0" lang="en-US" altLang="en-US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Roll processes back to previous state before the deadlock allocation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lang="en-US" altLang="en-US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Terminate every process and run detection algorithm to check if deadlock still exists and continue until deadlock ceases to exist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136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1" y="1446180"/>
            <a:ext cx="8124092" cy="483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Rollback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With recover via rollback, periodically store system state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Utilize checkpoints (Data structures) that store the state of the process with each resource and timestamp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Store as a file and use to restart process in state before deadlock occurred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Could roll back every process in deadlock state to a state before deadlock occurred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89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Recovery (Contd..)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306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1627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Deadlock Avoidance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167131"/>
            <a:ext cx="7676865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Allow system to change state by allocating resources only when it is certain deadlock will not occur subsequently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Analyze current resource allocation state to ensure it is a safe state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When resource requests occur, examine allocation status of all resources and current resource needs up to the maximum claim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Maximum claim is the most resources a process will ever need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Banker's Algorithm helps to check for safe states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242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Banker's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Check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if the current resource allocation state is a safe state </a:t>
            </a:r>
            <a:endParaRPr lang="en-US" altLang="en-US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4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Define </a:t>
            </a: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resource allocation state </a:t>
            </a: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as:</a:t>
            </a:r>
          </a:p>
          <a:p>
            <a:pPr lvl="2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Total number of resources in system 	</a:t>
            </a:r>
          </a:p>
          <a:p>
            <a:pPr lvl="2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Number of allocated resources</a:t>
            </a:r>
          </a:p>
          <a:p>
            <a:pPr lvl="2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Maximum resource claim of a </a:t>
            </a:r>
            <a:r>
              <a:rPr lang="en-US" altLang="en-US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process</a:t>
            </a:r>
          </a:p>
          <a:p>
            <a:pPr marL="914400" lvl="2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Use </a:t>
            </a:r>
            <a:r>
              <a:rPr lang="en-US" altLang="en-US" sz="3200" dirty="0">
                <a:solidFill>
                  <a:srgbClr val="000000"/>
                </a:solidFill>
                <a:latin typeface="Arial Unicode MS" panose="020B0604020202020204" pitchFamily="34" charset="-128"/>
              </a:rPr>
              <a:t>data structures to store these values </a:t>
            </a:r>
          </a:p>
        </p:txBody>
      </p:sp>
    </p:spTree>
    <p:extLst>
      <p:ext uri="{BB962C8B-B14F-4D97-AF65-F5344CB8AC3E}">
        <p14:creationId xmlns:p14="http://schemas.microsoft.com/office/powerpoint/2010/main" val="3019397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7875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Banker's Algorithm data structures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170138"/>
            <a:ext cx="8229600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Vector C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Total number of instances of every resource type in the system 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c_j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- the number of resources of type j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Matrix A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Number of resources of every type allocated to every process 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a_ij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- number of resources of type j allocated to process I</a:t>
            </a:r>
            <a:endParaRPr lang="en-US" altLang="en-US" sz="2400" dirty="0">
              <a:solidFill>
                <a:srgbClr val="000000"/>
              </a:solidFill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Matrix M 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Maximum claim of every resource type declared by every process 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m_ij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- maximum number of resources of type j that can be requested by process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i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3628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759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Preparing for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7691"/>
            <a:ext cx="8229600" cy="4525963"/>
          </a:xfrm>
        </p:spPr>
        <p:txBody>
          <a:bodyPr>
            <a:normAutofit lnSpcReduction="10000"/>
          </a:bodyPr>
          <a:lstStyle/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-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Assume a system with five processes and four resource </a:t>
            </a: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types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P1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, P2, P3, P4, P5 </a:t>
            </a:r>
            <a:endParaRPr lang="en-US" altLang="en-US" sz="24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R1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, R2, R3, R4 </a:t>
            </a:r>
            <a:endParaRPr lang="en-US" altLang="en-US" sz="24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457200" lvl="1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-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Assume the following resource limitations </a:t>
            </a:r>
            <a:endParaRPr lang="en-US" altLang="en-US" sz="28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5 units of R1 </a:t>
            </a:r>
            <a:endParaRPr lang="en-US" altLang="en-US" sz="24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6 units of R2 </a:t>
            </a:r>
            <a:endParaRPr lang="en-US" altLang="en-US" sz="24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8 units of R3 </a:t>
            </a:r>
            <a:endParaRPr lang="en-US" altLang="en-US" sz="24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4 units of R4 </a:t>
            </a:r>
            <a:endParaRPr lang="en-US" altLang="en-US" sz="24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457200" lvl="1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-</a:t>
            </a: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Written as (5, 6, 8, 4)</a:t>
            </a:r>
            <a:r>
              <a:rPr lang="en-US" altLang="en-US" sz="2800" dirty="0"/>
              <a:t> </a:t>
            </a:r>
            <a:endParaRPr lang="en-US" altLang="en-US" sz="2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647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385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Data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811912"/>
            <a:ext cx="8229600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Process 	Max Claim 		Allocation 	    Need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P1 		(3,2,2,2) 		(2,1,1,0) 	  (1,1,1,2)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P2 		(2,1,1,2) 		(0,1,1,0) 	  (2,0,0,2)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P3 		(1,1,3,1) 		(1,1,1,0) 	</a:t>
            </a:r>
            <a:r>
              <a:rPr kumimoji="0" lang="en-US" altLang="en-US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 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(0,0,2,1)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P4 		(3,4,2,2) 		(1,1,2,1) 	</a:t>
            </a:r>
            <a:r>
              <a:rPr kumimoji="0" lang="en-US" altLang="en-US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 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(2,3,0,1)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P5 		(2,4,1,2) 		(1,2,1,1) 	  (1,2,0,3)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(5,6,6,2) is allocated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(0,0,2,2) is available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Assume processes will run to completion provided their resource needs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284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0892"/>
            <a:ext cx="8229600" cy="532884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safe sequence of states</a:t>
            </a:r>
            <a:r>
              <a:rPr lang="en-US" altLang="en-US" sz="3600" dirty="0"/>
              <a:t> </a:t>
            </a:r>
            <a:r>
              <a:rPr lang="en-US" altLang="en-US" sz="8000" dirty="0">
                <a:latin typeface="Arial" panose="020B0604020202020204" pitchFamily="34" charset="0"/>
              </a:rPr>
              <a:t/>
            </a:r>
            <a:br>
              <a:rPr lang="en-US" altLang="en-US" sz="8000" dirty="0"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452799"/>
            <a:ext cx="8128660" cy="4460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Comparing resources available with current needs, we can satisfy P3 </a:t>
            </a: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P3 gets (0,0,2,1) leaving (0,0,0,1) free.</a:t>
            </a: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P3 finishes releasing (1,1,3,1) now (1,1,3,2) is free.</a:t>
            </a: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We can now finish P1. P1 gets (1,1,1,2). Now have available (0,0,2,0).</a:t>
            </a: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P1 finishes and releases (3,2,2,2). Now we have (3,2,4,2) free. </a:t>
            </a:r>
          </a:p>
        </p:txBody>
      </p:sp>
    </p:spTree>
    <p:extLst>
      <p:ext uri="{BB962C8B-B14F-4D97-AF65-F5344CB8AC3E}">
        <p14:creationId xmlns:p14="http://schemas.microsoft.com/office/powerpoint/2010/main" val="1704585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safe sequence of </a:t>
            </a:r>
            <a:r>
              <a:rPr lang="en-US" altLang="en-US" sz="36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states (contd..)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514350" lvl="0" indent="-514350" defTabSz="914400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 startAt="6"/>
            </a:pPr>
            <a:r>
              <a:rPr lang="en-US" altLang="en-US" sz="9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P2 gets (2,0,0,2) now we have (1,2,4,0) available. </a:t>
            </a:r>
          </a:p>
          <a:p>
            <a:pPr marL="514350" lvl="0" indent="-514350" defTabSz="914400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 startAt="6"/>
            </a:pPr>
            <a:r>
              <a:rPr lang="en-US" altLang="en-US" sz="9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P2 releases (2,1,1,2). Now we have available (3,3,5,2). </a:t>
            </a:r>
          </a:p>
          <a:p>
            <a:pPr marL="514350" lvl="0" indent="-514350" defTabSz="914400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 startAt="6"/>
            </a:pPr>
            <a:r>
              <a:rPr lang="en-US" altLang="en-US" sz="9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P4 gets (2,3,0,1). Now we have (1,0,5,1) available. </a:t>
            </a:r>
          </a:p>
          <a:p>
            <a:pPr marL="514350" lvl="0" indent="-514350" defTabSz="914400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 startAt="6"/>
            </a:pPr>
            <a:r>
              <a:rPr lang="en-US" altLang="en-US" sz="9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P4 releases (3,4,2,2). Now we have available (4, 4, 7, 2). </a:t>
            </a:r>
          </a:p>
          <a:p>
            <a:pPr marL="514350" lvl="0" indent="-514350" defTabSz="914400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 startAt="6"/>
            </a:pPr>
            <a:r>
              <a:rPr lang="en-US" altLang="en-US" sz="9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P5 gets (1, 2, 0, 2). Now we have available (3,2,7,0). </a:t>
            </a:r>
          </a:p>
          <a:p>
            <a:pPr marL="514350" lvl="0" indent="-514350" defTabSz="914400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 startAt="6"/>
            </a:pPr>
            <a:r>
              <a:rPr lang="en-US" altLang="en-US" sz="9600" dirty="0">
                <a:solidFill>
                  <a:srgbClr val="000000"/>
                </a:solidFill>
                <a:latin typeface="Arial Unicode MS" panose="020B0604020202020204" pitchFamily="34" charset="-128"/>
              </a:rPr>
              <a:t>P5 finishes. Now all resources are free. 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>
                <a:solidFill>
                  <a:srgbClr val="000000"/>
                </a:solidFill>
                <a:latin typeface="Arial Unicode MS" panose="020B0604020202020204" pitchFamily="34" charset="-128"/>
              </a:rPr>
              <a:t>	</a:t>
            </a:r>
            <a:endParaRPr lang="en-US" altLang="en-US" sz="128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	</a:t>
            </a:r>
            <a:r>
              <a:rPr lang="en-US" altLang="en-US" sz="12800" dirty="0" smtClean="0">
                <a:solidFill>
                  <a:srgbClr val="C00000"/>
                </a:solidFill>
                <a:latin typeface="Arial Unicode MS" panose="020B0604020202020204" pitchFamily="34" charset="-128"/>
              </a:rPr>
              <a:t>--&gt; </a:t>
            </a:r>
            <a:r>
              <a:rPr lang="en-US" altLang="en-US" sz="12800" dirty="0">
                <a:solidFill>
                  <a:srgbClr val="C00000"/>
                </a:solidFill>
                <a:latin typeface="Arial Unicode MS" panose="020B0604020202020204" pitchFamily="34" charset="-128"/>
              </a:rPr>
              <a:t>System is in a safe state</a:t>
            </a:r>
            <a:r>
              <a:rPr lang="en-US" altLang="en-US" sz="9600" dirty="0">
                <a:solidFill>
                  <a:srgbClr val="C00000"/>
                </a:solidFill>
              </a:rPr>
              <a:t> </a:t>
            </a:r>
            <a:endParaRPr lang="en-US" altLang="en-US" sz="21600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909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Deadlock Detection Method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1" y="1196571"/>
            <a:ext cx="8229600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-Operating System allocates resources to process requests whenever sufficient resources are available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This may lead to deadlock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Need a detection algorithm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457200" lvl="1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dirty="0">
                <a:solidFill>
                  <a:srgbClr val="000000"/>
                </a:solidFill>
                <a:latin typeface="Arial Unicode MS" panose="020B0604020202020204" pitchFamily="34" charset="-128"/>
              </a:rPr>
              <a:t>-Different methods </a:t>
            </a:r>
            <a:r>
              <a:rPr lang="en-US" altLang="en-US" sz="28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exist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Check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every time resource is allocated (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early detection)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Detect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cycles in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RAG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Identify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processes in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deadlock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Initial </a:t>
            </a:r>
            <a:r>
              <a:rPr lang="en-US" altLang="en-US" sz="2400" dirty="0">
                <a:solidFill>
                  <a:srgbClr val="000000"/>
                </a:solidFill>
                <a:latin typeface="Arial Unicode MS" panose="020B0604020202020204" pitchFamily="34" charset="-128"/>
              </a:rPr>
              <a:t>procedure to stop deadlock</a:t>
            </a:r>
            <a:r>
              <a:rPr lang="en-US" altLang="en-US" sz="1600" dirty="0"/>
              <a:t> </a:t>
            </a:r>
            <a:endParaRPr lang="en-US" altLang="en-US" sz="5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268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875</Words>
  <Application>Microsoft Office PowerPoint</Application>
  <PresentationFormat>On-screen Show (4:3)</PresentationFormat>
  <Paragraphs>115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Arial</vt:lpstr>
      <vt:lpstr>Calibri</vt:lpstr>
      <vt:lpstr>Courier New</vt:lpstr>
      <vt:lpstr>Wingdings</vt:lpstr>
      <vt:lpstr>Office Theme</vt:lpstr>
      <vt:lpstr>Deadlock Avoidance and the Banker's Algorithm</vt:lpstr>
      <vt:lpstr>Deadlock Avoidance</vt:lpstr>
      <vt:lpstr>Banker's Algorithm</vt:lpstr>
      <vt:lpstr>Banker's Algorithm data structures</vt:lpstr>
      <vt:lpstr>Preparing for an example</vt:lpstr>
      <vt:lpstr>Data</vt:lpstr>
      <vt:lpstr>safe sequence of states  </vt:lpstr>
      <vt:lpstr>safe sequence of states (contd..)</vt:lpstr>
      <vt:lpstr>Deadlock Detection Method</vt:lpstr>
      <vt:lpstr>Deadlock Detection Method(Contd..)</vt:lpstr>
      <vt:lpstr>Deadlock Detection Method(Contd..)</vt:lpstr>
      <vt:lpstr>Approaches to invoke algorithm</vt:lpstr>
      <vt:lpstr>Recovery</vt:lpstr>
      <vt:lpstr>Recovery (Contd..)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Deadlock</dc:title>
  <dc:creator>David</dc:creator>
  <cp:lastModifiedBy>Hussani,Syed Mazhar</cp:lastModifiedBy>
  <cp:revision>24</cp:revision>
  <dcterms:created xsi:type="dcterms:W3CDTF">2014-07-18T22:09:52Z</dcterms:created>
  <dcterms:modified xsi:type="dcterms:W3CDTF">2014-09-17T19:50:39Z</dcterms:modified>
</cp:coreProperties>
</file>