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21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10/10/14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501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10/10/14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10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10/10/14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68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10/10/14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40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10/10/14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899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10/10/14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28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10/10/14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693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10/10/14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64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10/10/14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132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10/10/14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60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10/10/14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18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E4E93-6992-2F45-BDB1-78B4FDE1C079}" type="datetimeFigureOut">
              <a:rPr lang="en-US" smtClean="0"/>
              <a:t>10/10/14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913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Deadlock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cs550</a:t>
            </a:r>
          </a:p>
          <a:p>
            <a:r>
              <a:rPr lang="en-US" dirty="0" smtClean="0"/>
              <a:t>Operating Systems</a:t>
            </a:r>
          </a:p>
          <a:p>
            <a:r>
              <a:rPr lang="en-US" dirty="0" smtClean="0"/>
              <a:t>David </a:t>
            </a:r>
            <a:r>
              <a:rPr lang="en-US" dirty="0" err="1" smtClean="0"/>
              <a:t>Monismith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772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57200" y="159083"/>
            <a:ext cx="8223662" cy="637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Our focus will be on hold and wait and circular wait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5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dirty="0">
                <a:solidFill>
                  <a:srgbClr val="000000"/>
                </a:solidFill>
              </a:rPr>
              <a:t>Two strategies exist for hold and wait </a:t>
            </a:r>
            <a:endParaRPr lang="en-US" altLang="en-US" dirty="0" smtClean="0">
              <a:solidFill>
                <a:srgbClr val="000000"/>
              </a:solidFill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solidFill>
                  <a:srgbClr val="000000"/>
                </a:solidFill>
              </a:rPr>
              <a:t>Process </a:t>
            </a:r>
            <a:r>
              <a:rPr lang="en-US" altLang="en-US" dirty="0">
                <a:solidFill>
                  <a:srgbClr val="000000"/>
                </a:solidFill>
              </a:rPr>
              <a:t>must acquire all resources it needs before </a:t>
            </a:r>
            <a:r>
              <a:rPr lang="en-US" altLang="en-US" dirty="0" smtClean="0">
                <a:solidFill>
                  <a:srgbClr val="000000"/>
                </a:solidFill>
              </a:rPr>
              <a:t>starting</a:t>
            </a: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rgbClr val="000000"/>
                </a:solidFill>
              </a:rPr>
              <a:t>	</a:t>
            </a:r>
            <a:r>
              <a:rPr lang="en-US" altLang="en-US" dirty="0" smtClean="0">
                <a:solidFill>
                  <a:srgbClr val="000000"/>
                </a:solidFill>
              </a:rPr>
              <a:t>good </a:t>
            </a:r>
            <a:r>
              <a:rPr lang="en-US" altLang="en-US" dirty="0">
                <a:solidFill>
                  <a:srgbClr val="000000"/>
                </a:solidFill>
              </a:rPr>
              <a:t>for batch </a:t>
            </a:r>
            <a:r>
              <a:rPr lang="en-US" altLang="en-US" dirty="0" smtClean="0">
                <a:solidFill>
                  <a:srgbClr val="000000"/>
                </a:solidFill>
              </a:rPr>
              <a:t>systems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solidFill>
                  <a:srgbClr val="000000"/>
                </a:solidFill>
              </a:rPr>
              <a:t>Process </a:t>
            </a:r>
            <a:r>
              <a:rPr lang="en-US" altLang="en-US" dirty="0">
                <a:solidFill>
                  <a:srgbClr val="000000"/>
                </a:solidFill>
              </a:rPr>
              <a:t>must release all resources before requesting new </a:t>
            </a:r>
            <a:r>
              <a:rPr lang="en-US" altLang="en-US" dirty="0" smtClean="0">
                <a:solidFill>
                  <a:srgbClr val="000000"/>
                </a:solidFill>
              </a:rPr>
              <a:t>resources</a:t>
            </a: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 smtClean="0">
                <a:solidFill>
                  <a:srgbClr val="000000"/>
                </a:solidFill>
              </a:rPr>
              <a:t>	</a:t>
            </a:r>
            <a:r>
              <a:rPr lang="en-US" altLang="en-US" dirty="0" smtClean="0">
                <a:solidFill>
                  <a:srgbClr val="000000"/>
                </a:solidFill>
              </a:rPr>
              <a:t>good </a:t>
            </a:r>
            <a:r>
              <a:rPr lang="en-US" altLang="en-US" dirty="0">
                <a:solidFill>
                  <a:srgbClr val="000000"/>
                </a:solidFill>
              </a:rPr>
              <a:t>for interactive systems </a:t>
            </a:r>
          </a:p>
          <a:p>
            <a:pPr mar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 smtClean="0">
              <a:solidFill>
                <a:srgbClr val="000000"/>
              </a:solidFill>
            </a:endParaRPr>
          </a:p>
          <a:p>
            <a:pPr mar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dirty="0">
                <a:solidFill>
                  <a:srgbClr val="000000"/>
                </a:solidFill>
              </a:rPr>
              <a:t>	</a:t>
            </a:r>
            <a:r>
              <a:rPr lang="en-US" altLang="en-US" dirty="0" smtClean="0">
                <a:solidFill>
                  <a:srgbClr val="000000"/>
                </a:solidFill>
              </a:rPr>
              <a:t>Let </a:t>
            </a:r>
            <a:r>
              <a:rPr lang="en-US" altLang="en-US" dirty="0">
                <a:solidFill>
                  <a:srgbClr val="000000"/>
                </a:solidFill>
              </a:rPr>
              <a:t>the philosophers acquire forks only if both are available</a:t>
            </a:r>
            <a:r>
              <a:rPr lang="en-US" altLang="en-US" sz="2400" dirty="0"/>
              <a:t> </a:t>
            </a:r>
            <a:endParaRPr lang="en-US" alt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97400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53750"/>
            <a:ext cx="8229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Pseudocode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457200" y="1754911"/>
            <a:ext cx="8229600" cy="4216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w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hile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true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Acquire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semaphore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1.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Check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 both forks are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available</a:t>
            </a:r>
            <a:endParaRPr lang="en-US" altLang="en-US" sz="24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4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4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continue, otherwise wait.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2.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Attempt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 acquire the left fork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3.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Attempt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 acquire the right fork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4.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Eat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a specified time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period</a:t>
            </a:r>
            <a:r>
              <a:rPr kumimoji="0" lang="en-US" altLang="en-US" sz="24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release forks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Release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semaphore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Think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a specified time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period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end while</a:t>
            </a:r>
            <a:endParaRPr lang="en-US" altLang="en-US" sz="28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706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8189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We can also disallow circular wait </a:t>
            </a:r>
            <a:endParaRPr lang="en-US" altLang="en-US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Need 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to draw circular wait </a:t>
            </a: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here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 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We 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can assign ordering to resources 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Give 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each fork a number that is unique </a:t>
            </a:r>
            <a:endParaRPr lang="en-US" altLang="en-US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We 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can prevent deadlock with ordering of forks </a:t>
            </a:r>
            <a:endParaRPr lang="en-US" altLang="en-US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Check 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the index values of the forks </a:t>
            </a:r>
            <a:endParaRPr lang="en-US" altLang="en-US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Require 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the forks to always be acquired in order of the index values</a:t>
            </a:r>
            <a:r>
              <a:rPr lang="en-US" altLang="en-US" sz="2400" dirty="0"/>
              <a:t> </a:t>
            </a:r>
            <a:endParaRPr lang="en-US" altLang="en-US" sz="6000" dirty="0">
              <a:latin typeface="Arial" panose="020B0604020202020204" pitchFamily="34" charset="0"/>
            </a:endParaRPr>
          </a:p>
        </p:txBody>
      </p:sp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53750"/>
            <a:ext cx="8229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Circular Wait </a:t>
            </a:r>
          </a:p>
        </p:txBody>
      </p:sp>
    </p:spTree>
    <p:extLst>
      <p:ext uri="{BB962C8B-B14F-4D97-AF65-F5344CB8AC3E}">
        <p14:creationId xmlns:p14="http://schemas.microsoft.com/office/powerpoint/2010/main" val="9804386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1965"/>
          </a:xfrm>
        </p:spPr>
        <p:txBody>
          <a:bodyPr>
            <a:normAutofit fontScale="90000"/>
          </a:bodyPr>
          <a:lstStyle/>
          <a:p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Philosopher code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57200" y="1286564"/>
            <a:ext cx="8229600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 Check if the index value of the left fork is less than the index value of the right fork. If true, do 2 then 3. Otherwise, do 3 then 2. 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 Attempt to acquire the left chopstick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 Attempt to acquire the right chopstick .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 Eat for specified time period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 Release forks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en-US" altLang="en-US" dirty="0">
                <a:solidFill>
                  <a:srgbClr val="000000"/>
                </a:solidFill>
                <a:latin typeface="+mj-lt"/>
              </a:rPr>
              <a:t> 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Think for a specified time period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en-US" altLang="en-US" dirty="0">
              <a:solidFill>
                <a:srgbClr val="000000"/>
              </a:solidFill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How could we program these in Java? In C?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36889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Deadlock</a:t>
            </a:r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57201" y="1661678"/>
            <a:ext cx="8229600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Four requirements for deadlock 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Hold and wait - process holds resource while waiting for more resources 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Mutual Exclusion - resource can't be shared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Circular Wait - processes want something that </a:t>
            </a:r>
            <a:b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</a:b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 another process has. 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No preemption - can't</a:t>
            </a:r>
            <a:r>
              <a:rPr lang="en-US" altLang="en-US" sz="32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interrupt a process's hold</a:t>
            </a:r>
            <a:r>
              <a:rPr kumimoji="0" lang="en-US" altLang="en-US" sz="3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on a resource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0242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000000"/>
                </a:solidFill>
              </a:rPr>
              <a:t>Resource allocation graph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" y="1582341"/>
            <a:ext cx="8229600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3200" dirty="0" smtClean="0">
                <a:solidFill>
                  <a:srgbClr val="000000"/>
                </a:solidFill>
              </a:rPr>
              <a:t>Circles </a:t>
            </a:r>
            <a:r>
              <a:rPr lang="en-US" altLang="en-US" sz="3200" dirty="0">
                <a:solidFill>
                  <a:srgbClr val="000000"/>
                </a:solidFill>
              </a:rPr>
              <a:t>represent </a:t>
            </a:r>
            <a:r>
              <a:rPr lang="en-US" altLang="en-US" sz="3200" dirty="0" smtClean="0">
                <a:solidFill>
                  <a:srgbClr val="000000"/>
                </a:solidFill>
              </a:rPr>
              <a:t>processes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3200" dirty="0" smtClean="0">
                <a:solidFill>
                  <a:srgbClr val="000000"/>
                </a:solidFill>
              </a:rPr>
              <a:t>Rectangles </a:t>
            </a:r>
            <a:r>
              <a:rPr lang="en-US" altLang="en-US" sz="3200" dirty="0">
                <a:solidFill>
                  <a:srgbClr val="000000"/>
                </a:solidFill>
              </a:rPr>
              <a:t>represent </a:t>
            </a:r>
            <a:r>
              <a:rPr lang="en-US" altLang="en-US" sz="3200" dirty="0" smtClean="0">
                <a:solidFill>
                  <a:srgbClr val="000000"/>
                </a:solidFill>
              </a:rPr>
              <a:t>resources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3200" dirty="0" smtClean="0">
                <a:solidFill>
                  <a:srgbClr val="000000"/>
                </a:solidFill>
              </a:rPr>
              <a:t>Dots </a:t>
            </a:r>
            <a:r>
              <a:rPr lang="en-US" altLang="en-US" sz="3200" dirty="0">
                <a:solidFill>
                  <a:srgbClr val="000000"/>
                </a:solidFill>
              </a:rPr>
              <a:t>within the resource represent the number of available resources of that </a:t>
            </a:r>
            <a:r>
              <a:rPr lang="en-US" altLang="en-US" sz="3200" dirty="0" smtClean="0">
                <a:solidFill>
                  <a:srgbClr val="000000"/>
                </a:solidFill>
              </a:rPr>
              <a:t>type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3200" dirty="0" smtClean="0">
                <a:solidFill>
                  <a:srgbClr val="000000"/>
                </a:solidFill>
              </a:rPr>
              <a:t>Arrows </a:t>
            </a:r>
            <a:r>
              <a:rPr lang="en-US" altLang="en-US" sz="3200" dirty="0">
                <a:solidFill>
                  <a:srgbClr val="000000"/>
                </a:solidFill>
              </a:rPr>
              <a:t>from resources (rectangle) to process (circle) indicates resource </a:t>
            </a:r>
            <a:r>
              <a:rPr lang="en-US" altLang="en-US" sz="3200" dirty="0" smtClean="0">
                <a:solidFill>
                  <a:srgbClr val="000000"/>
                </a:solidFill>
              </a:rPr>
              <a:t>ownership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3200" dirty="0" smtClean="0">
                <a:solidFill>
                  <a:srgbClr val="000000"/>
                </a:solidFill>
              </a:rPr>
              <a:t>Arrows </a:t>
            </a:r>
            <a:r>
              <a:rPr lang="en-US" altLang="en-US" sz="3200" dirty="0">
                <a:solidFill>
                  <a:srgbClr val="000000"/>
                </a:solidFill>
              </a:rPr>
              <a:t>from process (circle) </a:t>
            </a:r>
            <a:r>
              <a:rPr lang="en-US" altLang="en-US" sz="3200" dirty="0" smtClean="0">
                <a:solidFill>
                  <a:srgbClr val="000000"/>
                </a:solidFill>
              </a:rPr>
              <a:t>to </a:t>
            </a:r>
            <a:r>
              <a:rPr lang="en-US" altLang="en-US" sz="3200" dirty="0">
                <a:solidFill>
                  <a:srgbClr val="000000"/>
                </a:solidFill>
              </a:rPr>
              <a:t>resource (rectangle) indicates need/request 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397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87533"/>
            <a:ext cx="8229600" cy="5164262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altLang="en-US" dirty="0">
                <a:solidFill>
                  <a:srgbClr val="000000"/>
                </a:solidFill>
              </a:rPr>
              <a:t>We can show deadlock is possible by finding an example of deadlock and showing all 4 requirements exist We can show deadlock does not exist by proving that one of the requirements </a:t>
            </a:r>
            <a:r>
              <a:rPr lang="en-US" altLang="en-US" dirty="0" smtClean="0">
                <a:solidFill>
                  <a:srgbClr val="000000"/>
                </a:solidFill>
              </a:rPr>
              <a:t>does </a:t>
            </a:r>
            <a:r>
              <a:rPr lang="en-US" altLang="en-US" dirty="0">
                <a:solidFill>
                  <a:srgbClr val="000000"/>
                </a:solidFill>
              </a:rPr>
              <a:t>not </a:t>
            </a:r>
            <a:r>
              <a:rPr lang="en-US" altLang="en-US" dirty="0" smtClean="0">
                <a:solidFill>
                  <a:srgbClr val="000000"/>
                </a:solidFill>
              </a:rPr>
              <a:t>exist.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altLang="en-US" sz="1800" dirty="0" smtClean="0">
              <a:solidFill>
                <a:srgbClr val="000000"/>
              </a:solidFill>
            </a:endParaRPr>
          </a:p>
          <a:p>
            <a:pPr lvl="0">
              <a:buFont typeface="Courier New" panose="02070309020205020404" pitchFamily="49" charset="0"/>
              <a:buChar char="o"/>
            </a:pPr>
            <a:r>
              <a:rPr lang="en-US" altLang="en-US" dirty="0">
                <a:solidFill>
                  <a:srgbClr val="000000"/>
                </a:solidFill>
              </a:rPr>
              <a:t>We can show deadlock does not exist by proving that one of the requirements does not </a:t>
            </a:r>
            <a:r>
              <a:rPr lang="en-US" altLang="en-US" dirty="0" smtClean="0">
                <a:solidFill>
                  <a:srgbClr val="000000"/>
                </a:solidFill>
              </a:rPr>
              <a:t>exist</a:t>
            </a:r>
            <a:r>
              <a:rPr lang="en-US" altLang="en-US" sz="2400" dirty="0" smtClean="0"/>
              <a:t>.</a:t>
            </a:r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86156" cy="46163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286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4202"/>
            <a:ext cx="8229600" cy="509133"/>
          </a:xfrm>
        </p:spPr>
        <p:txBody>
          <a:bodyPr>
            <a:normAutofit fontScale="90000"/>
          </a:bodyPr>
          <a:lstStyle/>
          <a:p>
            <a:pPr lvl="0"/>
            <a:r>
              <a:rPr lang="en-US" sz="3600" dirty="0" smtClean="0"/>
              <a:t>Example</a:t>
            </a:r>
            <a:r>
              <a:rPr lang="en-US" dirty="0" smtClean="0"/>
              <a:t>: </a:t>
            </a:r>
            <a:r>
              <a:rPr lang="en-US" altLang="en-US" sz="4000" dirty="0">
                <a:solidFill>
                  <a:srgbClr val="000000"/>
                </a:solidFill>
              </a:rPr>
              <a:t>Dining Philosophers</a:t>
            </a:r>
            <a:r>
              <a:rPr lang="en-US" altLang="en-US" sz="3100" dirty="0"/>
              <a:t> </a:t>
            </a:r>
            <a:endParaRPr lang="en-US" sz="4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5657"/>
            <a:ext cx="8229600" cy="4950506"/>
          </a:xfrm>
        </p:spPr>
        <p:txBody>
          <a:bodyPr/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Five students eating at Joy Wok with </a:t>
            </a: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chopsticks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Only 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five chopsticks available. </a:t>
            </a:r>
            <a:endParaRPr lang="en-US" altLang="en-US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A 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student needs two chopsticks to eat. </a:t>
            </a:r>
            <a:endParaRPr lang="en-US" altLang="en-US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Chopsticks 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are situated between students. </a:t>
            </a:r>
            <a:endParaRPr lang="en-US" altLang="en-US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Students 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can't move from their positions at the </a:t>
            </a: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table.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Students 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alternate between thinking and eating.</a:t>
            </a:r>
            <a:r>
              <a:rPr lang="en-US" altLang="en-US" sz="2400" dirty="0"/>
              <a:t> </a:t>
            </a:r>
            <a:endParaRPr lang="en-US" altLang="en-US" sz="6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647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57200" y="1317611"/>
            <a:ext cx="7903029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		</a:t>
            </a: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\ 	(S1)	  |	(S2) 	</a:t>
            </a:r>
            <a:r>
              <a:rPr kumimoji="0" lang="en-US" altLang="en-US" sz="18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      </a:t>
            </a: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/ 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	(S3) 			Rice 			    (S4) 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800" b="1" dirty="0">
                <a:solidFill>
                  <a:srgbClr val="000000"/>
                </a:solidFill>
              </a:rPr>
              <a:t> </a:t>
            </a:r>
            <a:r>
              <a:rPr lang="en-US" altLang="en-US" sz="1800" b="1" dirty="0" smtClean="0">
                <a:solidFill>
                  <a:srgbClr val="000000"/>
                </a:solidFill>
              </a:rPr>
              <a:t>                 	   </a:t>
            </a: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/  		(S5) 		</a:t>
            </a:r>
            <a:r>
              <a:rPr kumimoji="0" lang="en-US" altLang="en-US" sz="18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      </a:t>
            </a: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\</a:t>
            </a: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dirty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A </a:t>
            </a: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possible solution: Students always reach right first</a:t>
            </a: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.</a:t>
            </a:r>
          </a:p>
          <a:p>
            <a:pPr mar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4800" dirty="0">
              <a:latin typeface="Arial" panose="020B0604020202020204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434202"/>
            <a:ext cx="8229600" cy="509133"/>
          </a:xfrm>
        </p:spPr>
        <p:txBody>
          <a:bodyPr>
            <a:normAutofit fontScale="90000"/>
          </a:bodyPr>
          <a:lstStyle/>
          <a:p>
            <a:pPr lvl="0"/>
            <a:r>
              <a:rPr lang="en-US" sz="3600" dirty="0" smtClean="0"/>
              <a:t>Example</a:t>
            </a:r>
            <a:r>
              <a:rPr lang="en-US" dirty="0" smtClean="0"/>
              <a:t>: </a:t>
            </a:r>
            <a:r>
              <a:rPr lang="en-US" altLang="en-US" sz="4000" dirty="0">
                <a:solidFill>
                  <a:srgbClr val="000000"/>
                </a:solidFill>
              </a:rPr>
              <a:t>Dining </a:t>
            </a:r>
            <a:r>
              <a:rPr lang="en-US" altLang="en-US" sz="4000" dirty="0" smtClean="0">
                <a:solidFill>
                  <a:srgbClr val="000000"/>
                </a:solidFill>
              </a:rPr>
              <a:t>Philosophers (Contd..)</a:t>
            </a:r>
            <a:r>
              <a:rPr lang="en-US" altLang="en-US" sz="3100" dirty="0" smtClean="0"/>
              <a:t> </a:t>
            </a:r>
            <a:endParaRPr lang="en-US" sz="4900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37506" y="4531503"/>
            <a:ext cx="8668987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000" smtClean="0">
                <a:solidFill>
                  <a:srgbClr val="000000"/>
                </a:solidFill>
                <a:latin typeface="Arial Narrow" panose="020B0606020202030204" pitchFamily="34" charset="0"/>
              </a:rPr>
              <a:t>(S1)-Req.--&gt;[R2]--Acq.--&gt;(S2)--Req.--&gt;[R3]--Acq.--&gt;(S3)--Req.--&gt;[R4]--Acq.--&gt;(S4)--Req.--+ ^ 									   |   | 									   | </a:t>
            </a:r>
          </a:p>
          <a:p>
            <a:pPr marL="0" indent="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000" smtClean="0">
                <a:solidFill>
                  <a:srgbClr val="000000"/>
                </a:solidFill>
                <a:latin typeface="Arial Narrow" panose="020B0606020202030204" pitchFamily="34" charset="0"/>
              </a:rPr>
              <a:t>+---------------------------------Req.----(S5)&lt;----Acq.---[R5]&lt;-----------------------------------------------+</a:t>
            </a:r>
            <a:r>
              <a:rPr lang="en-US" altLang="en-US" sz="2000" smtClean="0">
                <a:latin typeface="Arial Narrow" panose="020B0606020202030204" pitchFamily="34" charset="0"/>
              </a:rPr>
              <a:t> </a:t>
            </a:r>
            <a:endParaRPr lang="en-US" altLang="en-US" sz="2000" dirty="0" smtClean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885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69074" y="688768"/>
            <a:ext cx="8229600" cy="5091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dirty="0">
                <a:solidFill>
                  <a:srgbClr val="000000"/>
                </a:solidFill>
              </a:rPr>
              <a:t>How to deal with deadlock?</a:t>
            </a:r>
            <a:endParaRPr lang="en-US" sz="6600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457201" y="1601028"/>
            <a:ext cx="8241473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Ignore it!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Detect and recover from it!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Avoid it! (make deadlock impossible)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Prevent it! (short circuit one of the four conditions preferably hold and wait or circular wait)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dirty="0">
                <a:solidFill>
                  <a:srgbClr val="000000"/>
                </a:solidFill>
                <a:latin typeface="+mj-lt"/>
              </a:rPr>
              <a:t>	</a:t>
            </a:r>
            <a:endParaRPr lang="en-US" altLang="en-US" dirty="0" smtClean="0">
              <a:solidFill>
                <a:srgbClr val="000000"/>
              </a:solidFill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	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We need mutual exclusion and prefer not to preempt necessary resources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78292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57201" y="911057"/>
            <a:ext cx="8125968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Many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OSes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(if not all) allow for deadlock to occur. It is easy to reboot. Detection can also be used.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How to detect? Keep a version of the resource allocation graph available in OS memory.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Update graph based upon resource requests and releases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Asynchronous graph algorithms can be used to look for cycles on the RAG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Break the cycle!</a:t>
            </a:r>
            <a:r>
              <a:rPr kumimoji="0" lang="en-US" altLang="en-US" sz="28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(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we can terminate processes or preempt resources)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We can look for idle programs but this rarely works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96388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2884"/>
          </a:xfrm>
        </p:spPr>
        <p:txBody>
          <a:bodyPr>
            <a:normAutofit fontScale="90000"/>
          </a:bodyPr>
          <a:lstStyle/>
          <a:p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Deadlock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57201" y="964759"/>
            <a:ext cx="8229600" cy="48705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Deadlock will occur with the dining philosophers problem using the following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pseudocode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5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Acquire left fork (or right)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Acquire right fork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Start eating if possible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After eating, release forks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Do work (start thinking)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en-US" altLang="en-US" sz="2000" dirty="0">
              <a:solidFill>
                <a:srgbClr val="000000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Prevention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1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Make one condition for deadlock impossible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Mutual exclusion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Hold and wait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Circular Wait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No preemption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48219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683</Words>
  <Application>Microsoft Macintosh PowerPoint</Application>
  <PresentationFormat>On-screen Show (4:3)</PresentationFormat>
  <Paragraphs>106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Deadlock</vt:lpstr>
      <vt:lpstr>Deadlock</vt:lpstr>
      <vt:lpstr>Resource allocation graph</vt:lpstr>
      <vt:lpstr>Example</vt:lpstr>
      <vt:lpstr>Example: Dining Philosophers </vt:lpstr>
      <vt:lpstr>Example: Dining Philosophers (Contd..) </vt:lpstr>
      <vt:lpstr>PowerPoint Presentation</vt:lpstr>
      <vt:lpstr>PowerPoint Presentation</vt:lpstr>
      <vt:lpstr>Deadlock</vt:lpstr>
      <vt:lpstr>PowerPoint Presentation</vt:lpstr>
      <vt:lpstr>Pseudocode </vt:lpstr>
      <vt:lpstr>Circular Wait </vt:lpstr>
      <vt:lpstr>Philosopher code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Deadlock</dc:title>
  <dc:creator>David</dc:creator>
  <cp:lastModifiedBy>David</cp:lastModifiedBy>
  <cp:revision>13</cp:revision>
  <dcterms:created xsi:type="dcterms:W3CDTF">2014-07-18T22:09:52Z</dcterms:created>
  <dcterms:modified xsi:type="dcterms:W3CDTF">2014-10-10T16:53:35Z</dcterms:modified>
</cp:coreProperties>
</file>