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5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1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0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0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0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6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7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2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5631-829F-7841-9118-703CFE819411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7316-889B-7C41-9FCE-916F48B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puting.llnl.gov/tutorials/pthreads/%23Mutex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70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57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Monitors and </a:t>
            </a:r>
            <a:r>
              <a:rPr lang="en-US" smtClean="0"/>
              <a:t>condition variables </a:t>
            </a:r>
            <a:r>
              <a:rPr lang="en-US" dirty="0"/>
              <a:t>may have multiple </a:t>
            </a:r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Entry queue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or more condition queues each corresponding to a condition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a semaphore with operations including wait and </a:t>
            </a:r>
            <a:r>
              <a:rPr lang="en-US" dirty="0" smtClean="0"/>
              <a:t>signal</a:t>
            </a:r>
          </a:p>
          <a:p>
            <a:pPr lvl="1"/>
            <a:r>
              <a:rPr lang="en-US" dirty="0" smtClean="0"/>
              <a:t>Processes </a:t>
            </a:r>
            <a:r>
              <a:rPr lang="en-US" dirty="0"/>
              <a:t>invoking wait on a condition variable x put themselves on the </a:t>
            </a:r>
            <a:r>
              <a:rPr lang="en-US" dirty="0" smtClean="0"/>
              <a:t>condition </a:t>
            </a:r>
            <a:r>
              <a:rPr lang="en-US" dirty="0"/>
              <a:t>queue for x and release mutual </a:t>
            </a:r>
            <a:r>
              <a:rPr lang="en-US" dirty="0" smtClean="0"/>
              <a:t>exclusion</a:t>
            </a:r>
          </a:p>
          <a:p>
            <a:pPr lvl="1"/>
            <a:r>
              <a:rPr lang="en-US" dirty="0" smtClean="0"/>
              <a:t>Processes </a:t>
            </a:r>
            <a:r>
              <a:rPr lang="en-US" dirty="0"/>
              <a:t>invoking a signal on a condition variable x reactivate one </a:t>
            </a:r>
            <a:r>
              <a:rPr lang="en-US" dirty="0" smtClean="0"/>
              <a:t>waiting process </a:t>
            </a:r>
            <a:r>
              <a:rPr lang="en-US" dirty="0"/>
              <a:t>from the condition queue for x.  The current process releases mutual </a:t>
            </a:r>
            <a:r>
              <a:rPr lang="en-US" dirty="0" smtClean="0"/>
              <a:t>exclusion </a:t>
            </a:r>
            <a:r>
              <a:rPr lang="en-US" dirty="0"/>
              <a:t>and exits the </a:t>
            </a:r>
            <a:r>
              <a:rPr lang="en-US" dirty="0" smtClean="0"/>
              <a:t>monitor.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reactivated process re-evaluates the condition variable and </a:t>
            </a:r>
            <a:r>
              <a:rPr lang="en-US" dirty="0" smtClean="0"/>
              <a:t>continues execution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that completes execution inside the monitor releases </a:t>
            </a:r>
            <a:r>
              <a:rPr lang="en-US" dirty="0" smtClean="0"/>
              <a:t>mutual exclusion </a:t>
            </a:r>
            <a:r>
              <a:rPr lang="en-US" dirty="0"/>
              <a:t>and exits</a:t>
            </a:r>
          </a:p>
        </p:txBody>
      </p:sp>
    </p:spTree>
    <p:extLst>
      <p:ext uri="{BB962C8B-B14F-4D97-AF65-F5344CB8AC3E}">
        <p14:creationId xmlns:p14="http://schemas.microsoft.com/office/powerpoint/2010/main" val="365629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 (Java)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 that it is not possible for two invocations of a synchronized method to interleave.</a:t>
            </a:r>
          </a:p>
          <a:p>
            <a:r>
              <a:rPr lang="en-US" dirty="0" smtClean="0"/>
              <a:t>Other threads will block for the same object until one is complete</a:t>
            </a:r>
          </a:p>
          <a:p>
            <a:r>
              <a:rPr lang="en-US" dirty="0" smtClean="0"/>
              <a:t>When exits, establishes a "happens before" relationship with any</a:t>
            </a:r>
          </a:p>
          <a:p>
            <a:r>
              <a:rPr lang="en-US" dirty="0"/>
              <a:t>S</a:t>
            </a:r>
            <a:r>
              <a:rPr lang="en-US" dirty="0" smtClean="0"/>
              <a:t>ubsequent invocation of a synchronized method for the same object</a:t>
            </a:r>
          </a:p>
          <a:p>
            <a:r>
              <a:rPr lang="en-US" dirty="0" smtClean="0"/>
              <a:t>Can't have synchronized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9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 (Java)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 code on the class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9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</a:t>
            </a:r>
            <a:r>
              <a:rPr lang="en-US" dirty="0" smtClean="0"/>
              <a:t>Variables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 condition variables require a </a:t>
            </a:r>
            <a:r>
              <a:rPr lang="en-US" dirty="0" err="1" smtClean="0"/>
              <a:t>mutex</a:t>
            </a:r>
            <a:r>
              <a:rPr lang="en-US" dirty="0" smtClean="0"/>
              <a:t> lock to work</a:t>
            </a:r>
          </a:p>
          <a:p>
            <a:r>
              <a:rPr lang="en-US" dirty="0" err="1" smtClean="0"/>
              <a:t>mutex</a:t>
            </a:r>
            <a:r>
              <a:rPr lang="en-US" dirty="0" smtClean="0"/>
              <a:t> “objects” </a:t>
            </a:r>
            <a:r>
              <a:rPr lang="en-US" dirty="0" smtClean="0"/>
              <a:t>in C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mutex</a:t>
            </a:r>
            <a:r>
              <a:rPr lang="en-US" dirty="0" smtClean="0"/>
              <a:t> “object” is of type </a:t>
            </a:r>
            <a:r>
              <a:rPr lang="en-US" dirty="0" err="1" smtClean="0">
                <a:latin typeface="Courier"/>
                <a:cs typeface="Courier"/>
              </a:rPr>
              <a:t>pthread_mutex_t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alibri"/>
                <a:cs typeface="Calibri"/>
              </a:rPr>
              <a:t>Such an “object” has similar properties to a binary semaphore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It can be initialized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It can be used to “lock” one shared resource so that only one thread may use it at a time</a:t>
            </a:r>
          </a:p>
          <a:p>
            <a:r>
              <a:rPr lang="en-US" dirty="0" smtClean="0">
                <a:latin typeface="Calibri"/>
                <a:cs typeface="Calibri"/>
              </a:rPr>
              <a:t>Declaration and initialization: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thread_mutex_t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my_mutex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pthread_mutex_init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pthread_mutex_t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mutex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pthread_mutexattr_t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attr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106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lock the </a:t>
            </a:r>
            <a:r>
              <a:rPr lang="en-US" dirty="0" err="1" smtClean="0"/>
              <a:t>mutex</a:t>
            </a:r>
            <a:r>
              <a:rPr lang="en-US" dirty="0" smtClean="0"/>
              <a:t> use: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thread_mutex_lock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my_mutex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/>
              <a:t>To unlock the </a:t>
            </a:r>
            <a:r>
              <a:rPr lang="en-US" dirty="0" err="1" smtClean="0"/>
              <a:t>mutex</a:t>
            </a:r>
            <a:r>
              <a:rPr lang="en-US" dirty="0" smtClean="0"/>
              <a:t> use: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thread_mutex_unlock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my_mutex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/>
              <a:t>To test the </a:t>
            </a:r>
            <a:r>
              <a:rPr lang="en-US" dirty="0" err="1" smtClean="0"/>
              <a:t>mutex</a:t>
            </a:r>
            <a:r>
              <a:rPr lang="en-US" dirty="0" smtClean="0"/>
              <a:t> use: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pthread_mutex_trylock</a:t>
            </a:r>
            <a:r>
              <a:rPr lang="en-US" dirty="0">
                <a:latin typeface="Courier"/>
                <a:cs typeface="Courier"/>
              </a:rPr>
              <a:t>(&amp;</a:t>
            </a:r>
            <a:r>
              <a:rPr lang="en-US" dirty="0" err="1">
                <a:latin typeface="Courier"/>
                <a:cs typeface="Courier"/>
              </a:rPr>
              <a:t>my_mutex</a:t>
            </a:r>
            <a:r>
              <a:rPr lang="en-US" dirty="0">
                <a:latin typeface="Courier"/>
                <a:cs typeface="Courier"/>
              </a:rPr>
              <a:t>);</a:t>
            </a:r>
            <a:endParaRPr lang="en-US" dirty="0" smtClean="0"/>
          </a:p>
          <a:p>
            <a:r>
              <a:rPr lang="en-US" dirty="0" smtClean="0"/>
              <a:t>To destroy use: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thread_mutex_destroy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my_mutex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3038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add a condition variable to a </a:t>
            </a:r>
            <a:r>
              <a:rPr lang="en-US" dirty="0" err="1" smtClean="0"/>
              <a:t>mutex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Create an “object” of type </a:t>
            </a:r>
            <a:r>
              <a:rPr lang="en-US" dirty="0" err="1" smtClean="0">
                <a:latin typeface="Courier"/>
                <a:cs typeface="Courier"/>
              </a:rPr>
              <a:t>pthread_cond_t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Initialize this with </a:t>
            </a:r>
            <a:r>
              <a:rPr lang="en-US" dirty="0" err="1" smtClean="0">
                <a:latin typeface="Courier"/>
                <a:cs typeface="Courier"/>
              </a:rPr>
              <a:t>pthread_cond_init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Wait on the variable with </a:t>
            </a:r>
            <a:r>
              <a:rPr lang="en-US" dirty="0" err="1" smtClean="0">
                <a:latin typeface="Courier"/>
                <a:cs typeface="Courier"/>
              </a:rPr>
              <a:t>pthread_cond_wait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Signal the variable with </a:t>
            </a:r>
            <a:r>
              <a:rPr lang="en-US" dirty="0" err="1" smtClean="0">
                <a:latin typeface="Courier"/>
                <a:cs typeface="Courier"/>
              </a:rPr>
              <a:t>pthread_cond_signal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Broadcast to all threads using the variable with </a:t>
            </a:r>
            <a:r>
              <a:rPr lang="en-US" dirty="0" err="1" smtClean="0">
                <a:latin typeface="Courier"/>
                <a:cs typeface="Courier"/>
              </a:rPr>
              <a:t>pthread_cond_broadcast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35615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</a:t>
            </a:r>
            <a:r>
              <a:rPr lang="en-US" smtClean="0"/>
              <a:t>example see </a:t>
            </a:r>
            <a:r>
              <a:rPr lang="en-US" dirty="0">
                <a:hlinkClick r:id="rId2"/>
              </a:rPr>
              <a:t>https://computing.llnl.gov/tutorials/pthreads/#</a:t>
            </a:r>
            <a:r>
              <a:rPr lang="en-US" dirty="0" smtClean="0">
                <a:hlinkClick r:id="rId2"/>
              </a:rPr>
              <a:t>Mutexes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8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Atomic Operations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transactions</a:t>
            </a:r>
          </a:p>
          <a:p>
            <a:r>
              <a:rPr lang="en-US" dirty="0" smtClean="0"/>
              <a:t>Multiple related data values may need to be modified in a critical section.</a:t>
            </a:r>
          </a:p>
          <a:p>
            <a:r>
              <a:rPr lang="en-US" dirty="0" smtClean="0"/>
              <a:t>Modification must take place as one step.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3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ove $100.00 from bank account 1 to bank account 2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Lock accounts</a:t>
            </a:r>
          </a:p>
          <a:p>
            <a:pPr lvl="2"/>
            <a:r>
              <a:rPr lang="en-US" dirty="0" smtClean="0"/>
              <a:t>Decrement Account 1 balance</a:t>
            </a:r>
          </a:p>
          <a:p>
            <a:pPr lvl="2"/>
            <a:r>
              <a:rPr lang="en-US" dirty="0" smtClean="0"/>
              <a:t>Increment Account 2 balance</a:t>
            </a:r>
          </a:p>
          <a:p>
            <a:pPr lvl="1"/>
            <a:r>
              <a:rPr lang="en-US" dirty="0" smtClean="0"/>
              <a:t>Unlock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3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failure occurs?</a:t>
            </a:r>
          </a:p>
          <a:p>
            <a:r>
              <a:rPr lang="en-US" dirty="0" smtClean="0"/>
              <a:t>Need failure recovery system!</a:t>
            </a:r>
          </a:p>
          <a:p>
            <a:r>
              <a:rPr lang="en-US" dirty="0" smtClean="0"/>
              <a:t>Either resume the transaction or restart it</a:t>
            </a:r>
          </a:p>
          <a:p>
            <a:r>
              <a:rPr lang="en-US" dirty="0" smtClean="0"/>
              <a:t>Need either "checkpoint restart" or "transaction logging"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1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Checkpoint-Restart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equires recording checkpoints</a:t>
            </a:r>
            <a:endParaRPr lang="en-US" dirty="0"/>
          </a:p>
          <a:p>
            <a:r>
              <a:rPr lang="en-US" dirty="0" smtClean="0"/>
              <a:t>Resume system from saved state</a:t>
            </a:r>
          </a:p>
          <a:p>
            <a:r>
              <a:rPr lang="en-US" dirty="0" smtClean="0"/>
              <a:t>Must be performed frequently to prevent loss of many transactions</a:t>
            </a:r>
          </a:p>
          <a:p>
            <a:r>
              <a:rPr lang="en-US" dirty="0" smtClean="0"/>
              <a:t>Used on many supercomputing systems</a:t>
            </a:r>
          </a:p>
          <a:p>
            <a:pPr lvl="1"/>
            <a:r>
              <a:rPr lang="en-US" dirty="0" smtClean="0"/>
              <a:t>DMTCP</a:t>
            </a:r>
          </a:p>
          <a:p>
            <a:pPr lvl="1"/>
            <a:r>
              <a:rPr lang="en-US" dirty="0" smtClean="0"/>
              <a:t>BLCR</a:t>
            </a:r>
          </a:p>
          <a:p>
            <a:pPr lvl="1"/>
            <a:r>
              <a:rPr lang="en-US" dirty="0" smtClean="0"/>
              <a:t>“Homegrown”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8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details of step to a log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log to undo steps after incomplete transactions</a:t>
            </a:r>
          </a:p>
          <a:p>
            <a:r>
              <a:rPr lang="en-US" dirty="0" smtClean="0"/>
              <a:t>Example: Begin transaction</a:t>
            </a:r>
          </a:p>
          <a:p>
            <a:pPr lvl="1"/>
            <a:r>
              <a:rPr lang="en-US" dirty="0" smtClean="0"/>
              <a:t>Decrement account 1 by $100 giving balance xxx</a:t>
            </a:r>
          </a:p>
          <a:p>
            <a:pPr lvl="1"/>
            <a:r>
              <a:rPr lang="en-US" dirty="0" smtClean="0"/>
              <a:t>Increment acct 2 by $200 giving balance </a:t>
            </a:r>
            <a:r>
              <a:rPr lang="en-US" dirty="0" err="1" smtClean="0"/>
              <a:t>yyy</a:t>
            </a:r>
            <a:endParaRPr lang="en-US" dirty="0" smtClean="0"/>
          </a:p>
          <a:p>
            <a:r>
              <a:rPr lang="en-US" dirty="0" smtClean="0"/>
              <a:t>End transaction</a:t>
            </a:r>
          </a:p>
          <a:p>
            <a:r>
              <a:rPr lang="en-US" dirty="0" smtClean="0"/>
              <a:t>Use a database to record all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0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ant operations to occur as one step</a:t>
            </a:r>
          </a:p>
          <a:p>
            <a:r>
              <a:rPr lang="en-US" dirty="0" smtClean="0"/>
              <a:t>Some assembly languages include atomic operations</a:t>
            </a:r>
          </a:p>
          <a:p>
            <a:r>
              <a:rPr lang="en-US" dirty="0" smtClean="0"/>
              <a:t>These may be implemented/used by the OS, too</a:t>
            </a:r>
          </a:p>
          <a:p>
            <a:r>
              <a:rPr lang="en-US" dirty="0" smtClean="0"/>
              <a:t>Java provides atomic operations as do some Linux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7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1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</a:t>
            </a:r>
            <a:r>
              <a:rPr lang="en-US" dirty="0" err="1" smtClean="0">
                <a:latin typeface="Courier"/>
                <a:cs typeface="Courier"/>
              </a:rPr>
              <a:t>AtomicCounter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private </a:t>
            </a:r>
            <a:r>
              <a:rPr lang="en-US" dirty="0" err="1" smtClean="0">
                <a:latin typeface="Courier"/>
                <a:cs typeface="Courier"/>
              </a:rPr>
              <a:t>AtomicInteger</a:t>
            </a:r>
            <a:r>
              <a:rPr lang="en-US" dirty="0" smtClean="0">
                <a:latin typeface="Courier"/>
                <a:cs typeface="Courier"/>
              </a:rPr>
              <a:t> c = new </a:t>
            </a:r>
            <a:r>
              <a:rPr lang="en-US" dirty="0" err="1" smtClean="0">
                <a:latin typeface="Courier"/>
                <a:cs typeface="Courier"/>
              </a:rPr>
              <a:t>AtomicInteger</a:t>
            </a:r>
            <a:r>
              <a:rPr lang="en-US" dirty="0" smtClean="0">
                <a:latin typeface="Courier"/>
                <a:cs typeface="Courier"/>
              </a:rPr>
              <a:t>(0);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public void increment()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c.incrementAndGet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public void decrement()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c.decrementAndGet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public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getValue</a:t>
            </a:r>
            <a:r>
              <a:rPr lang="en-US" dirty="0" smtClean="0">
                <a:latin typeface="Courier"/>
                <a:cs typeface="Courier"/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return </a:t>
            </a:r>
            <a:r>
              <a:rPr lang="en-US" dirty="0" err="1" smtClean="0">
                <a:latin typeface="Courier"/>
                <a:cs typeface="Courier"/>
              </a:rPr>
              <a:t>c.get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0064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definitions of a monitor exist</a:t>
            </a:r>
          </a:p>
          <a:p>
            <a:pPr lvl="1"/>
            <a:r>
              <a:rPr lang="en-US" dirty="0" smtClean="0"/>
              <a:t>A class/program level synchronization tool</a:t>
            </a:r>
          </a:p>
          <a:p>
            <a:pPr lvl="1"/>
            <a:r>
              <a:rPr lang="en-US" dirty="0" smtClean="0"/>
              <a:t>A condition variable (i.e. a mutual exclusion lock that may be conditionally unlocked) that has multiple queues</a:t>
            </a:r>
          </a:p>
          <a:p>
            <a:r>
              <a:rPr lang="en-US" dirty="0" smtClean="0"/>
              <a:t>Class/program level example</a:t>
            </a:r>
          </a:p>
          <a:p>
            <a:pPr lvl="1"/>
            <a:r>
              <a:rPr lang="en-US" dirty="0" smtClean="0"/>
              <a:t>Use synchronized keyword in Java</a:t>
            </a:r>
          </a:p>
          <a:p>
            <a:pPr lvl="1"/>
            <a:r>
              <a:rPr lang="en-US" dirty="0" smtClean="0"/>
              <a:t>Use wait, notify, and </a:t>
            </a:r>
            <a:r>
              <a:rPr lang="en-US" dirty="0" err="1" smtClean="0"/>
              <a:t>notifyAll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Only one per class</a:t>
            </a:r>
          </a:p>
        </p:txBody>
      </p:sp>
    </p:spTree>
    <p:extLst>
      <p:ext uri="{BB962C8B-B14F-4D97-AF65-F5344CB8AC3E}">
        <p14:creationId xmlns:p14="http://schemas.microsoft.com/office/powerpoint/2010/main" val="165003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694</Words>
  <Application>Microsoft Macintosh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Atomic Operations</vt:lpstr>
      <vt:lpstr>How Atomic Operations Work</vt:lpstr>
      <vt:lpstr>Example</vt:lpstr>
      <vt:lpstr>What if?</vt:lpstr>
      <vt:lpstr>Checkpoint-Restart</vt:lpstr>
      <vt:lpstr>Transaction Logging</vt:lpstr>
      <vt:lpstr>Atomic Operations</vt:lpstr>
      <vt:lpstr>Example</vt:lpstr>
      <vt:lpstr>Monitors</vt:lpstr>
      <vt:lpstr>Monitors</vt:lpstr>
      <vt:lpstr>Monitors (Java)</vt:lpstr>
      <vt:lpstr>Monitors (Java)</vt:lpstr>
      <vt:lpstr>Condition Variables in C</vt:lpstr>
      <vt:lpstr>Condition Variables in C</vt:lpstr>
      <vt:lpstr>Condition Variables in C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Operations</dc:title>
  <dc:creator>David</dc:creator>
  <cp:lastModifiedBy>David</cp:lastModifiedBy>
  <cp:revision>5</cp:revision>
  <dcterms:created xsi:type="dcterms:W3CDTF">2014-07-18T21:47:58Z</dcterms:created>
  <dcterms:modified xsi:type="dcterms:W3CDTF">2014-10-06T16:55:55Z</dcterms:modified>
</cp:coreProperties>
</file>