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19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6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5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0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3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2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2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41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8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65EEE-A7E7-4540-99FB-2EDF83B9C83E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FE13F-E2B1-BF49-BE03-84DADE742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0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2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Before investigating tools, we need to define critical sections</a:t>
            </a:r>
          </a:p>
          <a:p>
            <a:r>
              <a:rPr lang="en-US" dirty="0" smtClean="0"/>
              <a:t>A critical section is an area of code where shared resource(s) is/are used</a:t>
            </a:r>
          </a:p>
          <a:p>
            <a:r>
              <a:rPr lang="en-US" dirty="0" smtClean="0"/>
              <a:t>We would like to enforce mutual exclusion on critical sections to prevent problematic situations like two processes trying to modify the same variable at the same time</a:t>
            </a:r>
          </a:p>
          <a:p>
            <a:r>
              <a:rPr lang="en-US" dirty="0" smtClean="0"/>
              <a:t>Mutual exclusion is when only one process/thread is allowed to access a shared resource while all others must 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4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Critical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  | Road B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Road A    |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--------+   +--------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----------&gt; X            &lt;------ Critical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            Section at X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--------+ ^ +--------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| |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2773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with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Assume 2 threads A, and B and a shared counter variable (type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 increments a shared counter</a:t>
            </a:r>
          </a:p>
          <a:p>
            <a:pPr lvl="1"/>
            <a:r>
              <a:rPr lang="en-US" dirty="0" smtClean="0"/>
              <a:t>B decrements the same shared counter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Thread A </a:t>
            </a:r>
            <a:r>
              <a:rPr lang="en-US" dirty="0" err="1" smtClean="0">
                <a:latin typeface="Courier"/>
                <a:cs typeface="Courier"/>
              </a:rPr>
              <a:t>pseudocode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counter ++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Thread B </a:t>
            </a:r>
            <a:r>
              <a:rPr lang="en-US" dirty="0" err="1" smtClean="0">
                <a:latin typeface="Courier"/>
                <a:cs typeface="Courier"/>
              </a:rPr>
              <a:t>pseudocode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counter --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540339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Operations Decomposed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do the counter operations actually do?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counter = counter + 1;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Machine operations for thread A: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load reg1, counter</a:t>
            </a:r>
          </a:p>
          <a:p>
            <a:pPr marL="0" indent="0">
              <a:buNone/>
            </a:pPr>
            <a:r>
              <a:rPr lang="en-US" dirty="0" smtClean="0"/>
              <a:t>	add reg1, reg1, 1</a:t>
            </a:r>
          </a:p>
          <a:p>
            <a:pPr marL="0" indent="0">
              <a:buNone/>
            </a:pPr>
            <a:r>
              <a:rPr lang="en-US" dirty="0" smtClean="0"/>
              <a:t>	store counter, reg1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Machine operations for thread B:</a:t>
            </a:r>
          </a:p>
          <a:p>
            <a:pPr marL="0" indent="0">
              <a:buNone/>
            </a:pPr>
            <a:r>
              <a:rPr lang="en-US" dirty="0" smtClean="0"/>
              <a:t>	load reg2, counter</a:t>
            </a:r>
          </a:p>
          <a:p>
            <a:pPr marL="0" indent="0">
              <a:buNone/>
            </a:pPr>
            <a:r>
              <a:rPr lang="en-US" dirty="0" smtClean="0"/>
              <a:t>	add reg2, reg2, 1</a:t>
            </a:r>
          </a:p>
          <a:p>
            <a:pPr marL="0" indent="0">
              <a:buNone/>
            </a:pPr>
            <a:r>
              <a:rPr lang="en-US" dirty="0" smtClean="0"/>
              <a:t>	store counter, reg2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943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 One </a:t>
            </a:r>
            <a:r>
              <a:rPr lang="en-US" dirty="0"/>
              <a:t>T</a:t>
            </a:r>
            <a:r>
              <a:rPr lang="en-US" dirty="0" smtClean="0"/>
              <a:t>hread at a Time – </a:t>
            </a:r>
            <a:br>
              <a:rPr lang="en-US" dirty="0" smtClean="0"/>
            </a:br>
            <a:r>
              <a:rPr lang="en-US" dirty="0" smtClean="0"/>
              <a:t>No </a:t>
            </a:r>
            <a:r>
              <a:rPr lang="en-US" dirty="0"/>
              <a:t>P</a:t>
            </a:r>
            <a:r>
              <a:rPr lang="en-US" dirty="0" smtClean="0"/>
              <a:t>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38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|reg1|reg2|counter| </a:t>
            </a:r>
            <a:r>
              <a:rPr lang="en-US" dirty="0" err="1" smtClean="0">
                <a:latin typeface="Courier"/>
                <a:cs typeface="Courier"/>
              </a:rPr>
              <a:t>ThreadA</a:t>
            </a:r>
            <a:r>
              <a:rPr lang="en-US" dirty="0" smtClean="0">
                <a:latin typeface="Courier"/>
                <a:cs typeface="Courier"/>
              </a:rPr>
              <a:t>      | </a:t>
            </a:r>
            <a:r>
              <a:rPr lang="en-US" dirty="0" err="1" smtClean="0">
                <a:latin typeface="Courier"/>
                <a:cs typeface="Courier"/>
              </a:rPr>
              <a:t>ThreadB</a:t>
            </a:r>
            <a:r>
              <a:rPr lang="en-US" dirty="0" smtClean="0">
                <a:latin typeface="Courier"/>
                <a:cs typeface="Courier"/>
              </a:rPr>
              <a:t>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10 |    | 10    |reg1&lt;-counter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11 |    | 10    |reg1&lt;-reg1+1 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11 |    | 11    |counter&lt;-reg1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| 11 | 11    |              | reg2&lt;-counter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| 10 | 11    |              | reg2&lt;-reg2-1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| 10 | 10    |              | counter&lt;-reg2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58585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we allow for Context Switching?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38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|reg1|reg2|counter| </a:t>
            </a:r>
            <a:r>
              <a:rPr lang="en-US" dirty="0" err="1" smtClean="0">
                <a:latin typeface="Courier"/>
                <a:cs typeface="Courier"/>
              </a:rPr>
              <a:t>ThreadA</a:t>
            </a:r>
            <a:r>
              <a:rPr lang="en-US" dirty="0" smtClean="0">
                <a:latin typeface="Courier"/>
                <a:cs typeface="Courier"/>
              </a:rPr>
              <a:t>      | </a:t>
            </a:r>
            <a:r>
              <a:rPr lang="en-US" dirty="0" err="1" smtClean="0">
                <a:latin typeface="Courier"/>
                <a:cs typeface="Courier"/>
              </a:rPr>
              <a:t>ThreadB</a:t>
            </a:r>
            <a:r>
              <a:rPr lang="en-US" dirty="0" smtClean="0">
                <a:latin typeface="Courier"/>
                <a:cs typeface="Courier"/>
              </a:rPr>
              <a:t>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10 |    | 10    |reg1&lt;-counter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| 10 | 10    |              | reg2&lt;-counter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11 |    | 10    |reg1&lt;-reg1+1 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| 9  | 10    |              | reg2&lt;-reg2-1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11 |    | 11    |counter&lt;-reg1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| 9  | 9     |              | counter&lt;-reg2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+----+----+-------+--------------+---------------+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28939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problem on the previous slide is called a race condition.</a:t>
            </a:r>
          </a:p>
          <a:p>
            <a:r>
              <a:rPr lang="en-US" dirty="0" smtClean="0"/>
              <a:t>To avoid race conditions, we need synchronization.</a:t>
            </a:r>
          </a:p>
          <a:p>
            <a:r>
              <a:rPr lang="en-US" dirty="0" smtClean="0"/>
              <a:t>Many ways to provide synchronization:</a:t>
            </a:r>
          </a:p>
          <a:p>
            <a:pPr lvl="1"/>
            <a:r>
              <a:rPr lang="en-US" dirty="0" smtClean="0"/>
              <a:t>Semaphore</a:t>
            </a:r>
          </a:p>
          <a:p>
            <a:pPr lvl="1"/>
            <a:r>
              <a:rPr lang="en-US" dirty="0" err="1" smtClean="0"/>
              <a:t>Mutex</a:t>
            </a:r>
            <a:r>
              <a:rPr lang="en-US" dirty="0" smtClean="0"/>
              <a:t> lock</a:t>
            </a:r>
          </a:p>
          <a:p>
            <a:pPr lvl="1"/>
            <a:r>
              <a:rPr lang="en-US" dirty="0" smtClean="0"/>
              <a:t>Atomic Operations</a:t>
            </a:r>
          </a:p>
          <a:p>
            <a:pPr lvl="1"/>
            <a:r>
              <a:rPr lang="en-US" dirty="0" smtClean="0"/>
              <a:t>Monitors</a:t>
            </a:r>
          </a:p>
          <a:p>
            <a:pPr lvl="1"/>
            <a:r>
              <a:rPr lang="en-US" dirty="0" smtClean="0"/>
              <a:t>Spin Lock</a:t>
            </a:r>
          </a:p>
          <a:p>
            <a:pPr lvl="1"/>
            <a:r>
              <a:rPr lang="en-US" dirty="0" smtClean="0"/>
              <a:t>Many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78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Mutual exclusion means only one process (thread) may access a shared resource at a time.  All others must wait.</a:t>
            </a:r>
          </a:p>
          <a:p>
            <a:r>
              <a:rPr lang="en-US" dirty="0" smtClean="0"/>
              <a:t>Recall that critical sections are segments of code where a process/thread accesses and uses a shared and uses a shared resource.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093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 where synchronization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Process 1 |               |  Process 2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          |              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x++       |               |  x = x * 3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y = x     |               |  y = 4 + x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          |              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          |              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535643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Processes need to meet the following conditions for mutual exclusion on critical sections.</a:t>
            </a:r>
          </a:p>
          <a:p>
            <a:pPr marL="514350" indent="-514350">
              <a:buAutoNum type="arabicPeriod"/>
            </a:pPr>
            <a:r>
              <a:rPr lang="en-US" dirty="0" smtClean="0"/>
              <a:t>Mutual exclusion by definition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Absence of starvation - processes wait a finite period before accessing/entering critical sections.</a:t>
            </a:r>
          </a:p>
          <a:p>
            <a:pPr marL="514350" indent="-514350">
              <a:buAutoNum type="arabicPeriod"/>
            </a:pPr>
            <a:r>
              <a:rPr lang="en-US" dirty="0" smtClean="0"/>
              <a:t>Absence of deadlock - processes should not block each other indefinitely.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4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 far, we have discussed Processes and Threads and talked about multithreading and MPI processes by example.</a:t>
            </a:r>
          </a:p>
          <a:p>
            <a:r>
              <a:rPr lang="en-US" dirty="0" smtClean="0"/>
              <a:t>You will implement these in the programming assignment, and see that in some cases, multiple threads can be more efficient than multiple processes.</a:t>
            </a:r>
          </a:p>
          <a:p>
            <a:r>
              <a:rPr lang="en-US" dirty="0" smtClean="0"/>
              <a:t>We have seen that threads can share memory and that processes can do so as well, but in a different fashion.</a:t>
            </a:r>
          </a:p>
          <a:p>
            <a:r>
              <a:rPr lang="en-US" dirty="0" err="1" smtClean="0"/>
              <a:t>Interprocess</a:t>
            </a:r>
            <a:r>
              <a:rPr lang="en-US" dirty="0" smtClean="0"/>
              <a:t> communication can be more complicated than thread based communication as we need a socket, shared memory, stream,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busy wait - use Dekker's or Peterson's algorithm (consumes CPU cycles)</a:t>
            </a:r>
          </a:p>
          <a:p>
            <a:r>
              <a:rPr lang="en-US" dirty="0" smtClean="0"/>
              <a:t>Disable interrupts and use special machine instructions (Test-set-lock or TSL, atomic operations, and spin locks)</a:t>
            </a:r>
          </a:p>
          <a:p>
            <a:r>
              <a:rPr lang="en-US" dirty="0" smtClean="0"/>
              <a:t>Use OS mechanisms and programming languages (semaphores and monitors)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872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Semaphore - abstract data type that functions as a </a:t>
            </a:r>
            <a:r>
              <a:rPr lang="en-US" dirty="0" smtClean="0"/>
              <a:t>software synchronization </a:t>
            </a:r>
            <a:r>
              <a:rPr lang="en-US" dirty="0"/>
              <a:t>tool to implement a solution to the critical </a:t>
            </a:r>
            <a:r>
              <a:rPr lang="en-US" dirty="0" smtClean="0"/>
              <a:t>section problem</a:t>
            </a:r>
          </a:p>
          <a:p>
            <a:r>
              <a:rPr lang="en-US" dirty="0"/>
              <a:t>Includes a queue, waiting, and signaling </a:t>
            </a:r>
            <a:r>
              <a:rPr lang="en-US" dirty="0" smtClean="0"/>
              <a:t>functionality</a:t>
            </a:r>
          </a:p>
          <a:p>
            <a:r>
              <a:rPr lang="en-US" dirty="0"/>
              <a:t>Includes a counter for allowing multiple </a:t>
            </a:r>
            <a:r>
              <a:rPr lang="en-US" dirty="0" smtClean="0"/>
              <a:t>accesses</a:t>
            </a:r>
          </a:p>
          <a:p>
            <a:r>
              <a:rPr lang="en-US" dirty="0"/>
              <a:t>Available in </a:t>
            </a:r>
            <a:r>
              <a:rPr lang="en-US" dirty="0" smtClean="0"/>
              <a:t>both Java </a:t>
            </a:r>
            <a:r>
              <a:rPr lang="en-US" dirty="0"/>
              <a:t>and C</a:t>
            </a:r>
          </a:p>
        </p:txBody>
      </p:sp>
    </p:spTree>
    <p:extLst>
      <p:ext uri="{BB962C8B-B14F-4D97-AF65-F5344CB8AC3E}">
        <p14:creationId xmlns:p14="http://schemas.microsoft.com/office/powerpoint/2010/main" val="1831064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61"/>
            <a:ext cx="8229600" cy="1143000"/>
          </a:xfrm>
        </p:spPr>
        <p:txBody>
          <a:bodyPr/>
          <a:lstStyle/>
          <a:p>
            <a:r>
              <a:rPr lang="en-US" dirty="0"/>
              <a:t>Java </a:t>
            </a:r>
            <a:r>
              <a:rPr lang="en-US" dirty="0" smtClean="0"/>
              <a:t>Example </a:t>
            </a:r>
            <a:r>
              <a:rPr lang="en-US" dirty="0"/>
              <a:t>of a </a:t>
            </a:r>
            <a:r>
              <a:rPr lang="en-US" dirty="0" smtClean="0"/>
              <a:t>Semaphore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3869"/>
            <a:ext cx="8229600" cy="5523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Semaphore </a:t>
            </a:r>
            <a:r>
              <a:rPr lang="en-US" sz="1400" dirty="0">
                <a:latin typeface="Courier"/>
                <a:cs typeface="Courier"/>
              </a:rPr>
              <a:t>s;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s </a:t>
            </a:r>
            <a:r>
              <a:rPr lang="en-US" sz="1400" dirty="0">
                <a:latin typeface="Courier"/>
                <a:cs typeface="Courier"/>
              </a:rPr>
              <a:t>= new Semaphore(1);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class Semaphore {</a:t>
            </a: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private </a:t>
            </a:r>
            <a:r>
              <a:rPr lang="en-US" sz="1400" dirty="0" err="1">
                <a:latin typeface="Courier"/>
                <a:cs typeface="Courier"/>
              </a:rPr>
              <a:t>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sem</a:t>
            </a:r>
            <a:r>
              <a:rPr lang="en-US" sz="1400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private </a:t>
            </a:r>
            <a:r>
              <a:rPr lang="en-US" sz="1400" dirty="0" err="1">
                <a:latin typeface="Courier"/>
                <a:cs typeface="Courier"/>
              </a:rPr>
              <a:t>Pqueue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sem_q</a:t>
            </a:r>
            <a:r>
              <a:rPr lang="en-US" sz="1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	public </a:t>
            </a:r>
            <a:r>
              <a:rPr lang="en-US" sz="1400" dirty="0" err="1" smtClean="0">
                <a:latin typeface="Courier"/>
                <a:cs typeface="Courier"/>
              </a:rPr>
              <a:t>Semphore</a:t>
            </a:r>
            <a:r>
              <a:rPr lang="en-US" sz="1400" dirty="0" smtClean="0">
                <a:latin typeface="Courier"/>
                <a:cs typeface="Courier"/>
              </a:rPr>
              <a:t>(</a:t>
            </a:r>
            <a:r>
              <a:rPr lang="en-US" sz="1400" dirty="0" err="1" smtClean="0">
                <a:latin typeface="Courier"/>
                <a:cs typeface="Courier"/>
              </a:rPr>
              <a:t>int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initVal</a:t>
            </a:r>
            <a:r>
              <a:rPr lang="en-US" sz="14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	//initialize semaphore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public acquire()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	//acquire the semaphore or add to wait list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public release()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	//add one to semaphore count value if not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	//maxed out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}</a:t>
            </a:r>
            <a:endParaRPr lang="en-US" sz="1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38087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C-Style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C we will simply pass in the semaphore structure to </a:t>
            </a:r>
            <a:r>
              <a:rPr lang="en-US" dirty="0" smtClean="0"/>
              <a:t>related functions.</a:t>
            </a:r>
          </a:p>
          <a:p>
            <a:r>
              <a:rPr lang="en-US" dirty="0"/>
              <a:t>After initialization, the semaphore only works with two </a:t>
            </a:r>
            <a:r>
              <a:rPr lang="en-US" dirty="0" smtClean="0"/>
              <a:t>operations: acquire </a:t>
            </a:r>
            <a:r>
              <a:rPr lang="en-US" dirty="0"/>
              <a:t>(also called wait) and release (also called signal)</a:t>
            </a:r>
            <a:r>
              <a:rPr lang="en-US" dirty="0" smtClean="0"/>
              <a:t>.</a:t>
            </a:r>
          </a:p>
          <a:p>
            <a:r>
              <a:rPr lang="en-US" dirty="0"/>
              <a:t>Semaphores can be used to count or in a binary fashion (to </a:t>
            </a:r>
            <a:r>
              <a:rPr lang="en-US" dirty="0" smtClean="0"/>
              <a:t>provide only </a:t>
            </a:r>
            <a:r>
              <a:rPr lang="en-US" dirty="0"/>
              <a:t>mutual exclusion) by initializing with a value of one.</a:t>
            </a:r>
          </a:p>
        </p:txBody>
      </p:sp>
    </p:spTree>
    <p:extLst>
      <p:ext uri="{BB962C8B-B14F-4D97-AF65-F5344CB8AC3E}">
        <p14:creationId xmlns:p14="http://schemas.microsoft.com/office/powerpoint/2010/main" val="28047561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use: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 invoke wait on S.  This tests the value of its </a:t>
            </a:r>
            <a:r>
              <a:rPr lang="en-US" dirty="0" smtClean="0"/>
              <a:t>integer attribute </a:t>
            </a:r>
            <a:r>
              <a:rPr lang="en-US" dirty="0"/>
              <a:t>sem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sem</a:t>
            </a:r>
            <a:r>
              <a:rPr lang="en-US" dirty="0"/>
              <a:t> &gt; 0, it is decremented and the process is allowed </a:t>
            </a:r>
            <a:r>
              <a:rPr lang="en-US" dirty="0" smtClean="0"/>
              <a:t>to enter </a:t>
            </a:r>
            <a:r>
              <a:rPr lang="en-US" dirty="0"/>
              <a:t>the critical </a:t>
            </a:r>
            <a:r>
              <a:rPr lang="en-US" dirty="0" smtClean="0"/>
              <a:t>section</a:t>
            </a:r>
          </a:p>
          <a:p>
            <a:pPr lvl="1"/>
            <a:r>
              <a:rPr lang="en-US" dirty="0"/>
              <a:t>Else, (</a:t>
            </a:r>
            <a:r>
              <a:rPr lang="en-US" dirty="0" err="1"/>
              <a:t>sem</a:t>
            </a:r>
            <a:r>
              <a:rPr lang="en-US" dirty="0"/>
              <a:t> == 0) wait suspends the process and puts it in </a:t>
            </a:r>
            <a:r>
              <a:rPr lang="en-US" dirty="0" smtClean="0"/>
              <a:t>the semaphore queue</a:t>
            </a:r>
          </a:p>
          <a:p>
            <a:pPr marL="0" indent="0">
              <a:buNone/>
            </a:pPr>
            <a:r>
              <a:rPr lang="en-US" dirty="0"/>
              <a:t>2) Execute the critical </a:t>
            </a:r>
            <a:r>
              <a:rPr lang="en-US" dirty="0" smtClean="0"/>
              <a:t>section</a:t>
            </a:r>
          </a:p>
          <a:p>
            <a:pPr marL="0" indent="0">
              <a:buNone/>
            </a:pPr>
            <a:r>
              <a:rPr lang="en-US" dirty="0"/>
              <a:t>3) Invoke signal on S, increment the value of </a:t>
            </a:r>
            <a:r>
              <a:rPr lang="en-US" dirty="0" err="1"/>
              <a:t>sem</a:t>
            </a:r>
            <a:r>
              <a:rPr lang="en-US" dirty="0"/>
              <a:t> and activate </a:t>
            </a:r>
            <a:r>
              <a:rPr lang="en-US" dirty="0" smtClean="0"/>
              <a:t>the process </a:t>
            </a:r>
            <a:r>
              <a:rPr lang="en-US" dirty="0"/>
              <a:t>at the head of the </a:t>
            </a:r>
            <a:r>
              <a:rPr lang="en-US" dirty="0" smtClean="0"/>
              <a:t>queue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Continue with normal sequence </a:t>
            </a:r>
            <a:r>
              <a:rPr lang="en-US" dirty="0" smtClean="0"/>
              <a:t>of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334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Semaphore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>
                <a:latin typeface="Courier"/>
                <a:cs typeface="Courier"/>
              </a:rPr>
              <a:t>wait()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if(</a:t>
            </a:r>
            <a:r>
              <a:rPr lang="en-US" dirty="0" err="1">
                <a:latin typeface="Courier"/>
                <a:cs typeface="Courier"/>
              </a:rPr>
              <a:t>sem</a:t>
            </a:r>
            <a:r>
              <a:rPr lang="en-US" dirty="0">
                <a:latin typeface="Courier"/>
                <a:cs typeface="Courier"/>
              </a:rPr>
              <a:t> &gt; 0)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sem</a:t>
            </a:r>
            <a:r>
              <a:rPr lang="en-US" dirty="0" smtClean="0">
                <a:latin typeface="Courier"/>
                <a:cs typeface="Courier"/>
              </a:rPr>
              <a:t>--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else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put process in the wait queue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sleep()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void signal()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if (</a:t>
            </a:r>
            <a:r>
              <a:rPr lang="en-US" dirty="0" err="1">
                <a:latin typeface="Courier"/>
                <a:cs typeface="Courier"/>
              </a:rPr>
              <a:t>sem</a:t>
            </a:r>
            <a:r>
              <a:rPr lang="en-US" dirty="0">
                <a:latin typeface="Courier"/>
                <a:cs typeface="Courier"/>
              </a:rPr>
              <a:t> &lt; </a:t>
            </a:r>
            <a:r>
              <a:rPr lang="en-US" dirty="0" err="1">
                <a:latin typeface="Courier"/>
                <a:cs typeface="Courier"/>
              </a:rPr>
              <a:t>maxVal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err="1">
                <a:latin typeface="Courier"/>
                <a:cs typeface="Courier"/>
              </a:rPr>
              <a:t>sem</a:t>
            </a:r>
            <a:r>
              <a:rPr lang="en-US" dirty="0">
                <a:latin typeface="Courier"/>
                <a:cs typeface="Courier"/>
              </a:rPr>
              <a:t>++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if queue non empty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remove process from wait queue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wake up process</a:t>
            </a:r>
          </a:p>
        </p:txBody>
      </p:sp>
    </p:spTree>
    <p:extLst>
      <p:ext uri="{BB962C8B-B14F-4D97-AF65-F5344CB8AC3E}">
        <p14:creationId xmlns:p14="http://schemas.microsoft.com/office/powerpoint/2010/main" val="2007940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with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</a:t>
            </a:r>
            <a:r>
              <a:rPr lang="en-US" dirty="0"/>
              <a:t>synchronization is easy with semaphores</a:t>
            </a:r>
          </a:p>
          <a:p>
            <a:r>
              <a:rPr lang="en-US" dirty="0" smtClean="0"/>
              <a:t>Entry </a:t>
            </a:r>
            <a:r>
              <a:rPr lang="en-US" dirty="0"/>
              <a:t>section &lt;-- </a:t>
            </a:r>
            <a:r>
              <a:rPr lang="en-US" dirty="0" err="1"/>
              <a:t>s.wait</a:t>
            </a:r>
            <a:r>
              <a:rPr lang="en-US" dirty="0"/>
              <a:t>()</a:t>
            </a:r>
          </a:p>
          <a:p>
            <a:r>
              <a:rPr lang="en-US" dirty="0" smtClean="0"/>
              <a:t>Critical </a:t>
            </a:r>
            <a:r>
              <a:rPr lang="en-US" dirty="0"/>
              <a:t>Section</a:t>
            </a:r>
          </a:p>
          <a:p>
            <a:r>
              <a:rPr lang="en-US" dirty="0" smtClean="0"/>
              <a:t>Exit </a:t>
            </a:r>
            <a:r>
              <a:rPr lang="en-US" dirty="0"/>
              <a:t>section &lt;-- </a:t>
            </a:r>
            <a:r>
              <a:rPr lang="en-US" dirty="0" err="1"/>
              <a:t>s.release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998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798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Event </a:t>
            </a:r>
            <a:r>
              <a:rPr lang="en-US" dirty="0"/>
              <a:t>ordering is also possible (Previously seen with </a:t>
            </a:r>
            <a:r>
              <a:rPr lang="en-US" dirty="0" err="1"/>
              <a:t>MPI_Send</a:t>
            </a:r>
            <a:r>
              <a:rPr lang="en-US" dirty="0"/>
              <a:t> and </a:t>
            </a:r>
            <a:r>
              <a:rPr lang="en-US" dirty="0" err="1" smtClean="0"/>
              <a:t>MPI_Recv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Two </a:t>
            </a:r>
            <a:r>
              <a:rPr lang="en-US" dirty="0"/>
              <a:t>processes P1 and P2 need to synchronize execution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P1 </a:t>
            </a:r>
            <a:r>
              <a:rPr lang="en-US" dirty="0"/>
              <a:t>must write before P2 reads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/P1</a:t>
            </a:r>
          </a:p>
          <a:p>
            <a:pPr marL="0" indent="0">
              <a:buNone/>
            </a:pPr>
            <a:r>
              <a:rPr lang="en-US" dirty="0" smtClean="0"/>
              <a:t>write</a:t>
            </a:r>
            <a:r>
              <a:rPr lang="en-US" dirty="0"/>
              <a:t>(x)</a:t>
            </a:r>
          </a:p>
          <a:p>
            <a:pPr marL="0" indent="0">
              <a:buNone/>
            </a:pPr>
            <a:r>
              <a:rPr lang="en-US" dirty="0" err="1" smtClean="0"/>
              <a:t>s.signal</a:t>
            </a:r>
            <a:r>
              <a:rPr lang="en-US" dirty="0"/>
              <a:t>()  or   signal</a:t>
            </a:r>
            <a:r>
              <a:rPr lang="en-US" dirty="0" smtClean="0"/>
              <a:t>(&amp;s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/P2</a:t>
            </a:r>
          </a:p>
          <a:p>
            <a:pPr marL="0" indent="0">
              <a:buNone/>
            </a:pPr>
            <a:r>
              <a:rPr lang="en-US" dirty="0" err="1" smtClean="0"/>
              <a:t>s.wait</a:t>
            </a:r>
            <a:r>
              <a:rPr lang="en-US" dirty="0"/>
              <a:t>()  or  </a:t>
            </a:r>
            <a:r>
              <a:rPr lang="en-US" dirty="0" smtClean="0"/>
              <a:t>wait(&amp;s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read</a:t>
            </a:r>
            <a:r>
              <a:rPr lang="en-US" dirty="0"/>
              <a:t>(x)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/s must be initialized to zero as a binary semaphore</a:t>
            </a:r>
          </a:p>
        </p:txBody>
      </p:sp>
    </p:spTree>
    <p:extLst>
      <p:ext uri="{BB962C8B-B14F-4D97-AF65-F5344CB8AC3E}">
        <p14:creationId xmlns:p14="http://schemas.microsoft.com/office/powerpoint/2010/main" val="3671859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course website for example of semaphores in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734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Producer-Consumer </a:t>
            </a:r>
            <a:r>
              <a:rPr lang="en-US" dirty="0"/>
              <a:t>problem / Bounded buffer problem</a:t>
            </a:r>
          </a:p>
          <a:p>
            <a:pPr lvl="1"/>
            <a:r>
              <a:rPr lang="en-US" dirty="0" smtClean="0"/>
              <a:t>2 </a:t>
            </a:r>
            <a:r>
              <a:rPr lang="en-US" dirty="0" smtClean="0"/>
              <a:t>processes (simplest version)</a:t>
            </a:r>
            <a:endParaRPr lang="en-US" dirty="0"/>
          </a:p>
          <a:p>
            <a:pPr lvl="1"/>
            <a:r>
              <a:rPr lang="en-US" dirty="0" smtClean="0"/>
              <a:t>1 </a:t>
            </a:r>
            <a:r>
              <a:rPr lang="en-US" dirty="0"/>
              <a:t>producer makes data and puts it in the buffer one by one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consumer - removes data items from the buffer one by one</a:t>
            </a:r>
          </a:p>
        </p:txBody>
      </p:sp>
    </p:spTree>
    <p:extLst>
      <p:ext uri="{BB962C8B-B14F-4D97-AF65-F5344CB8AC3E}">
        <p14:creationId xmlns:p14="http://schemas.microsoft.com/office/powerpoint/2010/main" val="127944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Process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seen process states as well, and we have seen that threads take on the same states.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RR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177" y="3258793"/>
            <a:ext cx="4888557" cy="297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64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and I/O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 burst - servicing of CPU request</a:t>
            </a:r>
          </a:p>
          <a:p>
            <a:r>
              <a:rPr lang="en-US" dirty="0" smtClean="0"/>
              <a:t>I/O burst - servicing of I/O </a:t>
            </a:r>
            <a:r>
              <a:rPr lang="en-US" dirty="0" err="1" smtClean="0"/>
              <a:t>req</a:t>
            </a:r>
            <a:endParaRPr lang="en-US" dirty="0" smtClean="0"/>
          </a:p>
          <a:p>
            <a:r>
              <a:rPr lang="en-US" dirty="0" smtClean="0"/>
              <a:t>Process behavior is represented as a sequence of waits, I/O services (burst), and CPU bursts</a:t>
            </a:r>
          </a:p>
          <a:p>
            <a:r>
              <a:rPr lang="en-US" dirty="0"/>
              <a:t>S</a:t>
            </a:r>
            <a:r>
              <a:rPr lang="en-US" dirty="0" smtClean="0"/>
              <a:t>cheduling must be used to deal with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4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 executing process is in run state</a:t>
            </a:r>
          </a:p>
          <a:p>
            <a:r>
              <a:rPr lang="en-US" dirty="0" smtClean="0"/>
              <a:t>OS may interrupt this process at any time and switch to another process</a:t>
            </a:r>
          </a:p>
          <a:p>
            <a:r>
              <a:rPr lang="en-US" dirty="0" smtClean="0"/>
              <a:t>Why?  I/O needs</a:t>
            </a:r>
          </a:p>
          <a:p>
            <a:pPr lvl="1"/>
            <a:r>
              <a:rPr lang="en-US" dirty="0" smtClean="0"/>
              <a:t>suspend one process</a:t>
            </a:r>
          </a:p>
          <a:p>
            <a:pPr lvl="1"/>
            <a:r>
              <a:rPr lang="en-US" dirty="0" smtClean="0"/>
              <a:t>allow another to use an I/O device</a:t>
            </a:r>
          </a:p>
          <a:p>
            <a:r>
              <a:rPr lang="en-US" dirty="0" smtClean="0"/>
              <a:t>Timer</a:t>
            </a:r>
          </a:p>
          <a:p>
            <a:pPr lvl="1"/>
            <a:r>
              <a:rPr lang="en-US" dirty="0" smtClean="0"/>
              <a:t>process used too much CPU time</a:t>
            </a:r>
          </a:p>
          <a:p>
            <a:pPr lvl="1"/>
            <a:r>
              <a:rPr lang="en-US" dirty="0" smtClean="0"/>
              <a:t>need to share</a:t>
            </a:r>
          </a:p>
          <a:p>
            <a:pPr lvl="1"/>
            <a:r>
              <a:rPr lang="en-US" dirty="0" smtClean="0"/>
              <a:t>move one to ready state so another may run</a:t>
            </a:r>
          </a:p>
          <a:p>
            <a:r>
              <a:rPr lang="en-US" dirty="0" smtClean="0"/>
              <a:t>Higher priority process</a:t>
            </a:r>
          </a:p>
          <a:p>
            <a:pPr lvl="1"/>
            <a:r>
              <a:rPr lang="en-US" dirty="0" smtClean="0"/>
              <a:t>interrupts a lower priority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1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Dispatcher selects the next process to run from the ready queue to run</a:t>
            </a:r>
          </a:p>
          <a:p>
            <a:r>
              <a:rPr lang="en-US" dirty="0" smtClean="0"/>
              <a:t>We said before that a </a:t>
            </a:r>
            <a:r>
              <a:rPr lang="en-US" b="1" dirty="0" smtClean="0"/>
              <a:t>context switch</a:t>
            </a:r>
            <a:r>
              <a:rPr lang="en-US" dirty="0" smtClean="0"/>
              <a:t> is when the OS interrupts an executing process to allow another to run</a:t>
            </a:r>
          </a:p>
          <a:p>
            <a:pPr lvl="1"/>
            <a:r>
              <a:rPr lang="en-US" dirty="0" smtClean="0"/>
              <a:t>needs to save state (i.e. save the PCB)</a:t>
            </a:r>
          </a:p>
          <a:p>
            <a:pPr lvl="1"/>
            <a:r>
              <a:rPr lang="en-US" dirty="0" smtClean="0"/>
              <a:t>move image into memory or perhaps to disk (virtual memory)</a:t>
            </a:r>
          </a:p>
          <a:p>
            <a:r>
              <a:rPr lang="en-US" dirty="0" smtClean="0"/>
              <a:t>Time taken for context switch is called overhead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34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context switches cost CPU time.</a:t>
            </a:r>
          </a:p>
          <a:p>
            <a:r>
              <a:rPr lang="en-US" dirty="0" smtClean="0"/>
              <a:t>So far, we have seen processes and threads and how to use them</a:t>
            </a:r>
          </a:p>
          <a:p>
            <a:r>
              <a:rPr lang="en-US" dirty="0" smtClean="0"/>
              <a:t>What about sharing memory?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50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Race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example code</a:t>
            </a:r>
          </a:p>
          <a:p>
            <a:r>
              <a:rPr lang="en-US" dirty="0" smtClean="0"/>
              <a:t>Run the code!</a:t>
            </a:r>
          </a:p>
          <a:p>
            <a:r>
              <a:rPr lang="en-US" dirty="0" smtClean="0"/>
              <a:t>What goes wrong?</a:t>
            </a:r>
          </a:p>
          <a:p>
            <a:endParaRPr lang="en-US" dirty="0"/>
          </a:p>
          <a:p>
            <a:r>
              <a:rPr lang="en-US" dirty="0" smtClean="0"/>
              <a:t>Hint: we need something called 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06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</a:p>
          <a:p>
            <a:r>
              <a:rPr lang="en-US" dirty="0" smtClean="0"/>
              <a:t>Atomic operations</a:t>
            </a:r>
          </a:p>
          <a:p>
            <a:r>
              <a:rPr lang="en-US" dirty="0" smtClean="0"/>
              <a:t>Mutual exclusion (</a:t>
            </a:r>
            <a:r>
              <a:rPr lang="en-US" dirty="0" err="1" smtClean="0"/>
              <a:t>mutex</a:t>
            </a:r>
            <a:r>
              <a:rPr lang="en-US" dirty="0" smtClean="0"/>
              <a:t>) locks</a:t>
            </a:r>
          </a:p>
          <a:p>
            <a:r>
              <a:rPr lang="en-US" dirty="0" smtClean="0"/>
              <a:t>Spin Locks</a:t>
            </a:r>
          </a:p>
          <a:p>
            <a:r>
              <a:rPr lang="en-US" dirty="0" smtClean="0"/>
              <a:t>TSL Locks</a:t>
            </a:r>
          </a:p>
          <a:p>
            <a:r>
              <a:rPr lang="en-US" dirty="0" smtClean="0"/>
              <a:t>Condition variables and Monitors</a:t>
            </a:r>
          </a:p>
        </p:txBody>
      </p:sp>
    </p:spTree>
    <p:extLst>
      <p:ext uri="{BB962C8B-B14F-4D97-AF65-F5344CB8AC3E}">
        <p14:creationId xmlns:p14="http://schemas.microsoft.com/office/powerpoint/2010/main" val="352881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6139</TotalTime>
  <Words>2167</Words>
  <Application>Microsoft Macintosh PowerPoint</Application>
  <PresentationFormat>On-screen Show (4:3)</PresentationFormat>
  <Paragraphs>241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Race Conditions</vt:lpstr>
      <vt:lpstr>Review</vt:lpstr>
      <vt:lpstr>Review of Process States</vt:lpstr>
      <vt:lpstr>CPU and I/O requests</vt:lpstr>
      <vt:lpstr>Process Execution</vt:lpstr>
      <vt:lpstr>Context Switching</vt:lpstr>
      <vt:lpstr>Context Switch Overhead</vt:lpstr>
      <vt:lpstr>Example: A Race Condition</vt:lpstr>
      <vt:lpstr>Synchronization Tools</vt:lpstr>
      <vt:lpstr>Critical Sections</vt:lpstr>
      <vt:lpstr>Real Life Critical Section</vt:lpstr>
      <vt:lpstr>An example with code</vt:lpstr>
      <vt:lpstr>Counter Operations Decomposed</vt:lpstr>
      <vt:lpstr>Run One Thread at a Time –  No Problems</vt:lpstr>
      <vt:lpstr>What if we allow for Context Switching?</vt:lpstr>
      <vt:lpstr>Avoiding Race Conditions</vt:lpstr>
      <vt:lpstr>Mutual Exclusion</vt:lpstr>
      <vt:lpstr>Another example where synchronization is needed</vt:lpstr>
      <vt:lpstr>Requirements for Mutual Exclusion</vt:lpstr>
      <vt:lpstr>Synchronization Methods</vt:lpstr>
      <vt:lpstr>Semaphores</vt:lpstr>
      <vt:lpstr>Java Example of a Semaphore Class</vt:lpstr>
      <vt:lpstr>C-Style Semaphores</vt:lpstr>
      <vt:lpstr>Using Semaphores</vt:lpstr>
      <vt:lpstr>Semaphore Pseudocode</vt:lpstr>
      <vt:lpstr>Synchronization with Semaphores</vt:lpstr>
      <vt:lpstr>Semaphore Example</vt:lpstr>
      <vt:lpstr>Example Code</vt:lpstr>
      <vt:lpstr>Next 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Race Conditions</dc:title>
  <dc:creator>David</dc:creator>
  <cp:lastModifiedBy>David</cp:lastModifiedBy>
  <cp:revision>7</cp:revision>
  <dcterms:created xsi:type="dcterms:W3CDTF">2014-06-24T19:01:16Z</dcterms:created>
  <dcterms:modified xsi:type="dcterms:W3CDTF">2014-07-18T19:52:32Z</dcterms:modified>
</cp:coreProperties>
</file>