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9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5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8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2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1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0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3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3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2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7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65DFE-8B4D-994F-AB76-4B2588ACC809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4E0D-A5AC-CD4D-AF45-3312D189F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Processes and Threads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37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Pipes may allow for multidirectional communication between processes on the same machine.</a:t>
            </a:r>
          </a:p>
          <a:p>
            <a:r>
              <a:rPr lang="en-US" dirty="0" smtClean="0"/>
              <a:t>Sockets may allow for multidirectional communication between processes on the same or networked machines.</a:t>
            </a:r>
          </a:p>
          <a:p>
            <a:r>
              <a:rPr lang="en-US" dirty="0" smtClean="0"/>
              <a:t>We will investigate these in lab assignments, but to reduce some of the complexity, we will look at MPI in depth</a:t>
            </a:r>
          </a:p>
          <a:p>
            <a:r>
              <a:rPr lang="en-US" dirty="0" smtClean="0"/>
              <a:t>MPI allows us to abstract away from reliance upon specific systems for shared memory and socket toolkits.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4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Message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MPI - the message passing interface allows for communication (IPC) between running processes, even those using the same source code.</a:t>
            </a:r>
          </a:p>
        </p:txBody>
      </p:sp>
    </p:spTree>
    <p:extLst>
      <p:ext uri="{BB962C8B-B14F-4D97-AF65-F5344CB8AC3E}">
        <p14:creationId xmlns:p14="http://schemas.microsoft.com/office/powerpoint/2010/main" val="1065406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Processes use MPI by using </a:t>
            </a:r>
            <a:r>
              <a:rPr lang="en-US" dirty="0" smtClean="0">
                <a:latin typeface="Courier"/>
                <a:cs typeface="Courier"/>
              </a:rPr>
              <a:t>#include "</a:t>
            </a:r>
            <a:r>
              <a:rPr lang="en-US" dirty="0" err="1" smtClean="0">
                <a:latin typeface="Courier"/>
                <a:cs typeface="Courier"/>
              </a:rPr>
              <a:t>mpi.h</a:t>
            </a:r>
            <a:r>
              <a:rPr lang="en-US" dirty="0" smtClean="0">
                <a:latin typeface="Courier"/>
                <a:cs typeface="Courier"/>
              </a:rPr>
              <a:t>"</a:t>
            </a:r>
            <a:r>
              <a:rPr lang="en-US" dirty="0" smtClean="0"/>
              <a:t> or </a:t>
            </a:r>
            <a:r>
              <a:rPr lang="en-US" dirty="0" smtClean="0">
                <a:latin typeface="Courier"/>
                <a:cs typeface="Courier"/>
              </a:rPr>
              <a:t>&lt;</a:t>
            </a:r>
            <a:r>
              <a:rPr lang="en-US" dirty="0" err="1" smtClean="0">
                <a:latin typeface="Courier"/>
                <a:cs typeface="Courier"/>
              </a:rPr>
              <a:t>mpi.h</a:t>
            </a:r>
            <a:r>
              <a:rPr lang="en-US" dirty="0" smtClean="0">
                <a:latin typeface="Courier"/>
                <a:cs typeface="Courier"/>
              </a:rPr>
              <a:t>&gt;</a:t>
            </a:r>
            <a:r>
              <a:rPr lang="en-US" dirty="0" smtClean="0"/>
              <a:t> depending upon the system and MPI stack.</a:t>
            </a:r>
          </a:p>
          <a:p>
            <a:r>
              <a:rPr lang="en-US" dirty="0" smtClean="0"/>
              <a:t>MPI is started in a program using: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MPI_Init</a:t>
            </a:r>
            <a:r>
              <a:rPr lang="en-US" dirty="0" smtClean="0">
                <a:latin typeface="Courier"/>
                <a:cs typeface="Courier"/>
              </a:rPr>
              <a:t>(&amp;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&amp;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/>
          </a:p>
          <a:p>
            <a:r>
              <a:rPr lang="en-US" dirty="0" smtClean="0"/>
              <a:t>and ended with: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MPI_Finalize</a:t>
            </a:r>
            <a:r>
              <a:rPr lang="en-US" dirty="0" smtClean="0">
                <a:latin typeface="Courier"/>
                <a:cs typeface="Courier"/>
              </a:rPr>
              <a:t>();</a:t>
            </a:r>
          </a:p>
          <a:p>
            <a:endParaRPr lang="en-US" dirty="0" smtClean="0"/>
          </a:p>
          <a:p>
            <a:r>
              <a:rPr lang="en-US" dirty="0" smtClean="0"/>
              <a:t>These function almost like curly brackets to start and end 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14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17638"/>
            <a:ext cx="9144000" cy="50846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Anything between the </a:t>
            </a:r>
            <a:r>
              <a:rPr lang="en-US" dirty="0" err="1" smtClean="0">
                <a:latin typeface="Courier"/>
                <a:cs typeface="Courier"/>
              </a:rPr>
              <a:t>MPI_Init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MPI_Finalize</a:t>
            </a:r>
            <a:r>
              <a:rPr lang="en-US" dirty="0" smtClean="0"/>
              <a:t> statements runs in as many processes that are requested by "</a:t>
            </a:r>
            <a:r>
              <a:rPr lang="en-US" dirty="0" err="1" smtClean="0">
                <a:latin typeface="Courier"/>
                <a:cs typeface="Courier"/>
              </a:rPr>
              <a:t>mpirun</a:t>
            </a:r>
            <a:r>
              <a:rPr lang="en-US" dirty="0" smtClean="0"/>
              <a:t>" at the command line.</a:t>
            </a:r>
          </a:p>
          <a:p>
            <a:r>
              <a:rPr lang="en-US" dirty="0" smtClean="0"/>
              <a:t>For example, on </a:t>
            </a:r>
            <a:r>
              <a:rPr lang="en-US" dirty="0" err="1" smtClean="0">
                <a:latin typeface="Courier"/>
                <a:cs typeface="Courier"/>
              </a:rPr>
              <a:t>littlefe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mpirun</a:t>
            </a:r>
            <a:r>
              <a:rPr lang="en-US" dirty="0" smtClean="0">
                <a:latin typeface="Courier"/>
                <a:cs typeface="Courier"/>
              </a:rPr>
              <a:t> -</a:t>
            </a:r>
            <a:r>
              <a:rPr lang="en-US" dirty="0" err="1" smtClean="0">
                <a:latin typeface="Courier"/>
                <a:cs typeface="Courier"/>
              </a:rPr>
              <a:t>np</a:t>
            </a:r>
            <a:r>
              <a:rPr lang="en-US" dirty="0" smtClean="0">
                <a:latin typeface="Courier"/>
                <a:cs typeface="Courier"/>
              </a:rPr>
              <a:t> 12 -</a:t>
            </a:r>
            <a:r>
              <a:rPr lang="en-US" dirty="0" err="1" smtClean="0">
                <a:latin typeface="Courier"/>
                <a:cs typeface="Courier"/>
              </a:rPr>
              <a:t>machinefile</a:t>
            </a:r>
            <a:r>
              <a:rPr lang="en-US" dirty="0" smtClean="0">
                <a:latin typeface="Courier"/>
                <a:cs typeface="Courier"/>
              </a:rPr>
              <a:t> machines-</a:t>
            </a:r>
            <a:r>
              <a:rPr lang="en-US" dirty="0" err="1" smtClean="0">
                <a:latin typeface="Courier"/>
                <a:cs typeface="Courier"/>
              </a:rPr>
              <a:t>openmpi</a:t>
            </a:r>
            <a:r>
              <a:rPr lang="en-US" dirty="0" smtClean="0">
                <a:latin typeface="Courier"/>
                <a:cs typeface="Courier"/>
              </a:rPr>
              <a:t> prog1.exe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Runs 12 processes using the executable code from </a:t>
            </a:r>
            <a:r>
              <a:rPr lang="en-US" dirty="0" smtClean="0">
                <a:latin typeface="Courier"/>
                <a:cs typeface="Courier"/>
              </a:rPr>
              <a:t>prog1.exe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8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Processes in 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"/>
                <a:cs typeface="Courier"/>
              </a:rPr>
              <a:t>MPI_Comm_rank</a:t>
            </a:r>
            <a:r>
              <a:rPr lang="en-US" dirty="0"/>
              <a:t> and </a:t>
            </a:r>
            <a:r>
              <a:rPr lang="en-US" dirty="0" err="1">
                <a:latin typeface="Courier"/>
                <a:cs typeface="Courier"/>
              </a:rPr>
              <a:t>MPI_Comm_size</a:t>
            </a:r>
            <a:r>
              <a:rPr lang="en-US" dirty="0"/>
              <a:t> functions get the rank (</a:t>
            </a:r>
            <a:r>
              <a:rPr lang="en-US" dirty="0" smtClean="0"/>
              <a:t>process identifier</a:t>
            </a:r>
            <a:r>
              <a:rPr lang="en-US" dirty="0"/>
              <a:t>) and number of processes (the value 12 after </a:t>
            </a:r>
            <a:r>
              <a:rPr lang="en-US" dirty="0">
                <a:latin typeface="Courier"/>
                <a:cs typeface="Courier"/>
              </a:rPr>
              <a:t>-</a:t>
            </a:r>
            <a:r>
              <a:rPr lang="en-US" dirty="0" err="1">
                <a:latin typeface="Courier"/>
                <a:cs typeface="Courier"/>
              </a:rPr>
              <a:t>np</a:t>
            </a:r>
            <a:r>
              <a:rPr lang="en-US" dirty="0"/>
              <a:t>, </a:t>
            </a:r>
            <a:r>
              <a:rPr lang="en-US" dirty="0" smtClean="0"/>
              <a:t>on the previous slide)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were previously reviewed in class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27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Message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Messages are passed in MPI using </a:t>
            </a:r>
            <a:r>
              <a:rPr lang="en-US" dirty="0" err="1">
                <a:latin typeface="Courier"/>
                <a:cs typeface="Courier"/>
              </a:rPr>
              <a:t>MPI_Send</a:t>
            </a:r>
            <a:r>
              <a:rPr lang="en-US" dirty="0"/>
              <a:t> and </a:t>
            </a:r>
            <a:r>
              <a:rPr lang="en-US" dirty="0" err="1" smtClean="0">
                <a:latin typeface="Courier"/>
                <a:cs typeface="Courier"/>
              </a:rPr>
              <a:t>MPI_Recv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MPI_Send</a:t>
            </a:r>
            <a:r>
              <a:rPr lang="en-US" dirty="0"/>
              <a:t> - sends a message of a given size with a given </a:t>
            </a:r>
            <a:r>
              <a:rPr lang="en-US" dirty="0" smtClean="0"/>
              <a:t>type to </a:t>
            </a:r>
            <a:r>
              <a:rPr lang="en-US" dirty="0"/>
              <a:t>a process with a specific </a:t>
            </a:r>
            <a:r>
              <a:rPr lang="en-US" dirty="0" smtClean="0"/>
              <a:t>rank.</a:t>
            </a:r>
          </a:p>
          <a:p>
            <a:r>
              <a:rPr lang="en-US" dirty="0" err="1">
                <a:latin typeface="Courier"/>
                <a:cs typeface="Courier"/>
              </a:rPr>
              <a:t>MPI_Recv</a:t>
            </a:r>
            <a:r>
              <a:rPr lang="en-US" dirty="0"/>
              <a:t> - receives a message of a maximum size with a given </a:t>
            </a:r>
            <a:r>
              <a:rPr lang="en-US" dirty="0" smtClean="0"/>
              <a:t>type from </a:t>
            </a:r>
            <a:r>
              <a:rPr lang="en-US" dirty="0"/>
              <a:t>a process with a specific </a:t>
            </a:r>
            <a:r>
              <a:rPr lang="en-US" dirty="0" smtClean="0"/>
              <a:t>rank.</a:t>
            </a:r>
          </a:p>
          <a:p>
            <a:r>
              <a:rPr lang="en-US" dirty="0">
                <a:latin typeface="Courier"/>
                <a:cs typeface="Courier"/>
              </a:rPr>
              <a:t>MPI_COMM_WORLD</a:t>
            </a:r>
            <a:r>
              <a:rPr lang="en-US" dirty="0"/>
              <a:t> - the "world" in which the processes exist.  This </a:t>
            </a:r>
            <a:r>
              <a:rPr lang="en-US" dirty="0" smtClean="0"/>
              <a:t>is a </a:t>
            </a:r>
            <a:r>
              <a:rPr lang="en-US" dirty="0"/>
              <a:t>constant.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and Receiving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208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"/>
                <a:cs typeface="Courier"/>
              </a:rPr>
              <a:t>MPI_Send</a:t>
            </a:r>
            <a:r>
              <a:rPr lang="en-US" dirty="0"/>
              <a:t> and </a:t>
            </a:r>
            <a:r>
              <a:rPr lang="en-US" dirty="0" err="1">
                <a:latin typeface="Courier"/>
                <a:cs typeface="Courier"/>
              </a:rPr>
              <a:t>MPI_Recv</a:t>
            </a:r>
            <a:r>
              <a:rPr lang="en-US" dirty="0"/>
              <a:t> have the following parameters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MPI_Send</a:t>
            </a:r>
            <a:r>
              <a:rPr lang="en-US" dirty="0">
                <a:latin typeface="Courier"/>
                <a:cs typeface="Courier"/>
              </a:rPr>
              <a:t>( pointer to message, message size, message type</a:t>
            </a:r>
            <a:r>
              <a:rPr lang="en-US" dirty="0" smtClean="0">
                <a:latin typeface="Courier"/>
                <a:cs typeface="Courier"/>
              </a:rPr>
              <a:t>, process </a:t>
            </a:r>
            <a:r>
              <a:rPr lang="en-US" dirty="0">
                <a:latin typeface="Courier"/>
                <a:cs typeface="Courier"/>
              </a:rPr>
              <a:t>rank to send to, message tag or id, MPI_COMM_WORLD)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MPI_Recv</a:t>
            </a:r>
            <a:r>
              <a:rPr lang="en-US" dirty="0">
                <a:latin typeface="Courier"/>
                <a:cs typeface="Courier"/>
              </a:rPr>
              <a:t>( pointer to variable used to receive, maximum </a:t>
            </a:r>
            <a:r>
              <a:rPr lang="en-US" dirty="0" err="1">
                <a:latin typeface="Courier"/>
                <a:cs typeface="Courier"/>
              </a:rPr>
              <a:t>recv</a:t>
            </a:r>
            <a:r>
              <a:rPr lang="en-US" dirty="0">
                <a:latin typeface="Courier"/>
                <a:cs typeface="Courier"/>
              </a:rPr>
              <a:t> size</a:t>
            </a:r>
            <a:r>
              <a:rPr lang="en-US" dirty="0" smtClean="0">
                <a:latin typeface="Courier"/>
                <a:cs typeface="Courier"/>
              </a:rPr>
              <a:t>, message </a:t>
            </a:r>
            <a:r>
              <a:rPr lang="en-US" dirty="0">
                <a:latin typeface="Courier"/>
                <a:cs typeface="Courier"/>
              </a:rPr>
              <a:t>type, process rank to receive from, message tag or id</a:t>
            </a:r>
            <a:r>
              <a:rPr lang="en-US" dirty="0" smtClean="0">
                <a:latin typeface="Courier"/>
                <a:cs typeface="Courier"/>
              </a:rPr>
              <a:t>, MPI_COMM_WORLD</a:t>
            </a:r>
            <a:r>
              <a:rPr lang="en-US" dirty="0">
                <a:latin typeface="Courier"/>
                <a:cs typeface="Courier"/>
              </a:rPr>
              <a:t>, MPI_STATUS_IGNORE)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pthread_create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 last class's notes and check the man page.</a:t>
            </a:r>
          </a:p>
          <a:p>
            <a:r>
              <a:rPr lang="en-US" dirty="0" smtClean="0"/>
              <a:t>Recall: there are four parameters that you pass in. </a:t>
            </a:r>
          </a:p>
          <a:p>
            <a:r>
              <a:rPr lang="en-US" dirty="0" smtClean="0"/>
              <a:t>Each has a different meaning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thread identifier within the function where the thread is created</a:t>
            </a:r>
          </a:p>
          <a:p>
            <a:pPr lvl="1"/>
            <a:r>
              <a:rPr lang="en-US" dirty="0" smtClean="0"/>
              <a:t>The thread attributes</a:t>
            </a:r>
          </a:p>
          <a:p>
            <a:pPr lvl="1"/>
            <a:r>
              <a:rPr lang="en-US" dirty="0" smtClean="0"/>
              <a:t>The thread name, and</a:t>
            </a:r>
          </a:p>
          <a:p>
            <a:pPr lvl="1"/>
            <a:r>
              <a:rPr lang="en-US" dirty="0" smtClean="0"/>
              <a:t>The thread parameter.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7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pthread_exit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thread exits and returns the value passed into this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97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pthread_join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Waits for a thread to complete in the calling thread.</a:t>
            </a:r>
          </a:p>
          <a:p>
            <a:r>
              <a:rPr lang="en-US" dirty="0" smtClean="0"/>
              <a:t>This should be called for every thread that is created aside from the main thread.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1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Remember that threads share the same process memory.</a:t>
            </a:r>
          </a:p>
          <a:p>
            <a:r>
              <a:rPr lang="en-US" dirty="0" smtClean="0"/>
              <a:t>Variables declared outside the scope of the thread (outside the thread's curly brackets) are accessible (and shared between) within every thread.</a:t>
            </a:r>
          </a:p>
          <a:p>
            <a:r>
              <a:rPr lang="en-US" dirty="0" smtClean="0"/>
              <a:t>Variables declared inside the scope of the thread (within the curly brackets of the function representing the thread) are local to the thread.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312"/>
            <a:ext cx="8229600" cy="1143000"/>
          </a:xfrm>
        </p:spPr>
        <p:txBody>
          <a:bodyPr/>
          <a:lstStyle/>
          <a:p>
            <a:r>
              <a:rPr lang="en-US" dirty="0" smtClean="0"/>
              <a:t>Variables for Process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5317"/>
            <a:ext cx="8229600" cy="42748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static variables declared outside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of main, and outside threads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+----------+  +-------+  +-------+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| main     |  |thread1|  |thread2|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| x: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  |  |y: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|  |y: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| y: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  |  +-------+  +-------+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+----------+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+-------------------------------------+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370124"/>
            <a:ext cx="8229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Notice that there are 3 variables called y - one in main, thread1, and thread2, but there is only one copy of the static variables.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36634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1210"/>
            <a:ext cx="8229600" cy="1143000"/>
          </a:xfrm>
        </p:spPr>
        <p:txBody>
          <a:bodyPr/>
          <a:lstStyle/>
          <a:p>
            <a:r>
              <a:rPr lang="en-US" dirty="0" smtClean="0"/>
              <a:t>Variables for Process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4210"/>
            <a:ext cx="8229600" cy="42136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static variables declared outside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of main, and outside threads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        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+----------+  +-------+  +-------+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| main     |  |thread1|  |thread2|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| x: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  |  |y: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|  |y: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| y: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  |  +-------+  +-------+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+----------+        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+-------------------------------------+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630215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Remember that processes do not share the same memory.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61919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X and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static variables for process X and process Y are different even if they have the same names.</a:t>
            </a:r>
          </a:p>
          <a:p>
            <a:r>
              <a:rPr lang="en-US" dirty="0" smtClean="0"/>
              <a:t>Processes do not share static or local variables, even if they were created using the same set of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7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we mentioned before, </a:t>
            </a:r>
            <a:r>
              <a:rPr lang="en-US" dirty="0" err="1" smtClean="0"/>
              <a:t>interprocess</a:t>
            </a:r>
            <a:r>
              <a:rPr lang="en-US" dirty="0" smtClean="0"/>
              <a:t> communication can occur by many different means: shared memory, pipes, sockets, etc.</a:t>
            </a:r>
          </a:p>
          <a:p>
            <a:r>
              <a:rPr lang="en-US" dirty="0" smtClean="0"/>
              <a:t>These tools allow for data transfer between running programs (processes), but they are often not portable.</a:t>
            </a:r>
          </a:p>
          <a:p>
            <a:r>
              <a:rPr lang="en-US" dirty="0" smtClean="0"/>
              <a:t>Shared memory, for example, acts almost like a shared file.  </a:t>
            </a:r>
          </a:p>
          <a:p>
            <a:r>
              <a:rPr lang="en-US" dirty="0" smtClean="0"/>
              <a:t>Processes can read and write data to and from the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5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1103</Words>
  <Application>Microsoft Macintosh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Implementing Processes and Threads</vt:lpstr>
      <vt:lpstr>pthread_create</vt:lpstr>
      <vt:lpstr>pthread_exit</vt:lpstr>
      <vt:lpstr>pthread_join</vt:lpstr>
      <vt:lpstr>Thread Memory</vt:lpstr>
      <vt:lpstr>Variables for Process X</vt:lpstr>
      <vt:lpstr>Variables for Process Y</vt:lpstr>
      <vt:lpstr>Processes X and Y</vt:lpstr>
      <vt:lpstr>Interprocess Communication</vt:lpstr>
      <vt:lpstr>Interprocess Communication</vt:lpstr>
      <vt:lpstr>MPI Message Passing</vt:lpstr>
      <vt:lpstr>Using MPI</vt:lpstr>
      <vt:lpstr>Using MPI</vt:lpstr>
      <vt:lpstr>Identifying Processes in MPI</vt:lpstr>
      <vt:lpstr>MPI Message Passing</vt:lpstr>
      <vt:lpstr>Sending and Receiving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Processes and Threads</dc:title>
  <dc:creator>David</dc:creator>
  <cp:lastModifiedBy>David</cp:lastModifiedBy>
  <cp:revision>5</cp:revision>
  <dcterms:created xsi:type="dcterms:W3CDTF">2014-06-23T17:24:44Z</dcterms:created>
  <dcterms:modified xsi:type="dcterms:W3CDTF">2014-06-24T18:38:25Z</dcterms:modified>
</cp:coreProperties>
</file>