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16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A63F-9003-1246-983A-747BFBF23A8D}" type="datetimeFigureOut">
              <a:rPr lang="en-US" smtClean="0"/>
              <a:t>9/8/14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CDE5-74A4-5345-BB3C-9515E79D8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568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A63F-9003-1246-983A-747BFBF23A8D}" type="datetimeFigureOut">
              <a:rPr lang="en-US" smtClean="0"/>
              <a:t>9/8/14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CDE5-74A4-5345-BB3C-9515E79D8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852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A63F-9003-1246-983A-747BFBF23A8D}" type="datetimeFigureOut">
              <a:rPr lang="en-US" smtClean="0"/>
              <a:t>9/8/14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CDE5-74A4-5345-BB3C-9515E79D8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046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A63F-9003-1246-983A-747BFBF23A8D}" type="datetimeFigureOut">
              <a:rPr lang="en-US" smtClean="0"/>
              <a:t>9/8/14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CDE5-74A4-5345-BB3C-9515E79D8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71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A63F-9003-1246-983A-747BFBF23A8D}" type="datetimeFigureOut">
              <a:rPr lang="en-US" smtClean="0"/>
              <a:t>9/8/14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CDE5-74A4-5345-BB3C-9515E79D8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41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A63F-9003-1246-983A-747BFBF23A8D}" type="datetimeFigureOut">
              <a:rPr lang="en-US" smtClean="0"/>
              <a:t>9/8/14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CDE5-74A4-5345-BB3C-9515E79D8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845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A63F-9003-1246-983A-747BFBF23A8D}" type="datetimeFigureOut">
              <a:rPr lang="en-US" smtClean="0"/>
              <a:t>9/8/14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CDE5-74A4-5345-BB3C-9515E79D8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220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A63F-9003-1246-983A-747BFBF23A8D}" type="datetimeFigureOut">
              <a:rPr lang="en-US" smtClean="0"/>
              <a:t>9/8/14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CDE5-74A4-5345-BB3C-9515E79D8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30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A63F-9003-1246-983A-747BFBF23A8D}" type="datetimeFigureOut">
              <a:rPr lang="en-US" smtClean="0"/>
              <a:t>9/8/14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CDE5-74A4-5345-BB3C-9515E79D8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A63F-9003-1246-983A-747BFBF23A8D}" type="datetimeFigureOut">
              <a:rPr lang="en-US" smtClean="0"/>
              <a:t>9/8/14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CDE5-74A4-5345-BB3C-9515E79D8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913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A63F-9003-1246-983A-747BFBF23A8D}" type="datetimeFigureOut">
              <a:rPr lang="en-US" smtClean="0"/>
              <a:t>9/8/14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CDE5-74A4-5345-BB3C-9515E79D8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406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DA63F-9003-1246-983A-747BFBF23A8D}" type="datetimeFigureOut">
              <a:rPr lang="en-US" smtClean="0"/>
              <a:t>9/8/14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2CDE5-74A4-5345-BB3C-9515E79D8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9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Processes and Threads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CS550</a:t>
            </a:r>
          </a:p>
          <a:p>
            <a:r>
              <a:rPr lang="en-US" dirty="0" smtClean="0"/>
              <a:t>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000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Ending an Infinite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Try running the </a:t>
            </a:r>
            <a:r>
              <a:rPr lang="en-US" dirty="0" smtClean="0">
                <a:latin typeface="Courier"/>
                <a:cs typeface="Courier"/>
              </a:rPr>
              <a:t>top</a:t>
            </a:r>
            <a:r>
              <a:rPr lang="en-US" dirty="0" smtClean="0"/>
              <a:t> command</a:t>
            </a:r>
          </a:p>
          <a:p>
            <a:endParaRPr lang="en-US" dirty="0" smtClean="0"/>
          </a:p>
          <a:p>
            <a:r>
              <a:rPr lang="en-US" dirty="0" smtClean="0"/>
              <a:t>Run </a:t>
            </a:r>
            <a:r>
              <a:rPr lang="en-US" dirty="0" err="1" smtClean="0">
                <a:latin typeface="Courier"/>
                <a:cs typeface="Courier"/>
              </a:rPr>
              <a:t>ps</a:t>
            </a:r>
            <a:r>
              <a:rPr lang="en-US" dirty="0" smtClean="0">
                <a:latin typeface="Courier"/>
                <a:cs typeface="Courier"/>
              </a:rPr>
              <a:t> -</a:t>
            </a:r>
            <a:r>
              <a:rPr lang="en-US" dirty="0" err="1" smtClean="0">
                <a:latin typeface="Courier"/>
                <a:cs typeface="Courier"/>
              </a:rPr>
              <a:t>fu</a:t>
            </a:r>
            <a:r>
              <a:rPr lang="en-US" dirty="0" smtClean="0">
                <a:latin typeface="Courier"/>
                <a:cs typeface="Courier"/>
              </a:rPr>
              <a:t> username</a:t>
            </a:r>
          </a:p>
          <a:p>
            <a:r>
              <a:rPr lang="en-US" dirty="0" smtClean="0"/>
              <a:t>Find the </a:t>
            </a:r>
            <a:r>
              <a:rPr lang="en-US" dirty="0" err="1" smtClean="0"/>
              <a:t>pid</a:t>
            </a:r>
            <a:r>
              <a:rPr lang="en-US" dirty="0" smtClean="0"/>
              <a:t> of the process</a:t>
            </a:r>
          </a:p>
          <a:p>
            <a:r>
              <a:rPr lang="en-US" dirty="0" smtClean="0"/>
              <a:t>Kill the process (2</a:t>
            </a:r>
            <a:r>
              <a:rPr lang="en-US" baseline="30000" dirty="0" smtClean="0"/>
              <a:t>nd</a:t>
            </a:r>
            <a:r>
              <a:rPr lang="en-US" dirty="0" smtClean="0"/>
              <a:t> command is a hard kill)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k</a:t>
            </a:r>
            <a:r>
              <a:rPr lang="en-US" dirty="0" smtClean="0">
                <a:latin typeface="Courier"/>
                <a:cs typeface="Courier"/>
              </a:rPr>
              <a:t>ill &lt;</a:t>
            </a:r>
            <a:r>
              <a:rPr lang="en-US" dirty="0" err="1" smtClean="0">
                <a:latin typeface="Courier"/>
                <a:cs typeface="Courier"/>
              </a:rPr>
              <a:t>pid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k</a:t>
            </a:r>
            <a:r>
              <a:rPr lang="en-US" dirty="0" smtClean="0">
                <a:latin typeface="Courier"/>
                <a:cs typeface="Courier"/>
              </a:rPr>
              <a:t>ill -9 &lt;</a:t>
            </a:r>
            <a:r>
              <a:rPr lang="en-US" dirty="0" err="1" smtClean="0">
                <a:latin typeface="Courier"/>
                <a:cs typeface="Courier"/>
              </a:rPr>
              <a:t>pid</a:t>
            </a:r>
            <a:r>
              <a:rPr lang="en-US" dirty="0" smtClean="0">
                <a:latin typeface="Courier"/>
                <a:cs typeface="Courier"/>
              </a:rPr>
              <a:t>&gt;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228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rocesses can exist in one of three states</a:t>
            </a:r>
          </a:p>
          <a:p>
            <a:pPr lvl="1"/>
            <a:r>
              <a:rPr lang="en-US" dirty="0" smtClean="0"/>
              <a:t>Run, Ready, or Blocked/Wait</a:t>
            </a:r>
          </a:p>
          <a:p>
            <a:pPr lvl="1"/>
            <a:endParaRPr lang="en-US" dirty="0"/>
          </a:p>
        </p:txBody>
      </p:sp>
      <p:pic>
        <p:nvPicPr>
          <p:cNvPr id="4" name="Picture 3" descr="RR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882" y="2602433"/>
            <a:ext cx="5637968" cy="3523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829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Process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Processes transition for run to ready by being interrupted</a:t>
            </a:r>
          </a:p>
          <a:p>
            <a:r>
              <a:rPr lang="en-US" dirty="0" smtClean="0"/>
              <a:t>Processes transition from ready to run by ending a time slice or being preempted</a:t>
            </a:r>
          </a:p>
          <a:p>
            <a:r>
              <a:rPr lang="en-US" dirty="0" smtClean="0"/>
              <a:t>Processes transition from run to wait/blocked on requesting an unavailable resource</a:t>
            </a:r>
          </a:p>
          <a:p>
            <a:r>
              <a:rPr lang="en-US" dirty="0" smtClean="0"/>
              <a:t>Processes transition from wait/blocked to ready on receiving the necessary resource and being rescheduled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202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Control Block (PCB)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Process Descriptor or Process Control Block (PCB)</a:t>
            </a:r>
          </a:p>
          <a:p>
            <a:pPr lvl="1"/>
            <a:r>
              <a:rPr lang="en-US" dirty="0" smtClean="0"/>
              <a:t>Is created with each new process</a:t>
            </a:r>
          </a:p>
          <a:p>
            <a:pPr lvl="1"/>
            <a:r>
              <a:rPr lang="en-US" dirty="0" smtClean="0"/>
              <a:t>Contains all data about a process</a:t>
            </a:r>
          </a:p>
          <a:p>
            <a:r>
              <a:rPr lang="en-US" dirty="0" smtClean="0"/>
              <a:t>OS Queues use a reference (pointer) to a process descriptor so they do not need to store the entire PCB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540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PCB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5104"/>
            <a:ext cx="8229600" cy="49956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+-------------------------------------------+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| name                | PID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         |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+-------------------------------------------+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|  process owner/ user                      |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+-------------------------------------------+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| state (ready/run/blocked/wait)            |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+-------------------------------------------+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| list of threads                           |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+-------------------------------------------+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|  list of resources                        |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+-------------------------------------------+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|  list of child processes                  |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+-------------------------------------------+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|  Address space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                    |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+-------------------------------------------+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|  privileges or permissions                |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+-------------------------------------------+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|  CPU register image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               |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+-------------------------------------------+</a:t>
            </a:r>
            <a:endParaRPr lang="en-US" sz="16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5928347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60"/>
            <a:ext cx="8229600" cy="1143000"/>
          </a:xfrm>
        </p:spPr>
        <p:txBody>
          <a:bodyPr/>
          <a:lstStyle/>
          <a:p>
            <a:r>
              <a:rPr lang="en-US" dirty="0" smtClean="0"/>
              <a:t>UNIX PCB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2145"/>
            <a:ext cx="8229600" cy="574105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+-------------------------------------------+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PID                            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+-------------------------------------------+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User                          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+-------------------------------------------+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state (ready/run/blocked/wait) 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+-------------------------------------------+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CPU Registers                  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+-------------------------------------------+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list of resources             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+-------------------------------------------+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list of child processes       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+-------------------------------------------+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parent pointer                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+-------------------------------------------+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permissions                   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+-------------------------------------------+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Stack and code pointers       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+-------------------------------------------+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605011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threads </a:t>
            </a:r>
            <a:r>
              <a:rPr lang="en-US" dirty="0"/>
              <a:t>- lightweight </a:t>
            </a:r>
            <a:r>
              <a:rPr lang="en-US" dirty="0" smtClean="0"/>
              <a:t>processes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ynamic </a:t>
            </a:r>
            <a:r>
              <a:rPr lang="en-US" dirty="0"/>
              <a:t>component of </a:t>
            </a:r>
            <a:r>
              <a:rPr lang="en-US" dirty="0" smtClean="0"/>
              <a:t>processes</a:t>
            </a:r>
          </a:p>
          <a:p>
            <a:pPr lvl="1"/>
            <a:r>
              <a:rPr lang="en-US" dirty="0" smtClean="0"/>
              <a:t>Often, many threads are </a:t>
            </a:r>
            <a:r>
              <a:rPr lang="en-US" dirty="0"/>
              <a:t>part of a </a:t>
            </a:r>
            <a:r>
              <a:rPr lang="en-US" dirty="0" smtClean="0"/>
              <a:t>process</a:t>
            </a:r>
            <a:endParaRPr lang="en-US" dirty="0"/>
          </a:p>
          <a:p>
            <a:r>
              <a:rPr lang="en-US" dirty="0" smtClean="0"/>
              <a:t>Current </a:t>
            </a:r>
            <a:r>
              <a:rPr lang="en-US" dirty="0" err="1"/>
              <a:t>OSes</a:t>
            </a:r>
            <a:r>
              <a:rPr lang="en-US" dirty="0"/>
              <a:t> support </a:t>
            </a:r>
            <a:r>
              <a:rPr lang="en-US" dirty="0" smtClean="0"/>
              <a:t>multithreading</a:t>
            </a:r>
          </a:p>
          <a:p>
            <a:pPr lvl="1"/>
            <a:r>
              <a:rPr lang="en-US" dirty="0" smtClean="0"/>
              <a:t>multiple </a:t>
            </a:r>
            <a:r>
              <a:rPr lang="en-US" dirty="0"/>
              <a:t>threads (tasks) per process</a:t>
            </a:r>
          </a:p>
          <a:p>
            <a:r>
              <a:rPr lang="en-US" dirty="0" smtClean="0"/>
              <a:t>Execution </a:t>
            </a:r>
            <a:r>
              <a:rPr lang="en-US" dirty="0"/>
              <a:t>of threads is handled more efficiently than that </a:t>
            </a:r>
            <a:r>
              <a:rPr lang="en-US" dirty="0" smtClean="0"/>
              <a:t>of full </a:t>
            </a:r>
            <a:r>
              <a:rPr lang="en-US" dirty="0"/>
              <a:t>weight processes (although there are other costs)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128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882"/>
            <a:ext cx="8229600" cy="1143000"/>
          </a:xfrm>
        </p:spPr>
        <p:txBody>
          <a:bodyPr/>
          <a:lstStyle/>
          <a:p>
            <a:r>
              <a:rPr lang="en-US" dirty="0" smtClean="0"/>
              <a:t>Thread Descriptor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9728"/>
            <a:ext cx="8229600" cy="5740431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Threads have a unique identifier and their own </a:t>
            </a:r>
            <a:r>
              <a:rPr lang="en-US" dirty="0" smtClean="0"/>
              <a:t>attributes - a </a:t>
            </a:r>
            <a:r>
              <a:rPr lang="en-US" dirty="0"/>
              <a:t>thread </a:t>
            </a:r>
            <a:r>
              <a:rPr lang="en-US" dirty="0" smtClean="0"/>
              <a:t>descriptor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-----------------------------+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</a:t>
            </a:r>
            <a:r>
              <a:rPr lang="en-US" dirty="0">
                <a:latin typeface="Courier"/>
                <a:cs typeface="Courier"/>
              </a:rPr>
              <a:t>Thread ID        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-----------------------------+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</a:t>
            </a:r>
            <a:r>
              <a:rPr lang="en-US" dirty="0">
                <a:latin typeface="Courier"/>
                <a:cs typeface="Courier"/>
              </a:rPr>
              <a:t>Context (Program counter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</a:t>
            </a:r>
            <a:r>
              <a:rPr lang="en-US" dirty="0">
                <a:latin typeface="Courier"/>
                <a:cs typeface="Courier"/>
              </a:rPr>
              <a:t>within the process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-----------------------------+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</a:t>
            </a:r>
            <a:r>
              <a:rPr lang="en-US" dirty="0">
                <a:latin typeface="Courier"/>
                <a:cs typeface="Courier"/>
              </a:rPr>
              <a:t>Execution stack  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-----------------------------+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</a:t>
            </a:r>
            <a:r>
              <a:rPr lang="en-US" dirty="0">
                <a:latin typeface="Courier"/>
                <a:cs typeface="Courier"/>
              </a:rPr>
              <a:t>Local memory block for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</a:t>
            </a:r>
            <a:r>
              <a:rPr lang="en-US" dirty="0">
                <a:latin typeface="Courier"/>
                <a:cs typeface="Courier"/>
              </a:rPr>
              <a:t>local variables  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-----------------------------+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</a:t>
            </a:r>
            <a:r>
              <a:rPr lang="en-US" dirty="0">
                <a:latin typeface="Courier"/>
                <a:cs typeface="Courier"/>
              </a:rPr>
              <a:t>Reference to parent process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</a:t>
            </a:r>
            <a:r>
              <a:rPr lang="en-US" dirty="0">
                <a:latin typeface="Courier"/>
                <a:cs typeface="Courier"/>
              </a:rPr>
              <a:t>to access shared resources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-----------------------------+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</a:t>
            </a:r>
            <a:r>
              <a:rPr lang="en-US" dirty="0">
                <a:latin typeface="Courier"/>
                <a:cs typeface="Courier"/>
              </a:rPr>
              <a:t>Execution state  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-----------------------------+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</a:t>
            </a:r>
            <a:r>
              <a:rPr lang="en-US" dirty="0">
                <a:latin typeface="Courier"/>
                <a:cs typeface="Courier"/>
              </a:rPr>
              <a:t>List of related threads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-----------------------------+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</a:t>
            </a:r>
            <a:r>
              <a:rPr lang="en-US" dirty="0">
                <a:latin typeface="Courier"/>
                <a:cs typeface="Courier"/>
              </a:rPr>
              <a:t>Thread priority  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-----------------------------+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</a:t>
            </a:r>
            <a:r>
              <a:rPr lang="en-US" dirty="0">
                <a:latin typeface="Courier"/>
                <a:cs typeface="Courier"/>
              </a:rPr>
              <a:t>Thread specific resources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-----------------------------+</a:t>
            </a:r>
          </a:p>
        </p:txBody>
      </p:sp>
    </p:spTree>
    <p:extLst>
      <p:ext uri="{BB962C8B-B14F-4D97-AF65-F5344CB8AC3E}">
        <p14:creationId xmlns:p14="http://schemas.microsoft.com/office/powerpoint/2010/main" val="24095142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 process creation, one thread is created, the "main" thread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Other threads </a:t>
            </a:r>
            <a:r>
              <a:rPr lang="en-US" dirty="0" smtClean="0"/>
              <a:t>are created </a:t>
            </a:r>
            <a:r>
              <a:rPr lang="en-US" dirty="0"/>
              <a:t>from the "main" </a:t>
            </a:r>
            <a:r>
              <a:rPr lang="en-US" dirty="0" smtClean="0"/>
              <a:t>thread</a:t>
            </a:r>
            <a:endParaRPr lang="en-US" dirty="0"/>
          </a:p>
          <a:p>
            <a:r>
              <a:rPr lang="en-US" dirty="0"/>
              <a:t>Threads have states just like </a:t>
            </a:r>
            <a:r>
              <a:rPr lang="en-US" dirty="0" smtClean="0"/>
              <a:t>processes</a:t>
            </a:r>
          </a:p>
          <a:p>
            <a:pPr lvl="1"/>
            <a:r>
              <a:rPr lang="en-US" dirty="0" smtClean="0"/>
              <a:t>ready</a:t>
            </a:r>
            <a:r>
              <a:rPr lang="en-US" dirty="0"/>
              <a:t>, run, </a:t>
            </a:r>
            <a:r>
              <a:rPr lang="en-US" dirty="0" smtClean="0"/>
              <a:t>and blocked/wait</a:t>
            </a:r>
            <a:endParaRPr lang="en-US" dirty="0"/>
          </a:p>
          <a:p>
            <a:r>
              <a:rPr lang="en-US" dirty="0"/>
              <a:t>Once all threads in a process terminate, the process terminates</a:t>
            </a:r>
          </a:p>
        </p:txBody>
      </p:sp>
    </p:spTree>
    <p:extLst>
      <p:ext uri="{BB962C8B-B14F-4D97-AF65-F5344CB8AC3E}">
        <p14:creationId xmlns:p14="http://schemas.microsoft.com/office/powerpoint/2010/main" val="33142343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Multithreading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 a multithreaded system, </a:t>
            </a:r>
            <a:r>
              <a:rPr lang="en-US" dirty="0" smtClean="0"/>
              <a:t>many </a:t>
            </a:r>
            <a:r>
              <a:rPr lang="en-US" dirty="0"/>
              <a:t>stacks and thread descriptors </a:t>
            </a:r>
            <a:r>
              <a:rPr lang="en-US" dirty="0" smtClean="0"/>
              <a:t>exist</a:t>
            </a:r>
            <a:endParaRPr lang="en-US" dirty="0"/>
          </a:p>
          <a:p>
            <a:r>
              <a:rPr lang="en-US" dirty="0" smtClean="0"/>
              <a:t>Multiple threads may exist in one </a:t>
            </a:r>
            <a:r>
              <a:rPr lang="en-US" dirty="0"/>
              <a:t>process, but the process </a:t>
            </a:r>
            <a:r>
              <a:rPr lang="en-US" dirty="0" smtClean="0"/>
              <a:t>still has </a:t>
            </a:r>
            <a:r>
              <a:rPr lang="en-US" dirty="0"/>
              <a:t>only one process </a:t>
            </a:r>
            <a:r>
              <a:rPr lang="en-US" dirty="0" smtClean="0"/>
              <a:t>descriptor</a:t>
            </a:r>
            <a:endParaRPr lang="en-US" dirty="0"/>
          </a:p>
          <a:p>
            <a:r>
              <a:rPr lang="en-US" dirty="0" smtClean="0"/>
              <a:t>There is less </a:t>
            </a:r>
            <a:r>
              <a:rPr lang="en-US" dirty="0"/>
              <a:t>overhead with threads versus processes</a:t>
            </a:r>
          </a:p>
          <a:p>
            <a:r>
              <a:rPr lang="en-US" dirty="0"/>
              <a:t>	Operations </a:t>
            </a:r>
            <a:r>
              <a:rPr lang="en-US" dirty="0" smtClean="0"/>
              <a:t>like</a:t>
            </a:r>
          </a:p>
          <a:p>
            <a:pPr lvl="1"/>
            <a:r>
              <a:rPr lang="en-US" dirty="0" smtClean="0"/>
              <a:t>creating </a:t>
            </a:r>
            <a:r>
              <a:rPr lang="en-US" dirty="0"/>
              <a:t>a new </a:t>
            </a:r>
            <a:r>
              <a:rPr lang="en-US" dirty="0" smtClean="0"/>
              <a:t>thread</a:t>
            </a:r>
          </a:p>
          <a:p>
            <a:pPr lvl="1"/>
            <a:r>
              <a:rPr lang="en-US" dirty="0" smtClean="0"/>
              <a:t>terminating </a:t>
            </a:r>
            <a:r>
              <a:rPr lang="en-US" dirty="0"/>
              <a:t>a </a:t>
            </a:r>
            <a:r>
              <a:rPr lang="en-US" dirty="0" smtClean="0"/>
              <a:t>thread</a:t>
            </a:r>
          </a:p>
          <a:p>
            <a:pPr lvl="1"/>
            <a:r>
              <a:rPr lang="en-US" dirty="0" smtClean="0"/>
              <a:t>switching </a:t>
            </a:r>
            <a:r>
              <a:rPr lang="en-US" dirty="0"/>
              <a:t>between threads (context switching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communication </a:t>
            </a:r>
            <a:r>
              <a:rPr lang="en-US" dirty="0"/>
              <a:t>between threads</a:t>
            </a:r>
          </a:p>
          <a:p>
            <a:r>
              <a:rPr lang="en-US" dirty="0"/>
              <a:t>	All take less time</a:t>
            </a:r>
          </a:p>
        </p:txBody>
      </p:sp>
    </p:spTree>
    <p:extLst>
      <p:ext uri="{BB962C8B-B14F-4D97-AF65-F5344CB8AC3E}">
        <p14:creationId xmlns:p14="http://schemas.microsoft.com/office/powerpoint/2010/main" val="4135184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 and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These exist only at execution time</a:t>
            </a:r>
          </a:p>
          <a:p>
            <a:endParaRPr lang="en-US" dirty="0" smtClean="0"/>
          </a:p>
          <a:p>
            <a:r>
              <a:rPr lang="en-US" dirty="0" smtClean="0"/>
              <a:t>	They have fast state changes -&gt; in memory and waiting</a:t>
            </a:r>
          </a:p>
          <a:p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smtClean="0"/>
              <a:t>A Process </a:t>
            </a:r>
            <a:endParaRPr lang="en-US" dirty="0" smtClean="0"/>
          </a:p>
          <a:p>
            <a:pPr lvl="1"/>
            <a:r>
              <a:rPr lang="en-US" dirty="0"/>
              <a:t>i</a:t>
            </a:r>
            <a:r>
              <a:rPr lang="en-US" dirty="0" smtClean="0"/>
              <a:t>s a fundamental </a:t>
            </a:r>
            <a:r>
              <a:rPr lang="en-US" dirty="0" smtClean="0"/>
              <a:t>computation unit</a:t>
            </a:r>
          </a:p>
          <a:p>
            <a:pPr lvl="1"/>
            <a:r>
              <a:rPr lang="en-US" dirty="0" smtClean="0"/>
              <a:t>can have one or more threads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s handled </a:t>
            </a:r>
            <a:r>
              <a:rPr lang="en-US" dirty="0" smtClean="0"/>
              <a:t>by process management module</a:t>
            </a:r>
          </a:p>
          <a:p>
            <a:pPr lvl="1"/>
            <a:r>
              <a:rPr lang="en-US" dirty="0" smtClean="0"/>
              <a:t>requires </a:t>
            </a:r>
            <a:r>
              <a:rPr lang="en-US" b="1" dirty="0" smtClean="0"/>
              <a:t>system</a:t>
            </a:r>
            <a:r>
              <a:rPr lang="en-US" dirty="0" smtClean="0"/>
              <a:t> resources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826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Multithreading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Threads </a:t>
            </a:r>
            <a:r>
              <a:rPr lang="en-US" dirty="0"/>
              <a:t>share the code and resources of a process</a:t>
            </a:r>
          </a:p>
          <a:p>
            <a:r>
              <a:rPr lang="en-US" dirty="0" smtClean="0"/>
              <a:t>There </a:t>
            </a:r>
            <a:r>
              <a:rPr lang="en-US" dirty="0"/>
              <a:t>is no need to switch out the code and resources from one </a:t>
            </a:r>
            <a:r>
              <a:rPr lang="en-US" dirty="0" smtClean="0"/>
              <a:t>thread to </a:t>
            </a:r>
            <a:r>
              <a:rPr lang="en-US" dirty="0"/>
              <a:t>another</a:t>
            </a:r>
          </a:p>
          <a:p>
            <a:r>
              <a:rPr lang="en-US" dirty="0" smtClean="0"/>
              <a:t>This means fewer </a:t>
            </a:r>
            <a:r>
              <a:rPr lang="en-US" dirty="0"/>
              <a:t>cache misses!</a:t>
            </a:r>
          </a:p>
        </p:txBody>
      </p:sp>
    </p:spTree>
    <p:extLst>
      <p:ext uri="{BB962C8B-B14F-4D97-AF65-F5344CB8AC3E}">
        <p14:creationId xmlns:p14="http://schemas.microsoft.com/office/powerpoint/2010/main" val="26838572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and Kernel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Like processes, threads have user level and kernel level threads.</a:t>
            </a:r>
          </a:p>
          <a:p>
            <a:r>
              <a:rPr lang="en-US" dirty="0" smtClean="0"/>
              <a:t>These </a:t>
            </a:r>
            <a:r>
              <a:rPr lang="en-US" dirty="0"/>
              <a:t>include </a:t>
            </a:r>
            <a:r>
              <a:rPr lang="en-US" dirty="0" smtClean="0"/>
              <a:t>Windows, POSIX, </a:t>
            </a:r>
            <a:r>
              <a:rPr lang="en-US" dirty="0"/>
              <a:t>and Java threads at the user level, which have </a:t>
            </a:r>
            <a:r>
              <a:rPr lang="en-US" dirty="0" smtClean="0"/>
              <a:t>no kernel </a:t>
            </a:r>
            <a:r>
              <a:rPr lang="en-US" dirty="0"/>
              <a:t>level intervention.</a:t>
            </a:r>
          </a:p>
          <a:p>
            <a:r>
              <a:rPr lang="en-US" dirty="0" smtClean="0"/>
              <a:t>For </a:t>
            </a:r>
            <a:r>
              <a:rPr lang="en-US" dirty="0"/>
              <a:t>user level threads, </a:t>
            </a:r>
            <a:r>
              <a:rPr lang="en-US" dirty="0" smtClean="0"/>
              <a:t>switching </a:t>
            </a:r>
            <a:r>
              <a:rPr lang="en-US" dirty="0"/>
              <a:t>and scheduling is performed at </a:t>
            </a:r>
            <a:r>
              <a:rPr lang="en-US" dirty="0" smtClean="0"/>
              <a:t>the process </a:t>
            </a:r>
            <a:r>
              <a:rPr lang="en-US" dirty="0"/>
              <a:t>level, not the OS </a:t>
            </a:r>
            <a:r>
              <a:rPr lang="en-US" dirty="0" smtClean="0"/>
              <a:t>level</a:t>
            </a:r>
            <a:endParaRPr lang="en-US" dirty="0"/>
          </a:p>
          <a:p>
            <a:r>
              <a:rPr lang="en-US" dirty="0" smtClean="0"/>
              <a:t>Kernel </a:t>
            </a:r>
            <a:r>
              <a:rPr lang="en-US" dirty="0"/>
              <a:t>threads include management tasks done by kernel processes</a:t>
            </a:r>
          </a:p>
          <a:p>
            <a:r>
              <a:rPr lang="en-US" dirty="0" smtClean="0"/>
              <a:t>Note </a:t>
            </a:r>
            <a:r>
              <a:rPr lang="en-US" dirty="0"/>
              <a:t>that a process is not </a:t>
            </a:r>
            <a:r>
              <a:rPr lang="en-US" dirty="0" smtClean="0"/>
              <a:t>necessarily blocked if one of </a:t>
            </a:r>
            <a:r>
              <a:rPr lang="en-US" dirty="0"/>
              <a:t>its </a:t>
            </a:r>
            <a:r>
              <a:rPr lang="en-US" dirty="0" smtClean="0"/>
              <a:t>threads is blocked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039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Process (job) - program in execution, ready to execute, or waiting for execution</a:t>
            </a:r>
          </a:p>
          <a:p>
            <a:r>
              <a:rPr lang="en-US" dirty="0" smtClean="0"/>
              <a:t>A program is static whereas a process is dynamic.</a:t>
            </a:r>
          </a:p>
          <a:p>
            <a:r>
              <a:rPr lang="en-US" dirty="0" smtClean="0"/>
              <a:t>Different types of processes exist</a:t>
            </a:r>
          </a:p>
          <a:p>
            <a:pPr lvl="1"/>
            <a:r>
              <a:rPr lang="en-US" dirty="0" smtClean="0"/>
              <a:t>user processes</a:t>
            </a:r>
          </a:p>
          <a:p>
            <a:pPr lvl="1"/>
            <a:r>
              <a:rPr lang="en-US" dirty="0" smtClean="0"/>
              <a:t>system processes</a:t>
            </a:r>
          </a:p>
          <a:p>
            <a:r>
              <a:rPr lang="en-US" dirty="0" smtClean="0"/>
              <a:t>Different wait queues exist for these different types of processes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815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management is a major function of the OS</a:t>
            </a:r>
          </a:p>
          <a:p>
            <a:r>
              <a:rPr lang="en-US" dirty="0" smtClean="0"/>
              <a:t>OS manages CPU sharing with several processes in memory at the same time</a:t>
            </a:r>
          </a:p>
          <a:p>
            <a:r>
              <a:rPr lang="en-US" dirty="0" smtClean="0"/>
              <a:t>The concept above is called multiprogramming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90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CPUs must be shared</a:t>
            </a:r>
          </a:p>
          <a:p>
            <a:r>
              <a:rPr lang="en-US" dirty="0"/>
              <a:t>S</a:t>
            </a:r>
            <a:r>
              <a:rPr lang="en-US" dirty="0" smtClean="0"/>
              <a:t>cheduling minimizes idle time</a:t>
            </a:r>
          </a:p>
          <a:p>
            <a:r>
              <a:rPr lang="en-US" dirty="0" smtClean="0"/>
              <a:t>In Windows, the Task Manager will show how many processes are running</a:t>
            </a:r>
          </a:p>
          <a:p>
            <a:pPr lvl="1"/>
            <a:r>
              <a:rPr lang="en-US" dirty="0" smtClean="0"/>
              <a:t>How many are there?</a:t>
            </a:r>
          </a:p>
          <a:p>
            <a:pPr lvl="1"/>
            <a:r>
              <a:rPr lang="en-US" dirty="0" smtClean="0"/>
              <a:t>How many CPU-cores are on your computer?</a:t>
            </a:r>
          </a:p>
          <a:p>
            <a:r>
              <a:rPr lang="en-US" dirty="0" smtClean="0"/>
              <a:t>On a Mac or Linux machine, run </a:t>
            </a:r>
            <a:r>
              <a:rPr lang="en-US" dirty="0" smtClean="0">
                <a:latin typeface="Courier"/>
                <a:cs typeface="Courier"/>
              </a:rPr>
              <a:t>top</a:t>
            </a:r>
            <a:r>
              <a:rPr lang="en-US" dirty="0" smtClean="0"/>
              <a:t> at the command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878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with objects, abstraction is used with processes</a:t>
            </a:r>
          </a:p>
          <a:p>
            <a:r>
              <a:rPr lang="en-US" dirty="0" smtClean="0"/>
              <a:t>Each process has its own process identifier (PID), address, memory space, program code, data, and resources required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099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Program (Java)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Courier"/>
                <a:cs typeface="Courier"/>
              </a:rPr>
              <a:t>public class </a:t>
            </a:r>
            <a:r>
              <a:rPr lang="en-US" dirty="0" err="1" smtClean="0">
                <a:latin typeface="Courier"/>
                <a:cs typeface="Courier"/>
              </a:rPr>
              <a:t>DoNothingForever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	public static void main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(String [] </a:t>
            </a:r>
            <a:r>
              <a:rPr lang="en-US" dirty="0" err="1" smtClean="0">
                <a:latin typeface="Courier"/>
                <a:cs typeface="Courier"/>
              </a:rPr>
              <a:t>args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	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		while(true) 1 + 2 * 3.5;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	}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}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433495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Program (C)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main(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argc</a:t>
            </a:r>
            <a:r>
              <a:rPr lang="en-US" dirty="0" smtClean="0">
                <a:latin typeface="Courier"/>
                <a:cs typeface="Courier"/>
              </a:rPr>
              <a:t>, 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	char ** </a:t>
            </a:r>
            <a:r>
              <a:rPr lang="en-US" dirty="0" err="1" smtClean="0">
                <a:latin typeface="Courier"/>
                <a:cs typeface="Courier"/>
              </a:rPr>
              <a:t>argv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	while(true) 1 + 2 * 3.5;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	return 0;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}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970645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the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</a:t>
            </a:r>
          </a:p>
          <a:p>
            <a:pPr lvl="1"/>
            <a:r>
              <a:rPr lang="en-US" dirty="0" err="1">
                <a:latin typeface="Courier"/>
                <a:cs typeface="Courier"/>
              </a:rPr>
              <a:t>j</a:t>
            </a:r>
            <a:r>
              <a:rPr lang="en-US" dirty="0" err="1" smtClean="0">
                <a:latin typeface="Courier"/>
                <a:cs typeface="Courier"/>
              </a:rPr>
              <a:t>avac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DoNothingForever.java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>
                <a:latin typeface="Courier"/>
                <a:cs typeface="Courier"/>
              </a:rPr>
              <a:t>g</a:t>
            </a:r>
            <a:r>
              <a:rPr lang="en-US" dirty="0" err="1" smtClean="0">
                <a:latin typeface="Courier"/>
                <a:cs typeface="Courier"/>
              </a:rPr>
              <a:t>cc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DoNothingForever.c</a:t>
            </a:r>
            <a:r>
              <a:rPr lang="en-US" dirty="0" smtClean="0">
                <a:latin typeface="Courier"/>
                <a:cs typeface="Courier"/>
              </a:rPr>
              <a:t> –o </a:t>
            </a:r>
            <a:r>
              <a:rPr lang="en-US" dirty="0" err="1" smtClean="0">
                <a:latin typeface="Courier"/>
                <a:cs typeface="Courier"/>
              </a:rPr>
              <a:t>DoNothingForever.exe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Run in the background (using &amp;)</a:t>
            </a:r>
          </a:p>
          <a:p>
            <a:pPr lvl="1"/>
            <a:r>
              <a:rPr lang="en-US" dirty="0">
                <a:latin typeface="Courier"/>
                <a:cs typeface="Courier"/>
              </a:rPr>
              <a:t>j</a:t>
            </a:r>
            <a:r>
              <a:rPr lang="en-US" dirty="0" smtClean="0">
                <a:latin typeface="Courier"/>
                <a:cs typeface="Courier"/>
              </a:rPr>
              <a:t>ava </a:t>
            </a:r>
            <a:r>
              <a:rPr lang="en-US" dirty="0" err="1" smtClean="0">
                <a:latin typeface="Courier"/>
                <a:cs typeface="Courier"/>
              </a:rPr>
              <a:t>DoNothingForever</a:t>
            </a:r>
            <a:r>
              <a:rPr lang="en-US" dirty="0" smtClean="0">
                <a:latin typeface="Courier"/>
                <a:cs typeface="Courier"/>
              </a:rPr>
              <a:t> &amp;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./</a:t>
            </a:r>
            <a:r>
              <a:rPr lang="en-US" dirty="0" err="1" smtClean="0">
                <a:latin typeface="Courier"/>
                <a:cs typeface="Courier"/>
              </a:rPr>
              <a:t>DoNothingForever.exe</a:t>
            </a:r>
            <a:r>
              <a:rPr lang="en-US" dirty="0" smtClean="0">
                <a:latin typeface="Courier"/>
                <a:cs typeface="Courier"/>
              </a:rPr>
              <a:t> &amp;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321366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5593</TotalTime>
  <Words>2012</Words>
  <Application>Microsoft Macintosh PowerPoint</Application>
  <PresentationFormat>On-screen Show (4:3)</PresentationFormat>
  <Paragraphs>176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Processes and Threads</vt:lpstr>
      <vt:lpstr>Processes and Threads</vt:lpstr>
      <vt:lpstr>Process</vt:lpstr>
      <vt:lpstr>Process Management</vt:lpstr>
      <vt:lpstr>Multiprogramming</vt:lpstr>
      <vt:lpstr>Abstraction</vt:lpstr>
      <vt:lpstr>Example Program (Java)</vt:lpstr>
      <vt:lpstr>Example Program (C)</vt:lpstr>
      <vt:lpstr>Running the Program</vt:lpstr>
      <vt:lpstr>Ending an Infinite Loop</vt:lpstr>
      <vt:lpstr>Process States</vt:lpstr>
      <vt:lpstr>Process States</vt:lpstr>
      <vt:lpstr>Process Control Block (PCB)</vt:lpstr>
      <vt:lpstr>PCB</vt:lpstr>
      <vt:lpstr>UNIX PCB</vt:lpstr>
      <vt:lpstr>Threads</vt:lpstr>
      <vt:lpstr>Thread Descriptor</vt:lpstr>
      <vt:lpstr>Threads</vt:lpstr>
      <vt:lpstr>Multithreading</vt:lpstr>
      <vt:lpstr>Multithreading</vt:lpstr>
      <vt:lpstr>User and Kernel Threads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Processes and Threads</dc:title>
  <dc:creator>David</dc:creator>
  <cp:lastModifiedBy>David</cp:lastModifiedBy>
  <cp:revision>14</cp:revision>
  <dcterms:created xsi:type="dcterms:W3CDTF">2014-06-20T14:29:01Z</dcterms:created>
  <dcterms:modified xsi:type="dcterms:W3CDTF">2014-09-08T15:26:40Z</dcterms:modified>
</cp:coreProperties>
</file>