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5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9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5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4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2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5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6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9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7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0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9AE65-E33E-434A-9405-B64058F32F52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5366B-32F3-7342-A365-54BFCCB44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1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 </a:t>
            </a:r>
            <a:r>
              <a:rPr lang="en-US" dirty="0" smtClean="0"/>
              <a:t>Review and OS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43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Components of the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Memory </a:t>
            </a:r>
            <a:r>
              <a:rPr lang="en-US" dirty="0" smtClean="0"/>
              <a:t>manager - controls allocation and </a:t>
            </a:r>
            <a:r>
              <a:rPr lang="en-US" dirty="0" err="1" smtClean="0"/>
              <a:t>deallocation</a:t>
            </a:r>
            <a:r>
              <a:rPr lang="en-US" dirty="0" smtClean="0"/>
              <a:t> of </a:t>
            </a:r>
            <a:r>
              <a:rPr lang="en-US" dirty="0" smtClean="0"/>
              <a:t>memory.</a:t>
            </a:r>
          </a:p>
          <a:p>
            <a:pPr lvl="1"/>
            <a:r>
              <a:rPr lang="en-US" dirty="0" smtClean="0"/>
              <a:t>Has </a:t>
            </a:r>
            <a:r>
              <a:rPr lang="en-US" dirty="0" smtClean="0"/>
              <a:t>policies and mechanisms for memory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ncludes </a:t>
            </a:r>
            <a:r>
              <a:rPr lang="en-US" dirty="0" smtClean="0"/>
              <a:t>paging, segmentation (think </a:t>
            </a:r>
            <a:r>
              <a:rPr lang="en-US" dirty="0" err="1" smtClean="0"/>
              <a:t>seg</a:t>
            </a:r>
            <a:r>
              <a:rPr lang="en-US" dirty="0" smtClean="0"/>
              <a:t>. fault), and virtual </a:t>
            </a:r>
            <a:r>
              <a:rPr lang="en-US" dirty="0" smtClean="0"/>
              <a:t>memory</a:t>
            </a:r>
          </a:p>
          <a:p>
            <a:r>
              <a:rPr lang="en-US" dirty="0" smtClean="0"/>
              <a:t>Resource </a:t>
            </a:r>
            <a:r>
              <a:rPr lang="en-US" dirty="0" smtClean="0"/>
              <a:t>manager - manages allocation and </a:t>
            </a:r>
            <a:r>
              <a:rPr lang="en-US" dirty="0" err="1" smtClean="0"/>
              <a:t>deallocation</a:t>
            </a:r>
            <a:r>
              <a:rPr lang="en-US" dirty="0" smtClean="0"/>
              <a:t> of resources </a:t>
            </a:r>
            <a:r>
              <a:rPr lang="en-US" dirty="0" smtClean="0"/>
              <a:t>such as </a:t>
            </a:r>
            <a:r>
              <a:rPr lang="en-US" dirty="0" smtClean="0"/>
              <a:t>HW/Information entities, CPU, files, words in memory, IO, tables, </a:t>
            </a:r>
            <a:r>
              <a:rPr lang="en-US" dirty="0" smtClean="0"/>
              <a:t>etc.</a:t>
            </a:r>
            <a:endParaRPr lang="en-US" dirty="0"/>
          </a:p>
          <a:p>
            <a:r>
              <a:rPr lang="en-US" dirty="0" smtClean="0"/>
              <a:t>File </a:t>
            </a:r>
            <a:r>
              <a:rPr lang="en-US" dirty="0" smtClean="0"/>
              <a:t>manager - manages creation and deletion of files and </a:t>
            </a:r>
            <a:r>
              <a:rPr lang="en-US" dirty="0" smtClean="0"/>
              <a:t>directories</a:t>
            </a:r>
          </a:p>
          <a:p>
            <a:pPr lvl="1"/>
            <a:r>
              <a:rPr lang="en-US" dirty="0" smtClean="0"/>
              <a:t>Note </a:t>
            </a:r>
            <a:r>
              <a:rPr lang="en-US" dirty="0" smtClean="0"/>
              <a:t>that files represent devices in </a:t>
            </a:r>
            <a:r>
              <a:rPr lang="en-US" dirty="0" smtClean="0"/>
              <a:t>Linux</a:t>
            </a:r>
          </a:p>
          <a:p>
            <a:pPr lvl="1"/>
            <a:r>
              <a:rPr lang="en-US" dirty="0" smtClean="0"/>
              <a:t>/</a:t>
            </a:r>
            <a:r>
              <a:rPr lang="en-US" dirty="0" smtClean="0"/>
              <a:t>media/. . 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Note </a:t>
            </a:r>
            <a:r>
              <a:rPr lang="en-US" dirty="0" smtClean="0"/>
              <a:t>that the same file may be open in multiple places at the </a:t>
            </a:r>
            <a:r>
              <a:rPr lang="en-US" dirty="0" smtClean="0"/>
              <a:t>same time.</a:t>
            </a:r>
            <a:endParaRPr lang="en-US" dirty="0" smtClean="0"/>
          </a:p>
          <a:p>
            <a:r>
              <a:rPr lang="en-US" dirty="0" smtClean="0"/>
              <a:t>Device </a:t>
            </a:r>
            <a:r>
              <a:rPr lang="en-US" dirty="0" smtClean="0"/>
              <a:t>manager - handles devices and provides abstraction for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44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and Categories of </a:t>
            </a:r>
            <a:r>
              <a:rPr lang="en-US" dirty="0" err="1" smtClean="0"/>
              <a:t>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Batch</a:t>
            </a:r>
            <a:endParaRPr lang="en-US" dirty="0" smtClean="0"/>
          </a:p>
          <a:p>
            <a:pPr lvl="1"/>
            <a:r>
              <a:rPr lang="en-US" dirty="0" smtClean="0"/>
              <a:t>Interactive</a:t>
            </a:r>
            <a:endParaRPr lang="en-US" dirty="0" smtClean="0"/>
          </a:p>
          <a:p>
            <a:pPr lvl="1"/>
            <a:r>
              <a:rPr lang="en-US" dirty="0" smtClean="0"/>
              <a:t>Real</a:t>
            </a:r>
            <a:r>
              <a:rPr lang="en-US" dirty="0" smtClean="0"/>
              <a:t>-time</a:t>
            </a:r>
          </a:p>
          <a:p>
            <a:pPr lvl="1"/>
            <a:r>
              <a:rPr lang="en-US" dirty="0" smtClean="0"/>
              <a:t>Hybrids</a:t>
            </a:r>
            <a:endParaRPr lang="en-US" dirty="0" smtClean="0"/>
          </a:p>
          <a:p>
            <a:r>
              <a:rPr lang="en-US" dirty="0" smtClean="0"/>
              <a:t>Categories</a:t>
            </a:r>
          </a:p>
          <a:p>
            <a:pPr lvl="1"/>
            <a:r>
              <a:rPr lang="en-US" dirty="0" smtClean="0"/>
              <a:t>General </a:t>
            </a:r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Application </a:t>
            </a:r>
            <a:r>
              <a:rPr lang="en-US" dirty="0" smtClean="0"/>
              <a:t>dependent</a:t>
            </a:r>
          </a:p>
          <a:p>
            <a:pPr lvl="1"/>
            <a:r>
              <a:rPr lang="en-US" dirty="0" smtClean="0"/>
              <a:t>Single</a:t>
            </a:r>
            <a:r>
              <a:rPr lang="en-US" dirty="0" smtClean="0"/>
              <a:t>/multi-user</a:t>
            </a:r>
          </a:p>
        </p:txBody>
      </p:sp>
    </p:spTree>
    <p:extLst>
      <p:ext uri="{BB962C8B-B14F-4D97-AF65-F5344CB8AC3E}">
        <p14:creationId xmlns:p14="http://schemas.microsoft.com/office/powerpoint/2010/main" val="307492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Monolithic</a:t>
            </a:r>
          </a:p>
          <a:p>
            <a:r>
              <a:rPr lang="en-US" dirty="0" smtClean="0"/>
              <a:t>Layered</a:t>
            </a:r>
          </a:p>
          <a:p>
            <a:r>
              <a:rPr lang="en-US" dirty="0" smtClean="0"/>
              <a:t>Modular</a:t>
            </a:r>
          </a:p>
          <a:p>
            <a:r>
              <a:rPr lang="en-US" dirty="0" smtClean="0"/>
              <a:t>Micro-kernel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858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Jobs - units of work submitted to OS  (</a:t>
            </a:r>
            <a:r>
              <a:rPr lang="en-US" dirty="0" smtClean="0"/>
              <a:t>a process </a:t>
            </a:r>
            <a:r>
              <a:rPr lang="en-US" dirty="0" smtClean="0"/>
              <a:t>or a group of processes is a job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sequence </a:t>
            </a:r>
            <a:r>
              <a:rPr lang="en-US" dirty="0" smtClean="0"/>
              <a:t>of commands to </a:t>
            </a:r>
            <a:r>
              <a:rPr lang="en-US" dirty="0" smtClean="0"/>
              <a:t>OS</a:t>
            </a:r>
          </a:p>
          <a:p>
            <a:pPr lvl="1"/>
            <a:r>
              <a:rPr lang="en-US" dirty="0" smtClean="0"/>
              <a:t>program </a:t>
            </a:r>
            <a:r>
              <a:rPr lang="en-US" dirty="0" smtClean="0"/>
              <a:t>in source or </a:t>
            </a:r>
            <a:r>
              <a:rPr lang="en-US" dirty="0" smtClean="0"/>
              <a:t>binary</a:t>
            </a:r>
          </a:p>
          <a:p>
            <a:pPr lvl="1"/>
            <a:r>
              <a:rPr lang="en-US" dirty="0" smtClean="0"/>
              <a:t>input </a:t>
            </a:r>
            <a:r>
              <a:rPr lang="en-US" dirty="0" smtClean="0"/>
              <a:t>data used by program when </a:t>
            </a:r>
            <a:r>
              <a:rPr lang="en-US" dirty="0" smtClean="0"/>
              <a:t>needed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smtClean="0"/>
              <a:t>book and site in previous lecture for history of </a:t>
            </a:r>
            <a:r>
              <a:rPr lang="en-US" dirty="0" err="1" smtClean="0"/>
              <a:t>OSes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36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Current </a:t>
            </a:r>
            <a:r>
              <a:rPr lang="en-US" dirty="0" err="1" smtClean="0"/>
              <a:t>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9515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UNIX</a:t>
            </a:r>
            <a:endParaRPr lang="en-US" dirty="0" smtClean="0"/>
          </a:p>
          <a:p>
            <a:r>
              <a:rPr lang="en-US" dirty="0" smtClean="0"/>
              <a:t>MS </a:t>
            </a:r>
            <a:r>
              <a:rPr lang="en-US" dirty="0" smtClean="0"/>
              <a:t>Windows</a:t>
            </a:r>
          </a:p>
          <a:p>
            <a:r>
              <a:rPr lang="en-US" dirty="0" smtClean="0"/>
              <a:t>OSX</a:t>
            </a:r>
            <a:endParaRPr lang="en-US" dirty="0" smtClean="0"/>
          </a:p>
          <a:p>
            <a:r>
              <a:rPr lang="en-US" dirty="0" smtClean="0"/>
              <a:t>Android</a:t>
            </a:r>
            <a:endParaRPr lang="en-US" dirty="0" smtClean="0"/>
          </a:p>
          <a:p>
            <a:r>
              <a:rPr lang="en-US" dirty="0" err="1" smtClean="0"/>
              <a:t>iOS</a:t>
            </a:r>
            <a:endParaRPr lang="en-US" dirty="0" smtClean="0"/>
          </a:p>
          <a:p>
            <a:r>
              <a:rPr lang="en-US" dirty="0" err="1" smtClean="0"/>
              <a:t>TinyOS</a:t>
            </a:r>
            <a:endParaRPr lang="en-US" dirty="0" smtClean="0"/>
          </a:p>
          <a:p>
            <a:r>
              <a:rPr lang="en-US" dirty="0" err="1" smtClean="0"/>
              <a:t>Debian</a:t>
            </a:r>
            <a:r>
              <a:rPr lang="en-US" dirty="0" smtClean="0"/>
              <a:t> Linux</a:t>
            </a:r>
          </a:p>
          <a:p>
            <a:pPr lvl="1"/>
            <a:r>
              <a:rPr lang="en-US" dirty="0" err="1" smtClean="0"/>
              <a:t>Knoppix</a:t>
            </a:r>
            <a:endParaRPr lang="en-US" dirty="0" smtClean="0"/>
          </a:p>
          <a:p>
            <a:pPr lvl="1"/>
            <a:r>
              <a:rPr lang="en-US" dirty="0" smtClean="0"/>
              <a:t>BCCD</a:t>
            </a:r>
            <a:endParaRPr lang="en-US" dirty="0" smtClean="0"/>
          </a:p>
          <a:p>
            <a:r>
              <a:rPr lang="en-US" dirty="0" smtClean="0"/>
              <a:t>Ubuntu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9115" y="1604898"/>
            <a:ext cx="41195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CentOS</a:t>
            </a:r>
            <a:endParaRPr lang="en-US" dirty="0" smtClean="0"/>
          </a:p>
          <a:p>
            <a:r>
              <a:rPr lang="en-US" dirty="0" err="1" smtClean="0"/>
              <a:t>RedHat</a:t>
            </a:r>
            <a:endParaRPr lang="en-US" dirty="0" smtClean="0"/>
          </a:p>
          <a:p>
            <a:r>
              <a:rPr lang="en-US" dirty="0" smtClean="0"/>
              <a:t>Fedora</a:t>
            </a:r>
          </a:p>
          <a:p>
            <a:r>
              <a:rPr lang="en-US" dirty="0" smtClean="0"/>
              <a:t>Mint</a:t>
            </a:r>
          </a:p>
          <a:p>
            <a:r>
              <a:rPr lang="en-US" dirty="0" smtClean="0"/>
              <a:t>OSE</a:t>
            </a:r>
          </a:p>
          <a:p>
            <a:r>
              <a:rPr lang="en-US" dirty="0" smtClean="0"/>
              <a:t>QNX</a:t>
            </a:r>
          </a:p>
          <a:p>
            <a:r>
              <a:rPr lang="en-US" dirty="0" err="1" smtClean="0"/>
              <a:t>LynxOS</a:t>
            </a:r>
            <a:endParaRPr lang="en-US" dirty="0" smtClean="0"/>
          </a:p>
          <a:p>
            <a:r>
              <a:rPr lang="en-US" dirty="0" err="1" smtClean="0"/>
              <a:t>VxWorks</a:t>
            </a:r>
            <a:endParaRPr lang="en-US" dirty="0" smtClean="0"/>
          </a:p>
          <a:p>
            <a:r>
              <a:rPr lang="en-US" dirty="0" smtClean="0"/>
              <a:t>Many many more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087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OS?</a:t>
            </a:r>
          </a:p>
          <a:p>
            <a:r>
              <a:rPr lang="en-US" dirty="0" smtClean="0"/>
              <a:t>A Resource Manager!</a:t>
            </a:r>
          </a:p>
          <a:p>
            <a:r>
              <a:rPr lang="en-US" dirty="0" smtClean="0"/>
              <a:t>Expected knowledge </a:t>
            </a:r>
          </a:p>
          <a:p>
            <a:pPr lvl="1"/>
            <a:r>
              <a:rPr lang="en-US" dirty="0" smtClean="0"/>
              <a:t>Computer Organization </a:t>
            </a:r>
          </a:p>
          <a:p>
            <a:pPr lvl="1"/>
            <a:r>
              <a:rPr lang="en-US" dirty="0" smtClean="0"/>
              <a:t>Data Structures </a:t>
            </a:r>
          </a:p>
          <a:p>
            <a:pPr lvl="1"/>
            <a:r>
              <a:rPr lang="en-US" dirty="0" smtClean="0"/>
              <a:t>Basic algorithms like searching and sorting</a:t>
            </a:r>
          </a:p>
          <a:p>
            <a:r>
              <a:rPr lang="en-US" dirty="0" smtClean="0"/>
              <a:t>Learning about UNIX/Linux command line and text editor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2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Comp. Org.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	A computer system consists of hardware and software</a:t>
            </a:r>
          </a:p>
          <a:p>
            <a:r>
              <a:rPr lang="en-US" dirty="0" smtClean="0"/>
              <a:t>	It performs input, processing, and output</a:t>
            </a:r>
          </a:p>
          <a:p>
            <a:r>
              <a:rPr lang="en-US" dirty="0" smtClean="0"/>
              <a:t>HW consists of:</a:t>
            </a:r>
          </a:p>
          <a:p>
            <a:r>
              <a:rPr lang="en-US" dirty="0" smtClean="0"/>
              <a:t>		CPU</a:t>
            </a:r>
          </a:p>
          <a:p>
            <a:r>
              <a:rPr lang="en-US" dirty="0" smtClean="0"/>
              <a:t>		Main memory (RAM)</a:t>
            </a:r>
          </a:p>
          <a:p>
            <a:r>
              <a:rPr lang="en-US" dirty="0" smtClean="0"/>
              <a:t>		Mass (secondary) storage (HDD, USB, etc.) --&gt; provides permanence</a:t>
            </a:r>
          </a:p>
          <a:p>
            <a:r>
              <a:rPr lang="en-US" dirty="0" smtClean="0"/>
              <a:t>		I/O (Screen, keyboard, communication)</a:t>
            </a:r>
          </a:p>
          <a:p>
            <a:r>
              <a:rPr lang="en-US" dirty="0" smtClean="0"/>
              <a:t>		System bus (interconnect)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0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099" y="1600200"/>
            <a:ext cx="865208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+------------+</a:t>
            </a: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+------------+</a:t>
            </a:r>
          </a:p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| Processors |</a:t>
            </a: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| </a:t>
            </a:r>
            <a:r>
              <a:rPr lang="pt-BR" sz="1400" dirty="0" err="1" smtClean="0">
                <a:latin typeface="Courier"/>
                <a:cs typeface="Courier"/>
              </a:rPr>
              <a:t>Memory</a:t>
            </a:r>
            <a:r>
              <a:rPr lang="pt-BR" sz="1400" dirty="0" smtClean="0">
                <a:latin typeface="Courier"/>
                <a:cs typeface="Courier"/>
              </a:rPr>
              <a:t>     |</a:t>
            </a:r>
          </a:p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+------------+</a:t>
            </a: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+------------+</a:t>
            </a:r>
          </a:p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     ^</a:t>
            </a: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                ^	</a:t>
            </a:r>
          </a:p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     |                       |</a:t>
            </a:r>
          </a:p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--------+-----------------------+--------------------+---------------</a:t>
            </a:r>
          </a:p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     ^                       ^                    ^</a:t>
            </a:r>
          </a:p>
          <a:p>
            <a:pPr marL="0" indent="0">
              <a:buNone/>
            </a:pP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     |                       |</a:t>
            </a: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             |</a:t>
            </a:r>
          </a:p>
          <a:p>
            <a:pPr marL="0" indent="0">
              <a:buNone/>
            </a:pPr>
            <a:r>
              <a:rPr lang="pt-BR" sz="1400" dirty="0" smtClean="0">
                <a:latin typeface="Courier"/>
                <a:cs typeface="Courier"/>
              </a:rPr>
              <a:t>		+------------+		+------------+		+------------+</a:t>
            </a:r>
          </a:p>
          <a:p>
            <a:pPr marL="0" indent="0">
              <a:buNone/>
            </a:pPr>
            <a:r>
              <a:rPr lang="pt-BR" sz="1400" dirty="0" smtClean="0">
                <a:latin typeface="Courier"/>
                <a:cs typeface="Courier"/>
              </a:rPr>
              <a:t>		| HDD        |		| </a:t>
            </a:r>
            <a:r>
              <a:rPr lang="pt-BR" sz="1400" dirty="0" err="1" smtClean="0">
                <a:latin typeface="Courier"/>
                <a:cs typeface="Courier"/>
              </a:rPr>
              <a:t>Comm</a:t>
            </a:r>
            <a:r>
              <a:rPr lang="pt-BR" sz="1400" dirty="0" smtClean="0">
                <a:latin typeface="Courier"/>
                <a:cs typeface="Courier"/>
              </a:rPr>
              <a:t>. </a:t>
            </a:r>
            <a:r>
              <a:rPr lang="pt-BR" sz="1400" dirty="0" err="1" smtClean="0">
                <a:latin typeface="Courier"/>
                <a:cs typeface="Courier"/>
              </a:rPr>
              <a:t>ports</a:t>
            </a:r>
            <a:r>
              <a:rPr lang="pt-BR" sz="1400" dirty="0" smtClean="0">
                <a:latin typeface="Courier"/>
                <a:cs typeface="Courier"/>
              </a:rPr>
              <a:t>|		|  </a:t>
            </a:r>
            <a:r>
              <a:rPr lang="pt-BR" sz="1400" dirty="0" err="1" smtClean="0">
                <a:latin typeface="Courier"/>
                <a:cs typeface="Courier"/>
              </a:rPr>
              <a:t>I</a:t>
            </a:r>
            <a:r>
              <a:rPr lang="pt-BR" sz="1400" dirty="0" smtClean="0">
                <a:latin typeface="Courier"/>
                <a:cs typeface="Courier"/>
              </a:rPr>
              <a:t>/O</a:t>
            </a:r>
            <a:r>
              <a:rPr lang="pt-BR" sz="1400" dirty="0">
                <a:latin typeface="Courier"/>
                <a:cs typeface="Courier"/>
              </a:rPr>
              <a:t> </a:t>
            </a:r>
            <a:r>
              <a:rPr lang="pt-BR" sz="1400" dirty="0" smtClean="0">
                <a:latin typeface="Courier"/>
                <a:cs typeface="Courier"/>
              </a:rPr>
              <a:t>      |</a:t>
            </a:r>
          </a:p>
          <a:p>
            <a:pPr marL="0" indent="0">
              <a:buNone/>
            </a:pPr>
            <a:r>
              <a:rPr lang="pt-BR" sz="1400" dirty="0" smtClean="0">
                <a:latin typeface="Courier"/>
                <a:cs typeface="Courier"/>
              </a:rPr>
              <a:t>		+------------+		+------------+		+------------+</a:t>
            </a:r>
            <a:endParaRPr lang="en-US" sz="1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6076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0694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Interrupts - mechanisms by which a HW component sends a signal to a CPU to </a:t>
            </a:r>
            <a:r>
              <a:rPr lang="en-US" dirty="0" smtClean="0"/>
              <a:t>stop normal </a:t>
            </a:r>
            <a:r>
              <a:rPr lang="en-US" dirty="0" smtClean="0"/>
              <a:t>execution of a program so the CPU may handle that components needs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64142" y="1593564"/>
            <a:ext cx="41069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 smtClean="0"/>
              <a:t>User program</a:t>
            </a:r>
          </a:p>
          <a:p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+------------+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| main()     |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| A = 4      |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| B = f(A)   |-----------+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| print(B)   |&lt;------+   |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+------------+       |   |</a:t>
            </a:r>
          </a:p>
          <a:p>
            <a:pPr marL="0" indent="0">
              <a:buFont typeface="Arial"/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|   |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+------------+       |   |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err="1" smtClean="0">
                <a:latin typeface="Courier"/>
                <a:cs typeface="Courier"/>
              </a:rPr>
              <a:t>funct</a:t>
            </a:r>
            <a:r>
              <a:rPr lang="en-US" dirty="0" smtClean="0">
                <a:latin typeface="Courier"/>
                <a:cs typeface="Courier"/>
              </a:rPr>
              <a:t> f(X) |       |   |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| Y = X+1    |-------|---+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| return Y   |-------+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latin typeface="Courier"/>
                <a:cs typeface="Courier"/>
              </a:rPr>
              <a:t>+------------+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9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Synchronous </a:t>
            </a:r>
            <a:r>
              <a:rPr lang="en-US" dirty="0" smtClean="0"/>
              <a:t>interrupts - calling a function and returning happens in the same </a:t>
            </a:r>
            <a:r>
              <a:rPr lang="en-US" dirty="0" smtClean="0"/>
              <a:t>way from </a:t>
            </a:r>
            <a:r>
              <a:rPr lang="en-US" dirty="0" smtClean="0"/>
              <a:t>a timing perspective.  We call then </a:t>
            </a:r>
            <a:r>
              <a:rPr lang="en-US" dirty="0" smtClean="0"/>
              <a:t>return.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main()     </a:t>
            </a: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OS </a:t>
            </a:r>
            <a:r>
              <a:rPr lang="en-US" dirty="0" smtClean="0">
                <a:latin typeface="Courier"/>
                <a:cs typeface="Courier"/>
              </a:rPr>
              <a:t>disk I/O handler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A = 4      </a:t>
            </a: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</a:t>
            </a: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B = A+4    |----------&gt;|  Start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C = 2*B+3  |&lt;----------| next disk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D = A / B  </a:t>
            </a:r>
            <a:r>
              <a:rPr lang="en-US" dirty="0" smtClean="0">
                <a:latin typeface="Courier"/>
                <a:cs typeface="Courier"/>
              </a:rPr>
              <a:t>|           |  </a:t>
            </a:r>
            <a:r>
              <a:rPr lang="en-US" dirty="0" smtClean="0">
                <a:latin typeface="Courier"/>
                <a:cs typeface="Courier"/>
              </a:rPr>
              <a:t>read.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E = D * C  |----------&gt;|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</a:t>
            </a: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</a:t>
            </a: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------------+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Retrieving </a:t>
            </a:r>
            <a:r>
              <a:rPr lang="en-US" dirty="0" smtClean="0"/>
              <a:t>data from disk occurs in an asynchronous manner (order of reads </a:t>
            </a:r>
            <a:r>
              <a:rPr lang="en-US" dirty="0" smtClean="0"/>
              <a:t>and writes </a:t>
            </a:r>
            <a:r>
              <a:rPr lang="en-US" dirty="0" smtClean="0"/>
              <a:t>is unknown as is timing)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</a:t>
            </a:r>
            <a:r>
              <a:rPr lang="en-US" dirty="0" smtClean="0"/>
              <a:t>of the low level functions of the OS is to provide scheduling and </a:t>
            </a:r>
            <a:r>
              <a:rPr lang="en-US" dirty="0" smtClean="0"/>
              <a:t>interrupt handling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3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OS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	OS provides many other tools.</a:t>
            </a:r>
          </a:p>
          <a:p>
            <a:r>
              <a:rPr lang="en-US" dirty="0" smtClean="0"/>
              <a:t>	</a:t>
            </a:r>
            <a:r>
              <a:rPr lang="en-US" dirty="0" smtClean="0"/>
              <a:t>Consists </a:t>
            </a:r>
            <a:r>
              <a:rPr lang="en-US" dirty="0" smtClean="0"/>
              <a:t>of many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Process management</a:t>
            </a:r>
          </a:p>
          <a:p>
            <a:pPr lvl="1"/>
            <a:r>
              <a:rPr lang="en-US" dirty="0" smtClean="0"/>
              <a:t>Memory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Device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Security </a:t>
            </a:r>
            <a:r>
              <a:rPr lang="en-US" dirty="0" smtClean="0"/>
              <a:t>and protection</a:t>
            </a:r>
          </a:p>
          <a:p>
            <a:pPr lvl="1"/>
            <a:r>
              <a:rPr lang="en-US" dirty="0" smtClean="0"/>
              <a:t>File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Network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Focus of this course is on General purpose operating systems.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OS </a:t>
            </a:r>
            <a:r>
              <a:rPr lang="en-US" dirty="0" smtClean="0">
                <a:latin typeface="Courier"/>
                <a:cs typeface="Courier"/>
              </a:rPr>
              <a:t>structure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GUI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</a:t>
            </a:r>
            <a:r>
              <a:rPr lang="en-US" dirty="0" smtClean="0">
                <a:latin typeface="Courier"/>
                <a:cs typeface="Courier"/>
              </a:rPr>
              <a:t>|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Command line interpreter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System call interface    | &lt;-------------+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--------------------------+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Process, memory, file and|   .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device </a:t>
            </a:r>
            <a:r>
              <a:rPr lang="en-US" dirty="0" smtClean="0">
                <a:latin typeface="Courier"/>
                <a:cs typeface="Courier"/>
              </a:rPr>
              <a:t>management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smtClean="0">
                <a:latin typeface="Courier"/>
                <a:cs typeface="Courier"/>
              </a:rPr>
              <a:t>|   </a:t>
            </a:r>
            <a:r>
              <a:rPr lang="en-US" dirty="0" smtClean="0">
                <a:latin typeface="Courier"/>
                <a:cs typeface="Courier"/>
              </a:rPr>
              <a:t>.           |&lt;------- OS </a:t>
            </a: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--------------------------+   .           </a:t>
            </a:r>
            <a:r>
              <a:rPr lang="en-US" dirty="0">
                <a:latin typeface="Courier"/>
                <a:cs typeface="Courier"/>
              </a:rPr>
              <a:t>|      </a:t>
            </a:r>
            <a:r>
              <a:rPr lang="en-US" dirty="0" smtClean="0">
                <a:latin typeface="Courier"/>
                <a:cs typeface="Courier"/>
              </a:rPr>
              <a:t> Kernel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Hardware </a:t>
            </a:r>
            <a:r>
              <a:rPr lang="en-US" dirty="0" smtClean="0">
                <a:latin typeface="Courier"/>
                <a:cs typeface="Courier"/>
              </a:rPr>
              <a:t>control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&lt;-------------+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 smtClean="0">
                <a:latin typeface="Courier"/>
                <a:cs typeface="Courier"/>
              </a:rPr>
              <a:t>--------------------------+</a:t>
            </a: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46576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components of the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System </a:t>
            </a:r>
            <a:r>
              <a:rPr lang="en-US" dirty="0" smtClean="0"/>
              <a:t>calls - functions and methods to interact with HW/SW (e.g. </a:t>
            </a:r>
            <a:r>
              <a:rPr lang="en-US" dirty="0" err="1" smtClean="0"/>
              <a:t>println</a:t>
            </a:r>
            <a:r>
              <a:rPr lang="en-US" dirty="0" smtClean="0"/>
              <a:t> or </a:t>
            </a:r>
            <a:r>
              <a:rPr lang="en-US" dirty="0" err="1" smtClean="0"/>
              <a:t>printf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Process </a:t>
            </a:r>
            <a:r>
              <a:rPr lang="en-US" dirty="0" smtClean="0"/>
              <a:t>manager - allows for creation, suspension (blocking), execution</a:t>
            </a:r>
            <a:r>
              <a:rPr lang="en-US" dirty="0" smtClean="0"/>
              <a:t>, termination, </a:t>
            </a:r>
            <a:r>
              <a:rPr lang="en-US" dirty="0" smtClean="0"/>
              <a:t>and destruction of running programs (processes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b="1" dirty="0" smtClean="0"/>
              <a:t>Process </a:t>
            </a:r>
            <a:r>
              <a:rPr lang="en-US" b="1" dirty="0" smtClean="0"/>
              <a:t>- a running </a:t>
            </a:r>
            <a:r>
              <a:rPr lang="en-US" b="1" dirty="0" smtClean="0"/>
              <a:t>program.</a:t>
            </a:r>
          </a:p>
          <a:p>
            <a:r>
              <a:rPr lang="en-US" dirty="0" smtClean="0"/>
              <a:t>Note </a:t>
            </a:r>
            <a:r>
              <a:rPr lang="en-US" dirty="0" smtClean="0"/>
              <a:t>that many programs run at the same time in active </a:t>
            </a:r>
            <a:r>
              <a:rPr lang="en-US" dirty="0" smtClean="0"/>
              <a:t>memory.</a:t>
            </a:r>
          </a:p>
          <a:p>
            <a:r>
              <a:rPr lang="en-US" dirty="0" smtClean="0"/>
              <a:t>Process </a:t>
            </a:r>
            <a:r>
              <a:rPr lang="en-US" dirty="0" smtClean="0"/>
              <a:t>manager switches programs </a:t>
            </a:r>
            <a:r>
              <a:rPr lang="en-US" dirty="0" smtClean="0"/>
              <a:t>frequently.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 smtClean="0"/>
              <a:t>operation is called a context switch (also overhead).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45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1033</Words>
  <Application>Microsoft Macintosh PowerPoint</Application>
  <PresentationFormat>On-screen Show (4:3)</PresentationFormat>
  <Paragraphs>144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Computer Organization Review and OS Introduction</vt:lpstr>
      <vt:lpstr>Last Time</vt:lpstr>
      <vt:lpstr>Review of Comp. Org.</vt:lpstr>
      <vt:lpstr>Computer Components</vt:lpstr>
      <vt:lpstr>Interrupts</vt:lpstr>
      <vt:lpstr>Interrupts</vt:lpstr>
      <vt:lpstr>Other OS Tools</vt:lpstr>
      <vt:lpstr>OS Structure</vt:lpstr>
      <vt:lpstr>Software components of the Kernel</vt:lpstr>
      <vt:lpstr>Software Components of the Kernel</vt:lpstr>
      <vt:lpstr>Types and Categories of OSes</vt:lpstr>
      <vt:lpstr>Types of Kernels</vt:lpstr>
      <vt:lpstr>Jobs</vt:lpstr>
      <vt:lpstr>Some Current OSes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Review</dc:title>
  <dc:creator>David</dc:creator>
  <cp:lastModifiedBy>David</cp:lastModifiedBy>
  <cp:revision>8</cp:revision>
  <dcterms:created xsi:type="dcterms:W3CDTF">2014-06-02T00:57:15Z</dcterms:created>
  <dcterms:modified xsi:type="dcterms:W3CDTF">2014-09-03T16:12:35Z</dcterms:modified>
</cp:coreProperties>
</file>