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4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4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5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3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8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0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8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4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8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D675A-9EE1-DE4D-AF07-F3590EF753DB}" type="datetimeFigureOut">
              <a:rPr lang="en-US" smtClean="0"/>
              <a:t>8/24/14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444B0-7F1A-C749-B094-B0FFF236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1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evenez.com/unix/unix_letter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atpages.nwmissouri.edu/m/monismi/cs550" TargetMode="External"/><Relationship Id="rId3" Type="http://schemas.openxmlformats.org/officeDocument/2006/relationships/hyperlink" Target="http://www.bccd.ne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71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and UNIX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Linux - a UNIX-like OS that is free and open source (the source code is provided for free)</a:t>
            </a:r>
          </a:p>
          <a:p>
            <a:pPr lvl="1"/>
            <a:r>
              <a:rPr lang="en-US" dirty="0" smtClean="0"/>
              <a:t>It was created by Linus Torvalds in 1991</a:t>
            </a:r>
          </a:p>
          <a:p>
            <a:r>
              <a:rPr lang="en-US" dirty="0" smtClean="0"/>
              <a:t>UNIX - created in Bell labs</a:t>
            </a:r>
          </a:p>
          <a:p>
            <a:pPr lvl="1"/>
            <a:r>
              <a:rPr lang="en-US" dirty="0" smtClean="0"/>
              <a:t>A multitasking and multiuser OS</a:t>
            </a:r>
          </a:p>
          <a:p>
            <a:pPr lvl="1"/>
            <a:r>
              <a:rPr lang="en-US" dirty="0" smtClean="0"/>
              <a:t>Stands for </a:t>
            </a:r>
            <a:r>
              <a:rPr lang="en-US" dirty="0" err="1" smtClean="0"/>
              <a:t>Uniplexed</a:t>
            </a:r>
            <a:r>
              <a:rPr lang="en-US" dirty="0" smtClean="0"/>
              <a:t> Information and Computing System</a:t>
            </a:r>
          </a:p>
          <a:p>
            <a:pPr lvl="1"/>
            <a:r>
              <a:rPr lang="en-US" dirty="0" smtClean="0"/>
              <a:t>Developed in 1969 in assembly and re-written in C in 1973</a:t>
            </a:r>
          </a:p>
          <a:p>
            <a:pPr lvl="1"/>
            <a:r>
              <a:rPr lang="en-US" dirty="0" smtClean="0"/>
              <a:t>Many variants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www.levenez.com</a:t>
            </a:r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unix</a:t>
            </a:r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unix_letter.pdf</a:t>
            </a:r>
            <a:r>
              <a:rPr lang="en-US" dirty="0" smtClean="0"/>
              <a:t> for a history of all the 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73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dirty="0" smtClean="0"/>
              <a:t>asic UNIX/Linux Command </a:t>
            </a:r>
            <a:r>
              <a:rPr lang="en-US" dirty="0"/>
              <a:t>L</a:t>
            </a:r>
            <a:r>
              <a:rPr lang="en-US" dirty="0" smtClean="0"/>
              <a:t>ine </a:t>
            </a:r>
            <a:r>
              <a:rPr lang="en-US" dirty="0"/>
              <a:t>T</a:t>
            </a:r>
            <a:r>
              <a:rPr lang="en-US" dirty="0" smtClean="0"/>
              <a:t>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command line is very powerful if used properly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Typing can be much faster than using a GUI</a:t>
            </a:r>
          </a:p>
          <a:p>
            <a:pPr lvl="1"/>
            <a:r>
              <a:rPr lang="en-US" dirty="0" smtClean="0"/>
              <a:t>The tools within the command line have many many options and you can often do more with them than you can with a GUI, but doing so may be cumbersome.</a:t>
            </a:r>
          </a:p>
          <a:p>
            <a:pPr lvl="1"/>
            <a:r>
              <a:rPr lang="en-US" dirty="0" smtClean="0"/>
              <a:t>You can write scripts to group together programs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88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nano</a:t>
            </a:r>
            <a:r>
              <a:rPr lang="en-US" dirty="0" smtClean="0"/>
              <a:t> - a text editor available on most UNIX/Linux Systems (only uses the keyboard and arrow keys)</a:t>
            </a:r>
          </a:p>
          <a:p>
            <a:r>
              <a:rPr lang="en-US" dirty="0" smtClean="0"/>
              <a:t>wildcard characters - </a:t>
            </a:r>
            <a:r>
              <a:rPr lang="en-US" dirty="0" smtClean="0">
                <a:latin typeface="Courier"/>
                <a:cs typeface="Courier"/>
              </a:rPr>
              <a:t>*</a:t>
            </a:r>
            <a:r>
              <a:rPr lang="en-US" dirty="0" smtClean="0"/>
              <a:t> = anything, </a:t>
            </a:r>
            <a:r>
              <a:rPr lang="en-US" dirty="0" smtClean="0">
                <a:latin typeface="Courier"/>
                <a:cs typeface="Courier"/>
              </a:rPr>
              <a:t>?</a:t>
            </a:r>
            <a:r>
              <a:rPr lang="en-US" dirty="0" smtClean="0"/>
              <a:t> = any one character</a:t>
            </a:r>
          </a:p>
          <a:p>
            <a:r>
              <a:rPr lang="en-US" dirty="0" err="1" smtClean="0">
                <a:latin typeface="Courier"/>
                <a:cs typeface="Courier"/>
              </a:rPr>
              <a:t>ls</a:t>
            </a:r>
            <a:r>
              <a:rPr lang="en-US" dirty="0" smtClean="0"/>
              <a:t> - list all the files in the current directory</a:t>
            </a:r>
          </a:p>
          <a:p>
            <a:r>
              <a:rPr lang="en-US" dirty="0" smtClean="0">
                <a:latin typeface="Courier"/>
                <a:cs typeface="Courier"/>
              </a:rPr>
              <a:t>man</a:t>
            </a:r>
            <a:r>
              <a:rPr lang="en-US" dirty="0" smtClean="0"/>
              <a:t> - manual pages</a:t>
            </a:r>
          </a:p>
          <a:p>
            <a:r>
              <a:rPr lang="en-US" dirty="0" smtClean="0">
                <a:latin typeface="Courier"/>
                <a:cs typeface="Courier"/>
              </a:rPr>
              <a:t>cat</a:t>
            </a:r>
            <a:r>
              <a:rPr lang="en-US" dirty="0" smtClean="0"/>
              <a:t> - list a file or multiple files and concatenate them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93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cp</a:t>
            </a:r>
            <a:r>
              <a:rPr lang="en-US" dirty="0" smtClean="0"/>
              <a:t> - copy a file to another location or file name</a:t>
            </a:r>
          </a:p>
          <a:p>
            <a:r>
              <a:rPr lang="en-US" dirty="0" smtClean="0">
                <a:latin typeface="Courier"/>
                <a:cs typeface="Courier"/>
              </a:rPr>
              <a:t>mv</a:t>
            </a:r>
            <a:r>
              <a:rPr lang="en-US" dirty="0" smtClean="0"/>
              <a:t> - move a file to another location or name</a:t>
            </a:r>
          </a:p>
          <a:p>
            <a:r>
              <a:rPr lang="en-US" dirty="0" err="1" smtClean="0">
                <a:latin typeface="Courier"/>
                <a:cs typeface="Courier"/>
              </a:rPr>
              <a:t>rm</a:t>
            </a:r>
            <a:r>
              <a:rPr lang="en-US" dirty="0" smtClean="0"/>
              <a:t> - delete a file (-R for a directory)</a:t>
            </a:r>
          </a:p>
          <a:p>
            <a:r>
              <a:rPr lang="en-US" dirty="0" err="1" smtClean="0">
                <a:latin typeface="Courier"/>
                <a:cs typeface="Courier"/>
              </a:rPr>
              <a:t>pwd</a:t>
            </a:r>
            <a:r>
              <a:rPr lang="en-US" dirty="0" smtClean="0"/>
              <a:t> - present working directory - list the directory you are currently located within.</a:t>
            </a:r>
          </a:p>
          <a:p>
            <a:r>
              <a:rPr lang="en-US" dirty="0" err="1" smtClean="0">
                <a:latin typeface="Courier"/>
                <a:cs typeface="Courier"/>
              </a:rPr>
              <a:t>mkdir</a:t>
            </a:r>
            <a:r>
              <a:rPr lang="en-US" dirty="0" smtClean="0"/>
              <a:t> - make a 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329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Structure Starts At Root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35778" y="1600200"/>
            <a:ext cx="846666" cy="8184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52889" y="2839155"/>
            <a:ext cx="1182511" cy="9285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/home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345766" y="2839155"/>
            <a:ext cx="1182511" cy="9285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066800" y="2839155"/>
            <a:ext cx="1182511" cy="9285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/bin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714522" y="2839155"/>
            <a:ext cx="1182511" cy="9285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usr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255889" y="4546600"/>
            <a:ext cx="2579511" cy="9285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/home/username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190067" y="4546600"/>
            <a:ext cx="2579511" cy="9285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/bin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4" idx="3"/>
            <a:endCxn id="6" idx="0"/>
          </p:cNvCxnSpPr>
          <p:nvPr/>
        </p:nvCxnSpPr>
        <p:spPr>
          <a:xfrm flipH="1">
            <a:off x="3244145" y="2298786"/>
            <a:ext cx="915624" cy="5403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5"/>
            <a:endCxn id="10" idx="0"/>
          </p:cNvCxnSpPr>
          <p:nvPr/>
        </p:nvCxnSpPr>
        <p:spPr>
          <a:xfrm>
            <a:off x="4758453" y="2298786"/>
            <a:ext cx="547325" cy="5403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6"/>
            <a:endCxn id="8" idx="0"/>
          </p:cNvCxnSpPr>
          <p:nvPr/>
        </p:nvCxnSpPr>
        <p:spPr>
          <a:xfrm>
            <a:off x="4882444" y="2009422"/>
            <a:ext cx="2054578" cy="829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2"/>
            <a:endCxn id="9" idx="0"/>
          </p:cNvCxnSpPr>
          <p:nvPr/>
        </p:nvCxnSpPr>
        <p:spPr>
          <a:xfrm flipH="1">
            <a:off x="1658056" y="2009422"/>
            <a:ext cx="2377722" cy="829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4"/>
            <a:endCxn id="11" idx="0"/>
          </p:cNvCxnSpPr>
          <p:nvPr/>
        </p:nvCxnSpPr>
        <p:spPr>
          <a:xfrm flipH="1">
            <a:off x="2545645" y="3767667"/>
            <a:ext cx="698500" cy="778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4"/>
            <a:endCxn id="12" idx="0"/>
          </p:cNvCxnSpPr>
          <p:nvPr/>
        </p:nvCxnSpPr>
        <p:spPr>
          <a:xfrm>
            <a:off x="5305778" y="3767667"/>
            <a:ext cx="1174045" cy="778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975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will get us closer to the hardware than Java, but not too close like Assembly.</a:t>
            </a:r>
          </a:p>
          <a:p>
            <a:r>
              <a:rPr lang="en-US" dirty="0" smtClean="0"/>
              <a:t>We will explore C in the next slide set.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Introduction/Syllabus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Course website</a:t>
            </a:r>
          </a:p>
          <a:p>
            <a:pPr lvl="1"/>
            <a:r>
              <a:rPr lang="en-US" dirty="0" smtClean="0">
                <a:hlinkClick r:id="rId2"/>
              </a:rPr>
              <a:t>http://catpages.nwmissouri.edu/m/monismi/cs550</a:t>
            </a:r>
            <a:endParaRPr lang="en-US" dirty="0" smtClean="0"/>
          </a:p>
          <a:p>
            <a:pPr lvl="1"/>
            <a:r>
              <a:rPr lang="en-US" dirty="0" smtClean="0"/>
              <a:t>Resources</a:t>
            </a:r>
          </a:p>
          <a:p>
            <a:pPr lvl="2"/>
            <a:r>
              <a:rPr lang="en-US" dirty="0" err="1" smtClean="0"/>
              <a:t>LittleFe</a:t>
            </a:r>
            <a:r>
              <a:rPr lang="en-US" dirty="0" smtClean="0"/>
              <a:t> Clusters</a:t>
            </a:r>
          </a:p>
          <a:p>
            <a:pPr lvl="3"/>
            <a:r>
              <a:rPr lang="en-US" dirty="0" err="1" smtClean="0"/>
              <a:t>littlefe.nwmissouri.edu</a:t>
            </a:r>
            <a:endParaRPr lang="en-US" dirty="0" smtClean="0"/>
          </a:p>
          <a:p>
            <a:pPr lvl="3"/>
            <a:r>
              <a:rPr lang="en-US" dirty="0" smtClean="0"/>
              <a:t>littlefe2.nwmissouri.edu</a:t>
            </a:r>
          </a:p>
          <a:p>
            <a:pPr lvl="2"/>
            <a:r>
              <a:rPr lang="en-US" dirty="0" smtClean="0"/>
              <a:t>BCCD – </a:t>
            </a:r>
            <a:r>
              <a:rPr lang="en-US" dirty="0" smtClean="0">
                <a:hlinkClick r:id="rId3"/>
              </a:rPr>
              <a:t>www.bccd.net</a:t>
            </a:r>
            <a:endParaRPr lang="en-US" dirty="0"/>
          </a:p>
          <a:p>
            <a:pPr lvl="3"/>
            <a:r>
              <a:rPr lang="en-US" dirty="0" smtClean="0"/>
              <a:t>Bootable Cluster CD</a:t>
            </a:r>
          </a:p>
          <a:p>
            <a:pPr lvl="3"/>
            <a:r>
              <a:rPr lang="en-US" dirty="0" smtClean="0"/>
              <a:t>Free Open Source Linux operating system for cluster computing</a:t>
            </a:r>
          </a:p>
        </p:txBody>
      </p:sp>
    </p:spTree>
    <p:extLst>
      <p:ext uri="{BB962C8B-B14F-4D97-AF65-F5344CB8AC3E}">
        <p14:creationId xmlns:p14="http://schemas.microsoft.com/office/powerpoint/2010/main" val="30895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XSEDE – Extreme Science and Engineering Discovery Environment</a:t>
            </a:r>
          </a:p>
          <a:p>
            <a:r>
              <a:rPr lang="en-US" dirty="0" smtClean="0"/>
              <a:t>Sign up for accounts at </a:t>
            </a:r>
            <a:r>
              <a:rPr lang="en-US" dirty="0" err="1" smtClean="0"/>
              <a:t>xsede.org</a:t>
            </a:r>
            <a:r>
              <a:rPr lang="en-US" dirty="0" smtClean="0"/>
              <a:t> and send me your email and username</a:t>
            </a:r>
          </a:p>
          <a:p>
            <a:r>
              <a:rPr lang="en-US" dirty="0" smtClean="0"/>
              <a:t>Stampede Supercomputer (part of XSEDE)</a:t>
            </a:r>
          </a:p>
          <a:p>
            <a:pPr lvl="1"/>
            <a:r>
              <a:rPr lang="en-US" dirty="0" err="1" smtClean="0"/>
              <a:t>stampede.tacc.utexas.edu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8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Operating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a resource manager.</a:t>
            </a:r>
          </a:p>
          <a:p>
            <a:endParaRPr lang="en-US" dirty="0" smtClean="0"/>
          </a:p>
          <a:p>
            <a:r>
              <a:rPr lang="en-US" dirty="0" smtClean="0"/>
              <a:t>OS manages the CPU(s), Main Memory, I/O, and peripherals and possibly more</a:t>
            </a:r>
          </a:p>
          <a:p>
            <a:endParaRPr lang="en-US" dirty="0" smtClean="0"/>
          </a:p>
          <a:p>
            <a:r>
              <a:rPr lang="en-US" dirty="0" smtClean="0"/>
              <a:t>Other resources may be managed, too.</a:t>
            </a:r>
          </a:p>
          <a:p>
            <a:pPr lvl="1"/>
            <a:r>
              <a:rPr lang="en-US" dirty="0" smtClean="0"/>
              <a:t>Programs and their interactions</a:t>
            </a:r>
          </a:p>
          <a:p>
            <a:pPr lvl="1"/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</a:p>
          <a:p>
            <a:pPr lvl="1"/>
            <a:r>
              <a:rPr lang="en-US" dirty="0" smtClean="0"/>
              <a:t>Files and file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3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for 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should have background in Computer Organization.</a:t>
            </a:r>
          </a:p>
          <a:p>
            <a:r>
              <a:rPr lang="en-US" dirty="0" smtClean="0"/>
              <a:t>	Understand the following:</a:t>
            </a:r>
          </a:p>
          <a:p>
            <a:pPr lvl="1"/>
            <a:r>
              <a:rPr lang="en-US" dirty="0" smtClean="0"/>
              <a:t>CPU instruction/execution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Interrupts</a:t>
            </a:r>
          </a:p>
          <a:p>
            <a:pPr lvl="1"/>
            <a:r>
              <a:rPr lang="en-US" dirty="0" smtClean="0"/>
              <a:t>Memory: fetch instruction and data</a:t>
            </a:r>
          </a:p>
          <a:p>
            <a:pPr lvl="1"/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I/O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6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Background</a:t>
            </a:r>
          </a:p>
          <a:p>
            <a:pPr lvl="1"/>
            <a:r>
              <a:rPr lang="en-US" dirty="0" smtClean="0"/>
              <a:t>Searching and Sorting</a:t>
            </a:r>
          </a:p>
          <a:p>
            <a:pPr lvl="1"/>
            <a:r>
              <a:rPr lang="en-US" dirty="0" smtClean="0"/>
              <a:t>Lists, queues, trees, stacks, etc.</a:t>
            </a:r>
          </a:p>
          <a:p>
            <a:pPr lvl="1"/>
            <a:r>
              <a:rPr lang="en-US" dirty="0" smtClean="0"/>
              <a:t>Discrete Math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60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Little or no background with UNIX/Linux command line interface</a:t>
            </a:r>
          </a:p>
          <a:p>
            <a:r>
              <a:rPr lang="en-US" dirty="0" smtClean="0"/>
              <a:t>Lab 1 reviews connecting to the </a:t>
            </a:r>
            <a:r>
              <a:rPr lang="en-US" dirty="0" err="1" smtClean="0"/>
              <a:t>LittleFe</a:t>
            </a:r>
            <a:r>
              <a:rPr lang="en-US" dirty="0" smtClean="0"/>
              <a:t> cluster, using the command line, and setting up an XSEDE Portal Account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4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for Windows?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Sort of</a:t>
            </a:r>
          </a:p>
          <a:p>
            <a:r>
              <a:rPr lang="en-US" dirty="0" smtClean="0"/>
              <a:t>From the Cygwin website:</a:t>
            </a:r>
          </a:p>
          <a:p>
            <a:pPr lvl="1"/>
            <a:r>
              <a:rPr lang="en-US" dirty="0" smtClean="0"/>
              <a:t>Cygwin is </a:t>
            </a:r>
          </a:p>
          <a:p>
            <a:pPr lvl="2"/>
            <a:r>
              <a:rPr lang="en-US" dirty="0" smtClean="0"/>
              <a:t>a collection of tools which provide a Linux look and feel environment for Windows.</a:t>
            </a:r>
          </a:p>
          <a:p>
            <a:pPr lvl="2"/>
            <a:r>
              <a:rPr lang="en-US" dirty="0" smtClean="0"/>
              <a:t>a DLL (cygwin1.dll) which acts as a Linux API layer providing substantial Linux API functionality.</a:t>
            </a:r>
          </a:p>
          <a:p>
            <a:pPr lvl="1"/>
            <a:r>
              <a:rPr lang="en-US" dirty="0" smtClean="0"/>
              <a:t>Cygwin is not</a:t>
            </a:r>
          </a:p>
          <a:p>
            <a:pPr lvl="2"/>
            <a:r>
              <a:rPr lang="en-US" dirty="0" smtClean="0"/>
              <a:t>a way to run native Linux apps on Windows. You must rebuild your application from source if you want it to run on Windows.</a:t>
            </a:r>
          </a:p>
          <a:p>
            <a:pPr lvl="2"/>
            <a:r>
              <a:rPr lang="en-US" dirty="0" smtClean="0"/>
              <a:t>a way to magically make native Windows apps aware of UNIX functionality like signals, </a:t>
            </a:r>
            <a:r>
              <a:rPr lang="en-US" dirty="0" err="1"/>
              <a:t>t</a:t>
            </a:r>
            <a:r>
              <a:rPr lang="en-US" dirty="0" err="1" smtClean="0"/>
              <a:t>tys</a:t>
            </a:r>
            <a:r>
              <a:rPr lang="en-US" dirty="0" smtClean="0"/>
              <a:t>, etc. Again, you need to build your apps from source if you want to take advantage of Cygwin functionality.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763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Real Linux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BCCD is a Linux variant that we will use for this course.</a:t>
            </a:r>
          </a:p>
          <a:p>
            <a:r>
              <a:rPr lang="en-US" dirty="0" smtClean="0"/>
              <a:t>Bootable Cluster CD</a:t>
            </a:r>
          </a:p>
          <a:p>
            <a:r>
              <a:rPr lang="en-US" dirty="0" smtClean="0"/>
              <a:t>Variant of </a:t>
            </a:r>
            <a:r>
              <a:rPr lang="en-US" dirty="0" err="1" smtClean="0"/>
              <a:t>Knoppix</a:t>
            </a:r>
            <a:r>
              <a:rPr lang="en-US" dirty="0" smtClean="0"/>
              <a:t>, </a:t>
            </a:r>
            <a:r>
              <a:rPr lang="en-US" dirty="0" err="1" smtClean="0"/>
              <a:t>knopper.net</a:t>
            </a:r>
            <a:endParaRPr lang="en-US" dirty="0" smtClean="0"/>
          </a:p>
          <a:p>
            <a:r>
              <a:rPr lang="en-US" dirty="0" smtClean="0"/>
              <a:t>A live cd</a:t>
            </a:r>
          </a:p>
          <a:p>
            <a:r>
              <a:rPr lang="en-US" dirty="0" err="1" smtClean="0"/>
              <a:t>Knoppix</a:t>
            </a:r>
            <a:r>
              <a:rPr lang="en-US" dirty="0" smtClean="0"/>
              <a:t> is a variant of </a:t>
            </a:r>
            <a:r>
              <a:rPr lang="en-US" dirty="0" err="1" smtClean="0"/>
              <a:t>Debian</a:t>
            </a:r>
            <a:r>
              <a:rPr lang="en-US" dirty="0" smtClean="0"/>
              <a:t> Linux that runs from a bootable DVD</a:t>
            </a:r>
          </a:p>
          <a:p>
            <a:pPr lvl="1"/>
            <a:r>
              <a:rPr lang="en-US" dirty="0" smtClean="0"/>
              <a:t>This runs in RAM (Main memory) only</a:t>
            </a:r>
          </a:p>
          <a:p>
            <a:pPr lvl="1"/>
            <a:r>
              <a:rPr lang="en-US" dirty="0" smtClean="0"/>
              <a:t>It will not modify your Hard Drive.</a:t>
            </a:r>
          </a:p>
          <a:p>
            <a:r>
              <a:rPr lang="en-US" dirty="0" smtClean="0"/>
              <a:t>BCCD was created by extending upon </a:t>
            </a:r>
            <a:r>
              <a:rPr lang="en-US" dirty="0" err="1" smtClean="0"/>
              <a:t>Knoppix</a:t>
            </a:r>
            <a:r>
              <a:rPr lang="en-US" dirty="0" smtClean="0"/>
              <a:t> and can be </a:t>
            </a:r>
            <a:r>
              <a:rPr lang="en-US" i="1" dirty="0" smtClean="0"/>
              <a:t>liberated</a:t>
            </a:r>
            <a:r>
              <a:rPr lang="en-US" dirty="0" smtClean="0"/>
              <a:t> (installed onto) to a hard drive</a:t>
            </a:r>
          </a:p>
        </p:txBody>
      </p:sp>
    </p:spTree>
    <p:extLst>
      <p:ext uri="{BB962C8B-B14F-4D97-AF65-F5344CB8AC3E}">
        <p14:creationId xmlns:p14="http://schemas.microsoft.com/office/powerpoint/2010/main" val="1175698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699</Words>
  <Application>Microsoft Macintosh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Operating Systems</vt:lpstr>
      <vt:lpstr>Introduction/Syllabus</vt:lpstr>
      <vt:lpstr>More Resources</vt:lpstr>
      <vt:lpstr>What is an Operating System?</vt:lpstr>
      <vt:lpstr>Assumptions for this class</vt:lpstr>
      <vt:lpstr>More Assumptions</vt:lpstr>
      <vt:lpstr>Even More Assumptions</vt:lpstr>
      <vt:lpstr>Linux for Windows?</vt:lpstr>
      <vt:lpstr>A Real Linux OS</vt:lpstr>
      <vt:lpstr>Linux and UNIX</vt:lpstr>
      <vt:lpstr>Basic UNIX/Linux Command Line Tools</vt:lpstr>
      <vt:lpstr>Basic Commands</vt:lpstr>
      <vt:lpstr>Basic Commands</vt:lpstr>
      <vt:lpstr>Directory Structure Starts At Root</vt:lpstr>
      <vt:lpstr>C Programming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</dc:title>
  <dc:creator>David</dc:creator>
  <cp:lastModifiedBy>David</cp:lastModifiedBy>
  <cp:revision>6</cp:revision>
  <dcterms:created xsi:type="dcterms:W3CDTF">2014-05-29T22:13:41Z</dcterms:created>
  <dcterms:modified xsi:type="dcterms:W3CDTF">2014-08-24T21:34:43Z</dcterms:modified>
</cp:coreProperties>
</file>