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2"/>
  </p:notesMasterIdLst>
  <p:sldIdLst>
    <p:sldId id="256" r:id="rId2"/>
    <p:sldId id="257" r:id="rId3"/>
    <p:sldId id="258" r:id="rId4"/>
    <p:sldId id="259" r:id="rId5"/>
    <p:sldId id="30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309" r:id="rId27"/>
    <p:sldId id="285" r:id="rId28"/>
    <p:sldId id="280" r:id="rId29"/>
    <p:sldId id="310" r:id="rId30"/>
    <p:sldId id="281" r:id="rId31"/>
    <p:sldId id="282" r:id="rId32"/>
    <p:sldId id="283" r:id="rId33"/>
    <p:sldId id="284" r:id="rId34"/>
    <p:sldId id="290" r:id="rId35"/>
    <p:sldId id="286" r:id="rId36"/>
    <p:sldId id="311" r:id="rId37"/>
    <p:sldId id="287" r:id="rId38"/>
    <p:sldId id="288" r:id="rId39"/>
    <p:sldId id="289" r:id="rId40"/>
    <p:sldId id="312" r:id="rId41"/>
    <p:sldId id="291" r:id="rId42"/>
    <p:sldId id="313" r:id="rId43"/>
    <p:sldId id="292" r:id="rId44"/>
    <p:sldId id="314" r:id="rId45"/>
    <p:sldId id="293" r:id="rId46"/>
    <p:sldId id="294" r:id="rId47"/>
    <p:sldId id="295" r:id="rId48"/>
    <p:sldId id="315" r:id="rId49"/>
    <p:sldId id="296" r:id="rId50"/>
    <p:sldId id="297" r:id="rId51"/>
    <p:sldId id="298" r:id="rId52"/>
    <p:sldId id="299" r:id="rId53"/>
    <p:sldId id="300" r:id="rId54"/>
    <p:sldId id="301" r:id="rId55"/>
    <p:sldId id="304" r:id="rId56"/>
    <p:sldId id="302" r:id="rId57"/>
    <p:sldId id="303" r:id="rId58"/>
    <p:sldId id="305" r:id="rId59"/>
    <p:sldId id="306" r:id="rId60"/>
    <p:sldId id="307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interSettings" Target="printerSettings/printerSettings1.bin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A1D1C-1F3E-514B-91B4-114CEA0B1D9F}" type="datetimeFigureOut">
              <a:rPr lang="en-US" smtClean="0"/>
              <a:t>9/3/14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DDBC6-5BB7-8C4F-AE25-10953D814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Result is a 2 by 3 array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DDBC6-5BB7-8C4F-AE25-10953D81442A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10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875-44EC-8142-B158-42B0C69A9E08}" type="datetimeFigureOut">
              <a:rPr lang="en-US" smtClean="0"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1AEF-0AC3-7F45-9720-3F8E5B98A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0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875-44EC-8142-B158-42B0C69A9E08}" type="datetimeFigureOut">
              <a:rPr lang="en-US" smtClean="0"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1AEF-0AC3-7F45-9720-3F8E5B98A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38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875-44EC-8142-B158-42B0C69A9E08}" type="datetimeFigureOut">
              <a:rPr lang="en-US" smtClean="0"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1AEF-0AC3-7F45-9720-3F8E5B98A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2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875-44EC-8142-B158-42B0C69A9E08}" type="datetimeFigureOut">
              <a:rPr lang="en-US" smtClean="0"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1AEF-0AC3-7F45-9720-3F8E5B98A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9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875-44EC-8142-B158-42B0C69A9E08}" type="datetimeFigureOut">
              <a:rPr lang="en-US" smtClean="0"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1AEF-0AC3-7F45-9720-3F8E5B98A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5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875-44EC-8142-B158-42B0C69A9E08}" type="datetimeFigureOut">
              <a:rPr lang="en-US" smtClean="0"/>
              <a:t>9/3/14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1AEF-0AC3-7F45-9720-3F8E5B98A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2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875-44EC-8142-B158-42B0C69A9E08}" type="datetimeFigureOut">
              <a:rPr lang="en-US" smtClean="0"/>
              <a:t>9/3/14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1AEF-0AC3-7F45-9720-3F8E5B98A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6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875-44EC-8142-B158-42B0C69A9E08}" type="datetimeFigureOut">
              <a:rPr lang="en-US" smtClean="0"/>
              <a:t>9/3/14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1AEF-0AC3-7F45-9720-3F8E5B98A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3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875-44EC-8142-B158-42B0C69A9E08}" type="datetimeFigureOut">
              <a:rPr lang="en-US" smtClean="0"/>
              <a:t>9/3/14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1AEF-0AC3-7F45-9720-3F8E5B98A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243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875-44EC-8142-B158-42B0C69A9E08}" type="datetimeFigureOut">
              <a:rPr lang="en-US" smtClean="0"/>
              <a:t>9/3/14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1AEF-0AC3-7F45-9720-3F8E5B98A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3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B875-44EC-8142-B158-42B0C69A9E08}" type="datetimeFigureOut">
              <a:rPr lang="en-US" smtClean="0"/>
              <a:t>9/3/14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1AEF-0AC3-7F45-9720-3F8E5B98A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8B875-44EC-8142-B158-42B0C69A9E08}" type="datetimeFigureOut">
              <a:rPr lang="en-US" smtClean="0"/>
              <a:t>9/3/14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E1AEF-0AC3-7F45-9720-3F8E5B98A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 Programming Day 4 based upon </a:t>
            </a:r>
            <a:r>
              <a:rPr lang="en-US" i="1" dirty="0" smtClean="0"/>
              <a:t>Practical C Programming</a:t>
            </a:r>
            <a:r>
              <a:rPr lang="en-US" dirty="0" smtClean="0"/>
              <a:t> by Steve </a:t>
            </a:r>
            <a:r>
              <a:rPr lang="en-US" dirty="0" err="1" smtClean="0"/>
              <a:t>Oualline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838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755"/>
            <a:ext cx="8229600" cy="11430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>
                <a:latin typeface="Courier"/>
                <a:cs typeface="Courier"/>
              </a:rPr>
              <a:t>main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0251"/>
            <a:ext cx="8229600" cy="52479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int</a:t>
            </a:r>
            <a:r>
              <a:rPr lang="en-US" sz="1800" dirty="0" smtClean="0">
                <a:latin typeface="Courier"/>
                <a:cs typeface="Courier"/>
              </a:rPr>
              <a:t> main(</a:t>
            </a:r>
            <a:r>
              <a:rPr lang="en-US" sz="1800" dirty="0" err="1" smtClean="0">
                <a:latin typeface="Courier"/>
                <a:cs typeface="Courier"/>
              </a:rPr>
              <a:t>int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argc</a:t>
            </a:r>
            <a:r>
              <a:rPr lang="en-US" sz="1800" dirty="0" smtClean="0">
                <a:latin typeface="Courier"/>
                <a:cs typeface="Courier"/>
              </a:rPr>
              <a:t>, char ** </a:t>
            </a:r>
            <a:r>
              <a:rPr lang="en-US" sz="1800" dirty="0" err="1" smtClean="0">
                <a:latin typeface="Courier"/>
                <a:cs typeface="Courier"/>
              </a:rPr>
              <a:t>argv</a:t>
            </a:r>
            <a:r>
              <a:rPr lang="en-US" sz="1800" dirty="0" smtClean="0">
                <a:latin typeface="Courier"/>
                <a:cs typeface="Courier"/>
              </a:rPr>
              <a:t>){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char line[100];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while(1) {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fgets</a:t>
            </a:r>
            <a:r>
              <a:rPr lang="en-US" sz="1800" dirty="0" smtClean="0">
                <a:latin typeface="Courier"/>
                <a:cs typeface="Courier"/>
              </a:rPr>
              <a:t>(line, </a:t>
            </a:r>
            <a:r>
              <a:rPr lang="en-US" sz="1800" dirty="0" err="1" smtClean="0">
                <a:latin typeface="Courier"/>
                <a:cs typeface="Courier"/>
              </a:rPr>
              <a:t>sizeof</a:t>
            </a:r>
            <a:r>
              <a:rPr lang="en-US" sz="1800" dirty="0" smtClean="0">
                <a:latin typeface="Courier"/>
                <a:cs typeface="Courier"/>
              </a:rPr>
              <a:t>(line), </a:t>
            </a:r>
            <a:r>
              <a:rPr lang="en-US" sz="1800" dirty="0" err="1" smtClean="0">
                <a:latin typeface="Courier"/>
                <a:cs typeface="Courier"/>
              </a:rPr>
              <a:t>stdin</a:t>
            </a:r>
            <a:r>
              <a:rPr lang="en-US" sz="1800" dirty="0" smtClean="0">
                <a:latin typeface="Courier"/>
                <a:cs typeface="Courier"/>
              </a:rPr>
              <a:t>);  //Read a line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line[</a:t>
            </a:r>
            <a:r>
              <a:rPr lang="en-US" sz="1800" dirty="0" err="1" smtClean="0">
                <a:latin typeface="Courier"/>
                <a:cs typeface="Courier"/>
              </a:rPr>
              <a:t>strlen</a:t>
            </a:r>
            <a:r>
              <a:rPr lang="en-US" sz="1800" dirty="0" smtClean="0">
                <a:latin typeface="Courier"/>
                <a:cs typeface="Courier"/>
              </a:rPr>
              <a:t>(line) - 1] = '\0'; //Remove '\n'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printf</a:t>
            </a:r>
            <a:r>
              <a:rPr lang="en-US" sz="1800" dirty="0" smtClean="0">
                <a:latin typeface="Courier"/>
                <a:cs typeface="Courier"/>
              </a:rPr>
              <a:t>("The length of this string is %d\n", length(line));</a:t>
            </a:r>
          </a:p>
          <a:p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changeChar</a:t>
            </a:r>
            <a:r>
              <a:rPr lang="en-US" sz="1800" dirty="0" smtClean="0">
                <a:latin typeface="Courier"/>
                <a:cs typeface="Courier"/>
              </a:rPr>
              <a:t>(line, 2, 'x');  //Call the function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printf</a:t>
            </a:r>
            <a:r>
              <a:rPr lang="en-US" sz="1800" dirty="0" smtClean="0">
                <a:latin typeface="Courier"/>
                <a:cs typeface="Courier"/>
              </a:rPr>
              <a:t>("%s\n", line);  //Print the modified string</a:t>
            </a:r>
          </a:p>
          <a:p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int</a:t>
            </a:r>
            <a:r>
              <a:rPr lang="en-US" sz="1800" dirty="0" smtClean="0">
                <a:latin typeface="Courier"/>
                <a:cs typeface="Courier"/>
              </a:rPr>
              <a:t> q = 5;</a:t>
            </a:r>
          </a:p>
          <a:p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changeInt</a:t>
            </a:r>
            <a:r>
              <a:rPr lang="en-US" sz="1800" dirty="0" smtClean="0">
                <a:latin typeface="Courier"/>
                <a:cs typeface="Courier"/>
              </a:rPr>
              <a:t>(q, 2);  //What happens with call by value?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printf</a:t>
            </a:r>
            <a:r>
              <a:rPr lang="en-US" sz="1800" dirty="0" smtClean="0">
                <a:latin typeface="Courier"/>
                <a:cs typeface="Courier"/>
              </a:rPr>
              <a:t>("The value of q is %d\n", q);	   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}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00464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133"/>
            <a:ext cx="8229600" cy="1143000"/>
          </a:xfrm>
        </p:spPr>
        <p:txBody>
          <a:bodyPr/>
          <a:lstStyle/>
          <a:p>
            <a:r>
              <a:rPr lang="en-US" dirty="0" smtClean="0"/>
              <a:t>Functions for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345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length(char </a:t>
            </a:r>
            <a:r>
              <a:rPr lang="en-US" sz="2000" dirty="0" err="1" smtClean="0">
                <a:latin typeface="Courier"/>
                <a:cs typeface="Courier"/>
              </a:rPr>
              <a:t>str</a:t>
            </a:r>
            <a:r>
              <a:rPr lang="en-US" sz="2000" dirty="0" smtClean="0">
                <a:latin typeface="Courier"/>
                <a:cs typeface="Courier"/>
              </a:rPr>
              <a:t>[]){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for(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 = 0; </a:t>
            </a:r>
            <a:r>
              <a:rPr lang="en-US" sz="2000" dirty="0" err="1" smtClean="0">
                <a:latin typeface="Courier"/>
                <a:cs typeface="Courier"/>
              </a:rPr>
              <a:t>str</a:t>
            </a:r>
            <a:r>
              <a:rPr lang="en-US" sz="2000" dirty="0" smtClean="0">
                <a:latin typeface="Courier"/>
                <a:cs typeface="Courier"/>
              </a:rPr>
              <a:t>[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] != '\0'; 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++);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return 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//Call by Reference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void </a:t>
            </a:r>
            <a:r>
              <a:rPr lang="en-US" sz="2000" dirty="0" err="1" smtClean="0">
                <a:latin typeface="Courier"/>
                <a:cs typeface="Courier"/>
              </a:rPr>
              <a:t>changeChar</a:t>
            </a:r>
            <a:r>
              <a:rPr lang="en-US" sz="2000" dirty="0" smtClean="0">
                <a:latin typeface="Courier"/>
                <a:cs typeface="Courier"/>
              </a:rPr>
              <a:t>(char </a:t>
            </a:r>
            <a:r>
              <a:rPr lang="en-US" sz="2000" dirty="0" err="1" smtClean="0">
                <a:latin typeface="Courier"/>
                <a:cs typeface="Courier"/>
              </a:rPr>
              <a:t>str</a:t>
            </a:r>
            <a:r>
              <a:rPr lang="en-US" sz="2000" dirty="0" smtClean="0">
                <a:latin typeface="Courier"/>
                <a:cs typeface="Courier"/>
              </a:rPr>
              <a:t>[], </a:t>
            </a: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pos</a:t>
            </a:r>
            <a:r>
              <a:rPr lang="en-US" sz="2000" dirty="0" smtClean="0">
                <a:latin typeface="Courier"/>
                <a:cs typeface="Courier"/>
              </a:rPr>
              <a:t>, char </a:t>
            </a:r>
            <a:r>
              <a:rPr lang="en-US" sz="2000" dirty="0" err="1" smtClean="0">
                <a:latin typeface="Courier"/>
                <a:cs typeface="Courier"/>
              </a:rPr>
              <a:t>new_char</a:t>
            </a:r>
            <a:r>
              <a:rPr lang="en-US" sz="2000" dirty="0" smtClean="0">
                <a:latin typeface="Courier"/>
                <a:cs typeface="Courier"/>
              </a:rPr>
              <a:t>){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str</a:t>
            </a:r>
            <a:r>
              <a:rPr lang="en-US" sz="2000" dirty="0" smtClean="0">
                <a:latin typeface="Courier"/>
                <a:cs typeface="Courier"/>
              </a:rPr>
              <a:t>[</a:t>
            </a:r>
            <a:r>
              <a:rPr lang="en-US" sz="2000" dirty="0" err="1" smtClean="0">
                <a:latin typeface="Courier"/>
                <a:cs typeface="Courier"/>
              </a:rPr>
              <a:t>pos</a:t>
            </a:r>
            <a:r>
              <a:rPr lang="en-US" sz="2000" dirty="0" smtClean="0">
                <a:latin typeface="Courier"/>
                <a:cs typeface="Courier"/>
              </a:rPr>
              <a:t>] = </a:t>
            </a:r>
            <a:r>
              <a:rPr lang="en-US" sz="2000" dirty="0" err="1" smtClean="0">
                <a:latin typeface="Courier"/>
                <a:cs typeface="Courier"/>
              </a:rPr>
              <a:t>new_char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//Call by value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void </a:t>
            </a:r>
            <a:r>
              <a:rPr lang="en-US" sz="2000" dirty="0" err="1" smtClean="0">
                <a:latin typeface="Courier"/>
                <a:cs typeface="Courier"/>
              </a:rPr>
              <a:t>changeInt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z, </a:t>
            </a: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y) {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z = y;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  <a:endParaRPr lang="en-US" sz="2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74874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as in Java</a:t>
            </a:r>
          </a:p>
          <a:p>
            <a:r>
              <a:rPr lang="en-US" dirty="0" smtClean="0"/>
              <a:t>We won’t review this</a:t>
            </a:r>
          </a:p>
          <a:p>
            <a:r>
              <a:rPr lang="en-US" dirty="0" smtClean="0"/>
              <a:t>Use as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838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#define</a:t>
            </a:r>
            <a:r>
              <a:rPr lang="en-US" dirty="0" smtClean="0"/>
              <a:t> lets you define a macro</a:t>
            </a:r>
          </a:p>
          <a:p>
            <a:endParaRPr lang="en-US" dirty="0" smtClean="0"/>
          </a:p>
          <a:p>
            <a:r>
              <a:rPr lang="en-US" dirty="0" smtClean="0">
                <a:latin typeface="Courier"/>
                <a:cs typeface="Courier"/>
              </a:rPr>
              <a:t>#define</a:t>
            </a:r>
            <a:r>
              <a:rPr lang="en-US" dirty="0" smtClean="0"/>
              <a:t> works as a global text editor in your program</a:t>
            </a:r>
          </a:p>
        </p:txBody>
      </p:sp>
    </p:spTree>
    <p:extLst>
      <p:ext uri="{BB962C8B-B14F-4D97-AF65-F5344CB8AC3E}">
        <p14:creationId xmlns:p14="http://schemas.microsoft.com/office/powerpoint/2010/main" val="3545457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>
                <a:latin typeface="Courier"/>
                <a:cs typeface="Courier"/>
              </a:rPr>
              <a:t>#</a:t>
            </a:r>
            <a:r>
              <a:rPr lang="it-IT" dirty="0" err="1" smtClean="0">
                <a:latin typeface="Courier"/>
                <a:cs typeface="Courier"/>
              </a:rPr>
              <a:t>define</a:t>
            </a:r>
            <a:r>
              <a:rPr lang="it-IT" dirty="0" smtClean="0">
                <a:latin typeface="Courier"/>
                <a:cs typeface="Courier"/>
              </a:rPr>
              <a:t> PI 3.14</a:t>
            </a:r>
          </a:p>
          <a:p>
            <a:pPr marL="0" indent="0">
              <a:buNone/>
            </a:pPr>
            <a:endParaRPr lang="it-IT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it-IT" dirty="0" smtClean="0">
                <a:latin typeface="Courier"/>
                <a:cs typeface="Courier"/>
              </a:rPr>
              <a:t>#</a:t>
            </a:r>
            <a:r>
              <a:rPr lang="it-IT" dirty="0" err="1" smtClean="0">
                <a:latin typeface="Courier"/>
                <a:cs typeface="Courier"/>
              </a:rPr>
              <a:t>define</a:t>
            </a:r>
            <a:r>
              <a:rPr lang="it-IT" dirty="0" smtClean="0">
                <a:latin typeface="Courier"/>
                <a:cs typeface="Courier"/>
              </a:rPr>
              <a:t> ENDIF }</a:t>
            </a:r>
          </a:p>
          <a:p>
            <a:pPr marL="0" indent="0">
              <a:buNone/>
            </a:pPr>
            <a:endParaRPr lang="it-IT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it-IT" dirty="0" err="1" smtClean="0">
                <a:latin typeface="Courier"/>
                <a:cs typeface="Courier"/>
              </a:rPr>
              <a:t>if</a:t>
            </a:r>
            <a:r>
              <a:rPr lang="it-IT" dirty="0" smtClean="0">
                <a:latin typeface="Courier"/>
                <a:cs typeface="Courier"/>
              </a:rPr>
              <a:t>(x == y)</a:t>
            </a:r>
          </a:p>
          <a:p>
            <a:pPr marL="0" indent="0">
              <a:buNone/>
            </a:pPr>
            <a:r>
              <a:rPr lang="it-IT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it-IT" dirty="0" smtClean="0">
                <a:latin typeface="Courier"/>
                <a:cs typeface="Courier"/>
              </a:rPr>
              <a:t>  ...</a:t>
            </a:r>
          </a:p>
          <a:p>
            <a:pPr marL="0" indent="0">
              <a:buNone/>
            </a:pPr>
            <a:r>
              <a:rPr lang="it-IT" dirty="0" smtClean="0">
                <a:latin typeface="Courier"/>
                <a:cs typeface="Courier"/>
              </a:rPr>
              <a:t>ENDIF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940737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dirty="0" smtClean="0">
                <a:latin typeface="Courier"/>
                <a:cs typeface="Courier"/>
              </a:rPr>
              <a:t>#</a:t>
            </a:r>
            <a:r>
              <a:rPr lang="it-IT" dirty="0" err="1" smtClean="0">
                <a:latin typeface="Courier"/>
                <a:cs typeface="Courier"/>
              </a:rPr>
              <a:t>define</a:t>
            </a:r>
            <a:r>
              <a:rPr lang="it-IT" dirty="0" smtClean="0">
                <a:latin typeface="Courier"/>
                <a:cs typeface="Courier"/>
              </a:rPr>
              <a:t> IF </a:t>
            </a:r>
            <a:r>
              <a:rPr lang="it-IT" dirty="0" err="1" smtClean="0">
                <a:latin typeface="Courier"/>
                <a:cs typeface="Courier"/>
              </a:rPr>
              <a:t>if</a:t>
            </a:r>
            <a:r>
              <a:rPr lang="it-IT" dirty="0" smtClean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it-IT" dirty="0" smtClean="0">
                <a:latin typeface="Courier"/>
                <a:cs typeface="Courier"/>
              </a:rPr>
              <a:t>#</a:t>
            </a:r>
            <a:r>
              <a:rPr lang="it-IT" dirty="0" err="1" smtClean="0">
                <a:latin typeface="Courier"/>
                <a:cs typeface="Courier"/>
              </a:rPr>
              <a:t>define</a:t>
            </a:r>
            <a:r>
              <a:rPr lang="it-IT" dirty="0" smtClean="0">
                <a:latin typeface="Courier"/>
                <a:cs typeface="Courier"/>
              </a:rPr>
              <a:t> THEN ){</a:t>
            </a:r>
          </a:p>
          <a:p>
            <a:pPr marL="0" indent="0">
              <a:buNone/>
            </a:pPr>
            <a:endParaRPr lang="it-IT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it-IT" dirty="0" smtClean="0">
                <a:latin typeface="Courier"/>
                <a:cs typeface="Courier"/>
              </a:rPr>
              <a:t>IF x == y THEN</a:t>
            </a:r>
          </a:p>
          <a:p>
            <a:pPr marL="0" indent="0">
              <a:buNone/>
            </a:pPr>
            <a:endParaRPr lang="it-IT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it-IT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endParaRPr lang="it-IT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it-IT" dirty="0" smtClean="0">
                <a:latin typeface="Courier"/>
                <a:cs typeface="Courier"/>
              </a:rPr>
              <a:t>ENDIF</a:t>
            </a:r>
          </a:p>
          <a:p>
            <a:pPr marL="0" indent="0">
              <a:buNone/>
            </a:pPr>
            <a:endParaRPr lang="it-IT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it-IT" dirty="0" smtClean="0">
                <a:latin typeface="Courier"/>
                <a:cs typeface="Courier"/>
              </a:rPr>
              <a:t>#</a:t>
            </a:r>
            <a:r>
              <a:rPr lang="it-IT" dirty="0" err="1" smtClean="0">
                <a:latin typeface="Courier"/>
                <a:cs typeface="Courier"/>
              </a:rPr>
              <a:t>define</a:t>
            </a:r>
            <a:r>
              <a:rPr lang="it-IT" dirty="0" smtClean="0">
                <a:latin typeface="Courier"/>
                <a:cs typeface="Courier"/>
              </a:rPr>
              <a:t> SQR(x) ((x)*(x))  //</a:t>
            </a:r>
            <a:r>
              <a:rPr lang="it-IT" dirty="0" err="1" smtClean="0">
                <a:latin typeface="Courier"/>
                <a:cs typeface="Courier"/>
              </a:rPr>
              <a:t>Safe</a:t>
            </a:r>
            <a:r>
              <a:rPr lang="it-IT" dirty="0" smtClean="0">
                <a:latin typeface="Courier"/>
                <a:cs typeface="Courier"/>
              </a:rPr>
              <a:t> macro</a:t>
            </a:r>
          </a:p>
          <a:p>
            <a:pPr marL="0" indent="0">
              <a:buNone/>
            </a:pPr>
            <a:endParaRPr lang="it-IT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it-IT" dirty="0" smtClean="0">
                <a:latin typeface="Courier"/>
                <a:cs typeface="Courier"/>
              </a:rPr>
              <a:t>SQR(5 + 7)</a:t>
            </a:r>
          </a:p>
          <a:p>
            <a:pPr marL="0" indent="0">
              <a:buNone/>
            </a:pPr>
            <a:endParaRPr lang="it-IT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it-IT" dirty="0" smtClean="0">
                <a:latin typeface="Courier"/>
                <a:cs typeface="Courier"/>
              </a:rPr>
              <a:t>#</a:t>
            </a:r>
            <a:r>
              <a:rPr lang="it-IT" dirty="0" err="1" smtClean="0">
                <a:latin typeface="Courier"/>
                <a:cs typeface="Courier"/>
              </a:rPr>
              <a:t>define</a:t>
            </a:r>
            <a:r>
              <a:rPr lang="it-IT" dirty="0" smtClean="0">
                <a:latin typeface="Courier"/>
                <a:cs typeface="Courier"/>
              </a:rPr>
              <a:t> SQR(x) (x*x)  //</a:t>
            </a:r>
            <a:r>
              <a:rPr lang="it-IT" dirty="0" err="1" smtClean="0">
                <a:latin typeface="Courier"/>
                <a:cs typeface="Courier"/>
              </a:rPr>
              <a:t>Unsafe</a:t>
            </a:r>
            <a:r>
              <a:rPr lang="it-IT" dirty="0" smtClean="0">
                <a:latin typeface="Courier"/>
                <a:cs typeface="Courier"/>
              </a:rPr>
              <a:t> macro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09827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Character macros are in </a:t>
            </a:r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ctype.h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endParaRPr lang="en-US" dirty="0" smtClean="0"/>
          </a:p>
          <a:p>
            <a:r>
              <a:rPr lang="en-US" dirty="0" smtClean="0"/>
              <a:t>includes things like </a:t>
            </a:r>
            <a:r>
              <a:rPr lang="en-US" dirty="0" err="1" smtClean="0">
                <a:latin typeface="Courier"/>
                <a:cs typeface="Courier"/>
              </a:rPr>
              <a:t>is_digit</a:t>
            </a:r>
            <a:r>
              <a:rPr lang="en-US" dirty="0" smtClean="0">
                <a:latin typeface="Courier"/>
                <a:cs typeface="Courier"/>
              </a:rPr>
              <a:t>(x)</a:t>
            </a:r>
          </a:p>
          <a:p>
            <a:endParaRPr lang="en-US" dirty="0" smtClean="0"/>
          </a:p>
          <a:p>
            <a:r>
              <a:rPr lang="en-US" dirty="0" smtClean="0"/>
              <a:t>The text of the macros below is inserted in your code in place of the name of the macro.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#define </a:t>
            </a:r>
            <a:r>
              <a:rPr lang="en-US" sz="2800" dirty="0" err="1" smtClean="0">
                <a:latin typeface="Courier"/>
                <a:cs typeface="Courier"/>
              </a:rPr>
              <a:t>is_lower</a:t>
            </a:r>
            <a:r>
              <a:rPr lang="en-US" sz="2800" dirty="0" smtClean="0">
                <a:latin typeface="Courier"/>
                <a:cs typeface="Courier"/>
              </a:rPr>
              <a:t>(x) ((x) &gt;= 97 &amp;&amp; (x) &lt;= 122)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#define SWAP(</a:t>
            </a:r>
            <a:r>
              <a:rPr lang="en-US" sz="2800" dirty="0" err="1" smtClean="0">
                <a:latin typeface="Courier"/>
                <a:cs typeface="Courier"/>
              </a:rPr>
              <a:t>x,y</a:t>
            </a:r>
            <a:r>
              <a:rPr lang="en-US" sz="2800" dirty="0" smtClean="0">
                <a:latin typeface="Courier"/>
                <a:cs typeface="Courier"/>
              </a:rPr>
              <a:t>) {\  //continue to next line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	char temp; \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	temp = (x); \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	(x) = (y); \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	(y) = temp; }</a:t>
            </a:r>
          </a:p>
        </p:txBody>
      </p:sp>
    </p:spTree>
    <p:extLst>
      <p:ext uri="{BB962C8B-B14F-4D97-AF65-F5344CB8AC3E}">
        <p14:creationId xmlns:p14="http://schemas.microsoft.com/office/powerpoint/2010/main" val="3398877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Structures are used to group data together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>
                <a:latin typeface="Courier"/>
                <a:cs typeface="Courier"/>
              </a:rPr>
              <a:t> Student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char </a:t>
            </a:r>
            <a:r>
              <a:rPr lang="en-US" dirty="0" err="1" smtClean="0">
                <a:latin typeface="Courier"/>
                <a:cs typeface="Courier"/>
              </a:rPr>
              <a:t>fName</a:t>
            </a:r>
            <a:r>
              <a:rPr lang="en-US" dirty="0" smtClean="0">
                <a:latin typeface="Courier"/>
                <a:cs typeface="Courier"/>
              </a:rPr>
              <a:t>[100];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char </a:t>
            </a:r>
            <a:r>
              <a:rPr lang="en-US" dirty="0" err="1" smtClean="0">
                <a:latin typeface="Courier"/>
                <a:cs typeface="Courier"/>
              </a:rPr>
              <a:t>lName</a:t>
            </a:r>
            <a:r>
              <a:rPr lang="en-US" dirty="0" smtClean="0">
                <a:latin typeface="Courier"/>
                <a:cs typeface="Courier"/>
              </a:rPr>
              <a:t>[100];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num919;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char classification[30];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 s1, s2; //Create a </a:t>
            </a:r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>
                <a:latin typeface="Courier"/>
                <a:cs typeface="Courier"/>
              </a:rPr>
              <a:t> of type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</a:t>
            </a:r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>
                <a:latin typeface="Courier"/>
                <a:cs typeface="Courier"/>
              </a:rPr>
              <a:t> student and two structures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71008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509"/>
            <a:ext cx="8229600" cy="1143000"/>
          </a:xfrm>
        </p:spPr>
        <p:txBody>
          <a:bodyPr/>
          <a:lstStyle/>
          <a:p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345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struct</a:t>
            </a:r>
            <a:r>
              <a:rPr lang="en-US" sz="1800" dirty="0" smtClean="0">
                <a:latin typeface="Courier"/>
                <a:cs typeface="Courier"/>
              </a:rPr>
              <a:t> Student s3;  //Create another </a:t>
            </a:r>
            <a:r>
              <a:rPr lang="en-US" sz="1800" dirty="0" err="1" smtClean="0">
                <a:latin typeface="Courier"/>
                <a:cs typeface="Courier"/>
              </a:rPr>
              <a:t>struct</a:t>
            </a:r>
            <a:r>
              <a:rPr lang="en-US" sz="1800" dirty="0" smtClean="0">
                <a:latin typeface="Courier"/>
                <a:cs typeface="Courier"/>
              </a:rPr>
              <a:t> Student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typedef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struct</a:t>
            </a:r>
            <a:r>
              <a:rPr lang="en-US" sz="1800" dirty="0" smtClean="0">
                <a:latin typeface="Courier"/>
                <a:cs typeface="Courier"/>
              </a:rPr>
              <a:t> Student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Student;  //Rename </a:t>
            </a:r>
            <a:r>
              <a:rPr lang="en-US" sz="1800" dirty="0" err="1" smtClean="0">
                <a:latin typeface="Courier"/>
                <a:cs typeface="Courier"/>
              </a:rPr>
              <a:t>struct</a:t>
            </a:r>
            <a:r>
              <a:rPr lang="en-US" sz="1800" dirty="0" smtClean="0">
                <a:latin typeface="Courier"/>
                <a:cs typeface="Courier"/>
              </a:rPr>
              <a:t> Student as Student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Student s4;  //Create another student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typedef</a:t>
            </a:r>
            <a:r>
              <a:rPr lang="en-US" sz="1800" dirty="0" smtClean="0">
                <a:latin typeface="Courier"/>
                <a:cs typeface="Courier"/>
              </a:rPr>
              <a:t> double </a:t>
            </a:r>
            <a:r>
              <a:rPr lang="en-US" sz="1800" dirty="0" err="1" smtClean="0">
                <a:latin typeface="Courier"/>
                <a:cs typeface="Courier"/>
              </a:rPr>
              <a:t>mydouble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strcpy</a:t>
            </a:r>
            <a:r>
              <a:rPr lang="en-US" sz="1800" dirty="0" smtClean="0">
                <a:latin typeface="Courier"/>
                <a:cs typeface="Courier"/>
              </a:rPr>
              <a:t>(s4.classification, "Freshman");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s4.num919 = 919000000;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s3.num919 = 23;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Student </a:t>
            </a:r>
            <a:r>
              <a:rPr lang="en-US" sz="1800" dirty="0" err="1" smtClean="0">
                <a:latin typeface="Courier"/>
                <a:cs typeface="Courier"/>
              </a:rPr>
              <a:t>slist</a:t>
            </a:r>
            <a:r>
              <a:rPr lang="en-US" sz="1800" dirty="0" smtClean="0">
                <a:latin typeface="Courier"/>
                <a:cs typeface="Courier"/>
              </a:rPr>
              <a:t>[100];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slist</a:t>
            </a:r>
            <a:r>
              <a:rPr lang="en-US" sz="1800" dirty="0" smtClean="0">
                <a:latin typeface="Courier"/>
                <a:cs typeface="Courier"/>
              </a:rPr>
              <a:t>[53].num919 = 919111111;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066273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Generically, a structure appears as follows: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struct_type_name</a:t>
            </a:r>
            <a:r>
              <a:rPr lang="en-US" dirty="0" smtClean="0">
                <a:latin typeface="Courier"/>
                <a:cs typeface="Courier"/>
              </a:rPr>
              <a:t> {  </a:t>
            </a:r>
            <a:r>
              <a:rPr lang="en-US" dirty="0" err="1" smtClean="0">
                <a:latin typeface="Courier"/>
                <a:cs typeface="Courier"/>
              </a:rPr>
              <a:t>variable_list</a:t>
            </a:r>
            <a:r>
              <a:rPr lang="en-US" dirty="0" smtClean="0">
                <a:latin typeface="Courier"/>
                <a:cs typeface="Courier"/>
              </a:rPr>
              <a:t> } </a:t>
            </a:r>
            <a:r>
              <a:rPr lang="en-US" dirty="0" err="1" smtClean="0">
                <a:latin typeface="Courier"/>
                <a:cs typeface="Courier"/>
              </a:rPr>
              <a:t>names_for_structs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endParaRPr lang="en-US" dirty="0" smtClean="0"/>
          </a:p>
          <a:p>
            <a:r>
              <a:rPr lang="en-US" dirty="0" smtClean="0"/>
              <a:t>both the type name and names are optional.</a:t>
            </a:r>
          </a:p>
          <a:p>
            <a:endParaRPr lang="en-US" dirty="0" smtClean="0"/>
          </a:p>
          <a:p>
            <a:r>
              <a:rPr lang="en-US" dirty="0" smtClean="0"/>
              <a:t>More examples: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>
                <a:latin typeface="Courier"/>
                <a:cs typeface="Courier"/>
              </a:rPr>
              <a:t> student 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char </a:t>
            </a:r>
            <a:r>
              <a:rPr lang="en-US" dirty="0" err="1" smtClean="0">
                <a:latin typeface="Courier"/>
                <a:cs typeface="Courier"/>
              </a:rPr>
              <a:t>fName</a:t>
            </a:r>
            <a:r>
              <a:rPr lang="en-US" dirty="0" smtClean="0">
                <a:latin typeface="Courier"/>
                <a:cs typeface="Courier"/>
              </a:rPr>
              <a:t>[100];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char </a:t>
            </a:r>
            <a:r>
              <a:rPr lang="en-US" dirty="0" err="1" smtClean="0">
                <a:latin typeface="Courier"/>
                <a:cs typeface="Courier"/>
              </a:rPr>
              <a:t>lName</a:t>
            </a:r>
            <a:r>
              <a:rPr lang="en-US" dirty="0" smtClean="0">
                <a:latin typeface="Courier"/>
                <a:cs typeface="Courier"/>
              </a:rPr>
              <a:t>[100];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num919;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15110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 </a:t>
            </a:r>
            <a:r>
              <a:rPr lang="en-US" dirty="0" err="1" smtClean="0"/>
              <a:t>Tac</a:t>
            </a:r>
            <a:r>
              <a:rPr lang="en-US" dirty="0" smtClean="0"/>
              <a:t> Toe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689" y="1600200"/>
            <a:ext cx="8533738" cy="4525963"/>
          </a:xfrm>
        </p:spPr>
        <p:txBody>
          <a:bodyPr/>
          <a:lstStyle/>
          <a:p>
            <a:r>
              <a:rPr lang="en-US" dirty="0" smtClean="0"/>
              <a:t>See class website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catpages.nwmissouri.edu</a:t>
            </a:r>
            <a:r>
              <a:rPr lang="en-US" dirty="0"/>
              <a:t>/m/</a:t>
            </a:r>
            <a:r>
              <a:rPr lang="en-US" dirty="0" err="1"/>
              <a:t>monismi</a:t>
            </a:r>
            <a:r>
              <a:rPr lang="en-US" dirty="0"/>
              <a:t>/cs550/</a:t>
            </a:r>
            <a:r>
              <a:rPr lang="en-US" dirty="0" err="1"/>
              <a:t>examples.html</a:t>
            </a:r>
            <a:endParaRPr lang="en-US" dirty="0" smtClean="0"/>
          </a:p>
          <a:p>
            <a:r>
              <a:rPr lang="en-US" dirty="0" smtClean="0"/>
              <a:t>Compilation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gcc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 err="1" smtClean="0">
                <a:latin typeface="Courier"/>
                <a:cs typeface="Courier"/>
              </a:rPr>
              <a:t>TicTacToe.c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 err="1" smtClean="0">
                <a:latin typeface="Courier"/>
                <a:cs typeface="Courier"/>
              </a:rPr>
              <a:t>tttmain.c</a:t>
            </a:r>
            <a:r>
              <a:rPr lang="en-US" sz="2600" dirty="0" smtClean="0">
                <a:latin typeface="Courier"/>
                <a:cs typeface="Courier"/>
              </a:rPr>
              <a:t> -</a:t>
            </a:r>
            <a:r>
              <a:rPr lang="en-US" sz="2600" dirty="0" err="1" smtClean="0">
                <a:latin typeface="Courier"/>
                <a:cs typeface="Courier"/>
              </a:rPr>
              <a:t>ansi</a:t>
            </a:r>
            <a:r>
              <a:rPr lang="en-US" sz="2600" dirty="0" smtClean="0">
                <a:latin typeface="Courier"/>
                <a:cs typeface="Courier"/>
              </a:rPr>
              <a:t> -o </a:t>
            </a:r>
            <a:r>
              <a:rPr lang="en-US" sz="2600" dirty="0" err="1" smtClean="0">
                <a:latin typeface="Courier"/>
                <a:cs typeface="Courier"/>
              </a:rPr>
              <a:t>ttt.exe</a:t>
            </a:r>
            <a:endParaRPr lang="en-US" sz="2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40923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typedef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>
                <a:latin typeface="Courier"/>
                <a:cs typeface="Courier"/>
              </a:rPr>
              <a:t> student student;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){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student </a:t>
            </a:r>
            <a:r>
              <a:rPr lang="en-US" dirty="0" err="1" smtClean="0">
                <a:latin typeface="Courier"/>
                <a:cs typeface="Courier"/>
              </a:rPr>
              <a:t>sArr</a:t>
            </a:r>
            <a:r>
              <a:rPr lang="en-US" dirty="0" smtClean="0">
                <a:latin typeface="Courier"/>
                <a:cs typeface="Courier"/>
              </a:rPr>
              <a:t>[5];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strcpy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sArr</a:t>
            </a:r>
            <a:r>
              <a:rPr lang="en-US" dirty="0" smtClean="0">
                <a:latin typeface="Courier"/>
                <a:cs typeface="Courier"/>
              </a:rPr>
              <a:t>[0].</a:t>
            </a:r>
            <a:r>
              <a:rPr lang="en-US" dirty="0" err="1" smtClean="0">
                <a:latin typeface="Courier"/>
                <a:cs typeface="Courier"/>
              </a:rPr>
              <a:t>fName</a:t>
            </a:r>
            <a:r>
              <a:rPr lang="en-US" dirty="0" smtClean="0">
                <a:latin typeface="Courier"/>
                <a:cs typeface="Courier"/>
              </a:rPr>
              <a:t>, "David");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strcpy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sArr</a:t>
            </a:r>
            <a:r>
              <a:rPr lang="en-US" dirty="0" smtClean="0">
                <a:latin typeface="Courier"/>
                <a:cs typeface="Courier"/>
              </a:rPr>
              <a:t>[1].</a:t>
            </a:r>
            <a:r>
              <a:rPr lang="en-US" dirty="0" err="1" smtClean="0">
                <a:latin typeface="Courier"/>
                <a:cs typeface="Courier"/>
              </a:rPr>
              <a:t>fName</a:t>
            </a:r>
            <a:r>
              <a:rPr lang="en-US" dirty="0" smtClean="0">
                <a:latin typeface="Courier"/>
                <a:cs typeface="Courier"/>
              </a:rPr>
              <a:t>, "John");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91830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</a:t>
            </a:r>
            <a:r>
              <a:rPr lang="en-US" dirty="0" err="1" smtClean="0">
                <a:latin typeface="Courier"/>
                <a:cs typeface="Courier"/>
              </a:rPr>
              <a:t>typedef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typedef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old_type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new_type</a:t>
            </a:r>
            <a:r>
              <a:rPr lang="en-US" dirty="0" smtClean="0">
                <a:latin typeface="Courier"/>
                <a:cs typeface="Courier"/>
              </a:rPr>
              <a:t>;  //Redefine an old type as a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                  //new one.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typedef</a:t>
            </a:r>
            <a:r>
              <a:rPr lang="en-US" dirty="0" smtClean="0">
                <a:latin typeface="Courier"/>
                <a:cs typeface="Courier"/>
              </a:rPr>
              <a:t> double dollars;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dollars wallet; double a;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wallet = 100.0;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wallet = wallet + 5;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= 10;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wallet = a + wallet;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= 3/4;  //a is assigned 0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= (double) 3 / 4;  //a is assigned 0.75 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//Recall types are </a:t>
            </a:r>
            <a:r>
              <a:rPr lang="en-US" dirty="0" err="1" smtClean="0">
                <a:latin typeface="Courier"/>
                <a:cs typeface="Courier"/>
              </a:rPr>
              <a:t>upcast</a:t>
            </a:r>
            <a:r>
              <a:rPr lang="en-US" dirty="0" smtClean="0">
                <a:latin typeface="Courier"/>
                <a:cs typeface="Courier"/>
              </a:rPr>
              <a:t> double &lt;--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&lt;-- char</a:t>
            </a:r>
          </a:p>
        </p:txBody>
      </p:sp>
    </p:spTree>
    <p:extLst>
      <p:ext uri="{BB962C8B-B14F-4D97-AF65-F5344CB8AC3E}">
        <p14:creationId xmlns:p14="http://schemas.microsoft.com/office/powerpoint/2010/main" val="3139129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&lt;</a:t>
            </a:r>
            <a:r>
              <a:rPr lang="en-US" dirty="0" err="1" smtClean="0">
                <a:latin typeface="Courier"/>
                <a:cs typeface="Courier"/>
              </a:rPr>
              <a:t>time.h</a:t>
            </a:r>
            <a:r>
              <a:rPr lang="en-US" dirty="0" smtClean="0">
                <a:latin typeface="Courier"/>
                <a:cs typeface="Courier"/>
              </a:rPr>
              <a:t>&gt;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time_t</a:t>
            </a:r>
            <a:r>
              <a:rPr lang="en-US" dirty="0" smtClean="0"/>
              <a:t> is an </a:t>
            </a:r>
            <a:r>
              <a:rPr lang="en-US" dirty="0" smtClean="0">
                <a:latin typeface="Courier"/>
                <a:cs typeface="Courier"/>
              </a:rPr>
              <a:t>unsigned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time(0)</a:t>
            </a:r>
            <a:r>
              <a:rPr lang="en-US" dirty="0" smtClean="0"/>
              <a:t> returns a value of type </a:t>
            </a:r>
            <a:r>
              <a:rPr lang="en-US" dirty="0" err="1" smtClean="0">
                <a:latin typeface="Courier"/>
                <a:cs typeface="Courier"/>
              </a:rPr>
              <a:t>time_t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= time(0) + 5; //Casting down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time(0)</a:t>
            </a:r>
            <a:r>
              <a:rPr lang="en-US" dirty="0" smtClean="0"/>
              <a:t> is cast as an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/>
              <a:t>, and will cause a compiler warning in most</a:t>
            </a:r>
          </a:p>
          <a:p>
            <a:pPr marL="0" indent="0">
              <a:buNone/>
            </a:pPr>
            <a:r>
              <a:rPr lang="en-US" dirty="0" smtClean="0"/>
              <a:t>cases.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 = 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) time(0) + 5; //avoids the warning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222811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Pointers allow you to store and manipulate memory addresses.</a:t>
            </a:r>
          </a:p>
          <a:p>
            <a:r>
              <a:rPr lang="en-US" dirty="0" smtClean="0"/>
              <a:t>Pointers are fun!!!</a:t>
            </a:r>
          </a:p>
          <a:p>
            <a:r>
              <a:rPr lang="en-US" dirty="0" smtClean="0"/>
              <a:t>Pointers are used for arrays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[5];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 contains the memory address of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//the beginning of the array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Pointers are also seen in a different form: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type * name; 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//"type *" indicates the address of a type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can also be read as a pointer to memory type "type".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936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51"/>
            <a:ext cx="8229600" cy="1143000"/>
          </a:xfrm>
        </p:spPr>
        <p:txBody>
          <a:bodyPr/>
          <a:lstStyle/>
          <a:p>
            <a:r>
              <a:rPr lang="en-US" dirty="0" smtClean="0"/>
              <a:t>Super Important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549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int</a:t>
            </a:r>
            <a:r>
              <a:rPr lang="en-US" sz="1800" dirty="0" smtClean="0">
                <a:latin typeface="Courier"/>
                <a:cs typeface="Courier"/>
              </a:rPr>
              <a:t> * p;  //A pointer to an integer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 = NULL;  //NULL is in &lt;</a:t>
            </a:r>
            <a:r>
              <a:rPr lang="en-US" sz="1800" dirty="0" err="1" smtClean="0">
                <a:latin typeface="Courier"/>
                <a:cs typeface="Courier"/>
              </a:rPr>
              <a:t>stdlib.h</a:t>
            </a:r>
            <a:r>
              <a:rPr lang="en-US" sz="1800" dirty="0" smtClean="0">
                <a:latin typeface="Courier"/>
                <a:cs typeface="Courier"/>
              </a:rPr>
              <a:t>&gt; and is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         //of </a:t>
            </a:r>
            <a:r>
              <a:rPr lang="en-US" sz="1800" dirty="0" err="1" smtClean="0">
                <a:latin typeface="Courier"/>
                <a:cs typeface="Courier"/>
              </a:rPr>
              <a:t>int</a:t>
            </a:r>
            <a:r>
              <a:rPr lang="en-US" sz="1800" dirty="0" smtClean="0">
                <a:latin typeface="Courier"/>
                <a:cs typeface="Courier"/>
              </a:rPr>
              <a:t> value zero or '\0’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int</a:t>
            </a:r>
            <a:r>
              <a:rPr lang="en-US" sz="1800" dirty="0" smtClean="0">
                <a:latin typeface="Courier"/>
                <a:cs typeface="Courier"/>
              </a:rPr>
              <a:t> a = 7;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 = &amp;a;  //The ampersand means "address of", so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     /</a:t>
            </a:r>
            <a:r>
              <a:rPr lang="en-US" sz="1800" dirty="0">
                <a:latin typeface="Courier"/>
                <a:cs typeface="Courier"/>
              </a:rPr>
              <a:t>/p is assigned </a:t>
            </a:r>
            <a:r>
              <a:rPr lang="en-US" sz="1800" dirty="0" smtClean="0">
                <a:latin typeface="Courier"/>
                <a:cs typeface="Courier"/>
              </a:rPr>
              <a:t>the address of a.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printf</a:t>
            </a:r>
            <a:r>
              <a:rPr lang="en-US" sz="1800" dirty="0" smtClean="0">
                <a:latin typeface="Courier"/>
                <a:cs typeface="Courier"/>
              </a:rPr>
              <a:t>("%d is a\n", a);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printf</a:t>
            </a:r>
            <a:r>
              <a:rPr lang="en-US" sz="1800" dirty="0" smtClean="0">
                <a:latin typeface="Courier"/>
                <a:cs typeface="Courier"/>
              </a:rPr>
              <a:t>("%d is a\n", *p);  //get the value stored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                        //at the address in p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The * is the dereferencing operator</a:t>
            </a:r>
          </a:p>
          <a:p>
            <a:r>
              <a:rPr lang="en-US" sz="1800" dirty="0" smtClean="0"/>
              <a:t>Dereferencing NULL will result in a segmentation fault.  You cannot access memory address 0.</a:t>
            </a:r>
          </a:p>
        </p:txBody>
      </p:sp>
    </p:spTree>
    <p:extLst>
      <p:ext uri="{BB962C8B-B14F-4D97-AF65-F5344CB8AC3E}">
        <p14:creationId xmlns:p14="http://schemas.microsoft.com/office/powerpoint/2010/main" val="3152477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Pointers allow for call by reference and dynamic memory allocation</a:t>
            </a:r>
          </a:p>
          <a:p>
            <a:r>
              <a:rPr lang="en-US" dirty="0" smtClean="0"/>
              <a:t>Use of the dereferencing operator (the * operator) to access the contents of a pointer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 = 8;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 b = &amp;a;  //Store the address of a in b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("a is %d\n", a);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("a is %d\n", *b);</a:t>
            </a:r>
          </a:p>
        </p:txBody>
      </p:sp>
    </p:spTree>
    <p:extLst>
      <p:ext uri="{BB962C8B-B14F-4D97-AF65-F5344CB8AC3E}">
        <p14:creationId xmlns:p14="http://schemas.microsoft.com/office/powerpoint/2010/main" val="38968541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You can try to print the contents of a static address, but it won't </a:t>
            </a:r>
            <a:r>
              <a:rPr lang="en-US" dirty="0" smtClean="0"/>
              <a:t>always </a:t>
            </a:r>
            <a:r>
              <a:rPr lang="en-US" dirty="0"/>
              <a:t>work because most operating systems protect their memory.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(”</a:t>
            </a:r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ontents </a:t>
            </a:r>
            <a:r>
              <a:rPr lang="en-US" dirty="0">
                <a:latin typeface="Courier"/>
                <a:cs typeface="Courier"/>
              </a:rPr>
              <a:t>of address 190 are %d\n", *((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*) 190) );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/This will work, though because </a:t>
            </a:r>
            <a:r>
              <a:rPr lang="en-US" dirty="0" smtClean="0">
                <a:latin typeface="Courier"/>
                <a:cs typeface="Courier"/>
              </a:rPr>
              <a:t>memory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//addresses </a:t>
            </a:r>
            <a:r>
              <a:rPr lang="en-US" dirty="0">
                <a:latin typeface="Courier"/>
                <a:cs typeface="Courier"/>
              </a:rPr>
              <a:t>are unsigned </a:t>
            </a:r>
            <a:r>
              <a:rPr lang="en-US" dirty="0" err="1">
                <a:latin typeface="Courier"/>
                <a:cs typeface="Courier"/>
              </a:rPr>
              <a:t>ints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("%u is b\n", b);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("%u is also b\n", &amp;a);</a:t>
            </a:r>
          </a:p>
          <a:p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619632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425" y="1417638"/>
            <a:ext cx="8458240" cy="4525963"/>
          </a:xfrm>
        </p:spPr>
        <p:txBody>
          <a:bodyPr>
            <a:noAutofit/>
          </a:bodyPr>
          <a:lstStyle/>
          <a:p>
            <a:r>
              <a:rPr lang="en-US" sz="1800" dirty="0" smtClean="0"/>
              <a:t>Notice that you can't change the value of a constant.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const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int</a:t>
            </a:r>
            <a:r>
              <a:rPr lang="en-US" sz="1800" dirty="0" smtClean="0">
                <a:latin typeface="Courier"/>
                <a:cs typeface="Courier"/>
              </a:rPr>
              <a:t> result = 10;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result = 5;  // causes an error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const</a:t>
            </a:r>
            <a:r>
              <a:rPr lang="en-US" sz="1800" dirty="0" smtClean="0">
                <a:latin typeface="Courier"/>
                <a:cs typeface="Courier"/>
              </a:rPr>
              <a:t> char * </a:t>
            </a:r>
            <a:r>
              <a:rPr lang="en-US" sz="1800" dirty="0" err="1" smtClean="0">
                <a:latin typeface="Courier"/>
                <a:cs typeface="Courier"/>
              </a:rPr>
              <a:t>str_ptr</a:t>
            </a:r>
            <a:r>
              <a:rPr lang="en-US" sz="1800" dirty="0" smtClean="0">
                <a:latin typeface="Courier"/>
                <a:cs typeface="Courier"/>
              </a:rPr>
              <a:t> = "Forty-nine";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const</a:t>
            </a:r>
            <a:r>
              <a:rPr lang="en-US" sz="1800" dirty="0" smtClean="0">
                <a:latin typeface="Courier"/>
                <a:cs typeface="Courier"/>
              </a:rPr>
              <a:t> char </a:t>
            </a:r>
            <a:r>
              <a:rPr lang="en-US" sz="1800" dirty="0" err="1" smtClean="0">
                <a:latin typeface="Courier"/>
                <a:cs typeface="Courier"/>
              </a:rPr>
              <a:t>arr</a:t>
            </a:r>
            <a:r>
              <a:rPr lang="en-US" sz="1800" dirty="0" smtClean="0">
                <a:latin typeface="Courier"/>
                <a:cs typeface="Courier"/>
              </a:rPr>
              <a:t>[28] = "Eighty-2";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str_ptr</a:t>
            </a:r>
            <a:r>
              <a:rPr lang="en-US" sz="1800" dirty="0" smtClean="0">
                <a:latin typeface="Courier"/>
                <a:cs typeface="Courier"/>
              </a:rPr>
              <a:t> = </a:t>
            </a:r>
            <a:r>
              <a:rPr lang="en-US" sz="1800" dirty="0" err="1" smtClean="0">
                <a:latin typeface="Courier"/>
                <a:cs typeface="Courier"/>
              </a:rPr>
              <a:t>arr</a:t>
            </a:r>
            <a:r>
              <a:rPr lang="en-US" sz="1800" dirty="0" smtClean="0">
                <a:latin typeface="Courier"/>
                <a:cs typeface="Courier"/>
              </a:rPr>
              <a:t>;  //This is ok because the data is constant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str_ptr</a:t>
            </a:r>
            <a:r>
              <a:rPr lang="en-US" sz="1800" dirty="0" smtClean="0">
                <a:latin typeface="Courier"/>
                <a:cs typeface="Courier"/>
              </a:rPr>
              <a:t>[7]  = 'B';  //Not ok because the data is constant</a:t>
            </a:r>
          </a:p>
          <a:p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char * </a:t>
            </a:r>
            <a:r>
              <a:rPr lang="en-US" sz="1800" dirty="0" err="1" smtClean="0">
                <a:latin typeface="Courier"/>
                <a:cs typeface="Courier"/>
              </a:rPr>
              <a:t>const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name_ptr</a:t>
            </a:r>
            <a:r>
              <a:rPr lang="en-US" sz="1800" dirty="0" smtClean="0">
                <a:latin typeface="Courier"/>
                <a:cs typeface="Courier"/>
              </a:rPr>
              <a:t> = "Test pointer"; </a:t>
            </a:r>
          </a:p>
          <a:p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name_ptr</a:t>
            </a:r>
            <a:r>
              <a:rPr lang="en-US" sz="1800" dirty="0" smtClean="0">
                <a:latin typeface="Courier"/>
                <a:cs typeface="Courier"/>
              </a:rPr>
              <a:t> = </a:t>
            </a:r>
            <a:r>
              <a:rPr lang="en-US" sz="1800" dirty="0" err="1" smtClean="0">
                <a:latin typeface="Courier"/>
                <a:cs typeface="Courier"/>
              </a:rPr>
              <a:t>str_ptr</a:t>
            </a:r>
            <a:r>
              <a:rPr lang="en-US" sz="1800" dirty="0" smtClean="0">
                <a:latin typeface="Courier"/>
                <a:cs typeface="Courier"/>
              </a:rPr>
              <a:t>; //Won't work b/c the pointer is constant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"/>
                <a:cs typeface="Courier"/>
              </a:rPr>
              <a:t>name_ptr</a:t>
            </a:r>
            <a:r>
              <a:rPr lang="en-US" sz="1800" dirty="0" smtClean="0">
                <a:latin typeface="Courier"/>
                <a:cs typeface="Courier"/>
              </a:rPr>
              <a:t>[7] = 'b'; //will work b/c the pointer is constant</a:t>
            </a:r>
          </a:p>
          <a:p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767490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C there is no real call by reference.</a:t>
            </a:r>
          </a:p>
          <a:p>
            <a:endParaRPr lang="en-US" dirty="0" smtClean="0"/>
          </a:p>
          <a:p>
            <a:r>
              <a:rPr lang="en-US" dirty="0" smtClean="0"/>
              <a:t>It is simulated by passing the values of addresses to functions, that is, by passing pointers.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7548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by Reference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void swap(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 a,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 b</a:t>
            </a:r>
            <a:r>
              <a:rPr lang="en-US" dirty="0" smtClean="0">
                <a:latin typeface="Courier"/>
                <a:cs typeface="Courier"/>
              </a:rPr>
              <a:t>){  //This swaps two variables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temp;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temp = *a</a:t>
            </a:r>
            <a:r>
              <a:rPr lang="en-US" dirty="0" smtClean="0">
                <a:latin typeface="Courier"/>
                <a:cs typeface="Courier"/>
              </a:rPr>
              <a:t>;  //Dereference the address stored in a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*a = *b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*b = temp;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main(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argc</a:t>
            </a:r>
            <a:r>
              <a:rPr lang="en-US" dirty="0">
                <a:latin typeface="Courier"/>
                <a:cs typeface="Courier"/>
              </a:rPr>
              <a:t>, char ** </a:t>
            </a:r>
            <a:r>
              <a:rPr lang="en-US" dirty="0" err="1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){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x, y;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x = 5; y = 9;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("x is %d and y is %d\n", x, y);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swap(&amp;x, &amp;y);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printf</a:t>
            </a:r>
            <a:r>
              <a:rPr lang="en-US" dirty="0">
                <a:latin typeface="Courier"/>
                <a:cs typeface="Courier"/>
              </a:rPr>
              <a:t>("x is %d and y is %d\n", x, y);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return 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924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 </a:t>
            </a:r>
            <a:r>
              <a:rPr lang="en-US" dirty="0" err="1" smtClean="0"/>
              <a:t>Tac</a:t>
            </a:r>
            <a:r>
              <a:rPr lang="en-US" dirty="0" smtClean="0"/>
              <a:t> Toe </a:t>
            </a:r>
            <a:r>
              <a:rPr lang="en-US" dirty="0" err="1" smtClean="0"/>
              <a:t>Makefile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Using a </a:t>
            </a:r>
            <a:r>
              <a:rPr lang="en-US" dirty="0" err="1" smtClean="0">
                <a:latin typeface="Courier"/>
                <a:cs typeface="Courier"/>
              </a:rPr>
              <a:t>makefile</a:t>
            </a:r>
            <a:r>
              <a:rPr lang="en-US" dirty="0" smtClean="0"/>
              <a:t> for compilation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urier"/>
                <a:cs typeface="Courier"/>
              </a:rPr>
              <a:t>make</a:t>
            </a:r>
            <a:r>
              <a:rPr lang="en-US" dirty="0" smtClean="0"/>
              <a:t> to compile</a:t>
            </a:r>
          </a:p>
          <a:p>
            <a:r>
              <a:rPr lang="en-US" dirty="0" err="1" smtClean="0"/>
              <a:t>Makefiles</a:t>
            </a:r>
            <a:r>
              <a:rPr lang="en-US" dirty="0" smtClean="0"/>
              <a:t> are similar to a script to compile programs</a:t>
            </a:r>
          </a:p>
          <a:p>
            <a:r>
              <a:rPr lang="en-US" dirty="0" smtClean="0"/>
              <a:t>We break many of our programs into groups of files</a:t>
            </a:r>
          </a:p>
          <a:p>
            <a:pPr lvl="1"/>
            <a:r>
              <a:rPr lang="en-US" dirty="0" smtClean="0"/>
              <a:t>header files with function prototypes (.h files)</a:t>
            </a:r>
          </a:p>
          <a:p>
            <a:pPr lvl="1"/>
            <a:r>
              <a:rPr lang="en-US" dirty="0" smtClean="0"/>
              <a:t>.c files with function definitions</a:t>
            </a:r>
            <a:endParaRPr lang="en-US" dirty="0"/>
          </a:p>
          <a:p>
            <a:pPr lvl="1"/>
            <a:r>
              <a:rPr lang="en-US" dirty="0" smtClean="0"/>
              <a:t>file or files containing main function(s)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827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scope of an identifier (a variable) is the part of the program where the variable is accessible.</a:t>
            </a:r>
          </a:p>
          <a:p>
            <a:r>
              <a:rPr lang="en-US" dirty="0" smtClean="0"/>
              <a:t>Normally, the basic rule for scope is that variables are only accessible within the block (set of curly brackets) in which they were declared.</a:t>
            </a:r>
          </a:p>
          <a:p>
            <a:r>
              <a:rPr lang="en-US" dirty="0"/>
              <a:t>Notice that variables declared in an inner block with the same </a:t>
            </a:r>
            <a:r>
              <a:rPr lang="en-US" dirty="0" smtClean="0"/>
              <a:t>name as </a:t>
            </a:r>
            <a:r>
              <a:rPr lang="en-US" dirty="0"/>
              <a:t>those in an outer block take precedence within the inner block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7466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 = 2;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 p = a;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is a\n");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 = 7; //This a is different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is a\n", a);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is a from the outer block\n", *p);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is a\n");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668929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Void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A void pointer can point to any type of memory.</a:t>
            </a:r>
          </a:p>
          <a:p>
            <a:r>
              <a:rPr lang="en-US" dirty="0" smtClean="0"/>
              <a:t>	These are essential for dynamic memory allocation.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void * name;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592251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Void Pointer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 p, * q, r;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double * x;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void * a;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r = 1000;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p = q = 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*) r;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a = (void *) r;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p = q = a;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x = a;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054181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and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[6] = {1,2,3,4,5,6};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*(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 + 2) = 56;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//Notice 2 is multiplied by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really happens is that we get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*(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 + 2*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)) 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/>
              <a:t>the compiler takes care of the </a:t>
            </a:r>
            <a:r>
              <a:rPr lang="en-US" dirty="0" err="1" smtClean="0"/>
              <a:t>sizeof</a:t>
            </a:r>
            <a:r>
              <a:rPr lang="en-US" dirty="0" smtClean="0"/>
              <a:t> operation for 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106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Loops used to sum up the values of an array using dereferencing instead of brackets.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*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 --&gt;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[0]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*(arr+1) --&gt;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[1]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...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sum = 0,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for(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= 0;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&lt; N;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sum += *(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 +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27948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//is the same as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for(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= 0;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&lt; N;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++)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sum += </a:t>
            </a:r>
            <a:r>
              <a:rPr lang="en-US" dirty="0" err="1">
                <a:latin typeface="Courier"/>
                <a:cs typeface="Courier"/>
              </a:rPr>
              <a:t>arr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];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arr</a:t>
            </a:r>
            <a:r>
              <a:rPr lang="en-US" dirty="0">
                <a:latin typeface="Courier"/>
                <a:cs typeface="Courier"/>
              </a:rPr>
              <a:t>[N] = {...};</a:t>
            </a:r>
          </a:p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 p;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sum = 0;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for(p = </a:t>
            </a:r>
            <a:r>
              <a:rPr lang="en-US" dirty="0" err="1">
                <a:latin typeface="Courier"/>
                <a:cs typeface="Courier"/>
              </a:rPr>
              <a:t>arr</a:t>
            </a:r>
            <a:r>
              <a:rPr lang="en-US" dirty="0">
                <a:latin typeface="Courier"/>
                <a:cs typeface="Courier"/>
              </a:rPr>
              <a:t>; p &lt; &amp;</a:t>
            </a:r>
            <a:r>
              <a:rPr lang="en-US" dirty="0" err="1">
                <a:latin typeface="Courier"/>
                <a:cs typeface="Courier"/>
              </a:rPr>
              <a:t>arr</a:t>
            </a:r>
            <a:r>
              <a:rPr lang="en-US" dirty="0">
                <a:latin typeface="Courier"/>
                <a:cs typeface="Courier"/>
              </a:rPr>
              <a:t>[N]; p++)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sum += *p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046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 Java &amp; C++, </a:t>
            </a:r>
            <a:r>
              <a:rPr lang="en-US" dirty="0" smtClean="0">
                <a:latin typeface="Courier"/>
                <a:cs typeface="Courier"/>
              </a:rPr>
              <a:t>new</a:t>
            </a:r>
            <a:r>
              <a:rPr lang="en-US" dirty="0" smtClean="0"/>
              <a:t> is used for dynamic memory allocation.</a:t>
            </a:r>
          </a:p>
          <a:p>
            <a:endParaRPr lang="en-US" dirty="0" smtClean="0"/>
          </a:p>
          <a:p>
            <a:r>
              <a:rPr lang="en-US" dirty="0" smtClean="0"/>
              <a:t>You can use </a:t>
            </a:r>
            <a:r>
              <a:rPr lang="en-US" dirty="0" smtClean="0">
                <a:latin typeface="Courier"/>
                <a:cs typeface="Courier"/>
              </a:rPr>
              <a:t>delete</a:t>
            </a:r>
            <a:r>
              <a:rPr lang="en-US" dirty="0" smtClean="0"/>
              <a:t> in C++ to free dynamic memory.</a:t>
            </a:r>
          </a:p>
          <a:p>
            <a:endParaRPr lang="en-US" dirty="0" smtClean="0"/>
          </a:p>
          <a:p>
            <a:r>
              <a:rPr lang="en-US" dirty="0" smtClean="0"/>
              <a:t>In C, we will use </a:t>
            </a:r>
            <a:r>
              <a:rPr lang="en-US" dirty="0" err="1" smtClean="0">
                <a:latin typeface="Courier"/>
                <a:cs typeface="Courier"/>
              </a:rPr>
              <a:t>malloc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calloc</a:t>
            </a:r>
            <a:r>
              <a:rPr lang="en-US" dirty="0" smtClean="0"/>
              <a:t> for allocation and </a:t>
            </a:r>
            <a:r>
              <a:rPr lang="en-US" dirty="0" smtClean="0">
                <a:latin typeface="Courier"/>
                <a:cs typeface="Courier"/>
              </a:rPr>
              <a:t>free</a:t>
            </a:r>
            <a:r>
              <a:rPr lang="en-US" dirty="0" smtClean="0"/>
              <a:t> for </a:t>
            </a:r>
            <a:r>
              <a:rPr lang="en-US" dirty="0" err="1" smtClean="0"/>
              <a:t>deallocation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malloc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(type))  //Specify the amount of memory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calloc</a:t>
            </a:r>
            <a:r>
              <a:rPr lang="en-US" dirty="0" smtClean="0">
                <a:latin typeface="Courier"/>
                <a:cs typeface="Courier"/>
              </a:rPr>
              <a:t>(n, object size)  //Specify the number of items and type size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free((void *) </a:t>
            </a:r>
            <a:r>
              <a:rPr lang="en-US" dirty="0" err="1" smtClean="0">
                <a:latin typeface="Courier"/>
                <a:cs typeface="Courier"/>
              </a:rPr>
              <a:t>name_of_pointer</a:t>
            </a:r>
            <a:r>
              <a:rPr lang="en-US" dirty="0" smtClean="0">
                <a:latin typeface="Courier"/>
                <a:cs typeface="Courier"/>
              </a:rPr>
              <a:t>) //Free memory and cast as void </a:t>
            </a:r>
            <a:r>
              <a:rPr lang="en-US" dirty="0" err="1" smtClean="0">
                <a:latin typeface="Courier"/>
                <a:cs typeface="Courier"/>
              </a:rPr>
              <a:t>ptr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735433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*a, n;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scanf</a:t>
            </a:r>
            <a:r>
              <a:rPr lang="en-US" dirty="0" smtClean="0">
                <a:latin typeface="Courier"/>
                <a:cs typeface="Courier"/>
              </a:rPr>
              <a:t>("%d", &amp;n);  //Read an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into n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if(n &gt; 0)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//Allocate an array of size </a:t>
            </a:r>
            <a:r>
              <a:rPr lang="en-US" dirty="0" smtClean="0">
                <a:latin typeface="Courier"/>
                <a:cs typeface="Courier"/>
              </a:rPr>
              <a:t>n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a = 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*) </a:t>
            </a:r>
            <a:r>
              <a:rPr lang="en-US" dirty="0" err="1" smtClean="0">
                <a:latin typeface="Courier"/>
                <a:cs typeface="Courier"/>
              </a:rPr>
              <a:t>calloc</a:t>
            </a:r>
            <a:r>
              <a:rPr lang="en-US" dirty="0" smtClean="0">
                <a:latin typeface="Courier"/>
                <a:cs typeface="Courier"/>
              </a:rPr>
              <a:t>(n, 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));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else 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//print error and exit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("Error: invalid array size.\n");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exit(0);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a[0] = 32;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free((void *) a); //</a:t>
            </a:r>
            <a:r>
              <a:rPr lang="en-US" dirty="0" err="1" smtClean="0">
                <a:latin typeface="Courier"/>
                <a:cs typeface="Courier"/>
              </a:rPr>
              <a:t>Deallocate</a:t>
            </a:r>
            <a:r>
              <a:rPr lang="en-US" dirty="0" smtClean="0">
                <a:latin typeface="Courier"/>
                <a:cs typeface="Courier"/>
              </a:rPr>
              <a:t> a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8469127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>
                <a:latin typeface="Courier"/>
                <a:cs typeface="Courier"/>
              </a:rPr>
              <a:t> card 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char suit; //one byte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face_value</a:t>
            </a:r>
            <a:r>
              <a:rPr lang="en-US" dirty="0" smtClean="0">
                <a:latin typeface="Courier"/>
                <a:cs typeface="Courier"/>
              </a:rPr>
              <a:t>; //four bytes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};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typedef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>
                <a:latin typeface="Courier"/>
                <a:cs typeface="Courier"/>
              </a:rPr>
              <a:t> card card;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card * deck;</a:t>
            </a:r>
          </a:p>
        </p:txBody>
      </p:sp>
    </p:spTree>
    <p:extLst>
      <p:ext uri="{BB962C8B-B14F-4D97-AF65-F5344CB8AC3E}">
        <p14:creationId xmlns:p14="http://schemas.microsoft.com/office/powerpoint/2010/main" val="25157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Makefile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Example with one .c file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CC=</a:t>
            </a:r>
            <a:r>
              <a:rPr lang="en-US" dirty="0" err="1" smtClean="0">
                <a:latin typeface="Courier"/>
                <a:cs typeface="Courier"/>
              </a:rPr>
              <a:t>gcc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CFLAGS=-</a:t>
            </a:r>
            <a:r>
              <a:rPr lang="en-US" dirty="0" err="1" smtClean="0">
                <a:latin typeface="Courier"/>
                <a:cs typeface="Courier"/>
              </a:rPr>
              <a:t>ansi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prog3 : prog3.c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$(CC) $(CFLAGS) -o prog3 prog3.c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#There must be a tab on the line following prog3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#</a:t>
            </a:r>
            <a:r>
              <a:rPr lang="en-US" dirty="0" smtClean="0">
                <a:latin typeface="Courier"/>
                <a:cs typeface="Courier"/>
              </a:rPr>
              <a:t>(the target)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#Comments are preceded with a pound sign/hash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#</a:t>
            </a:r>
            <a:r>
              <a:rPr lang="en-US" dirty="0" smtClean="0">
                <a:latin typeface="Courier"/>
                <a:cs typeface="Courier"/>
              </a:rPr>
              <a:t>symbol (#)</a:t>
            </a:r>
          </a:p>
        </p:txBody>
      </p:sp>
    </p:spTree>
    <p:extLst>
      <p:ext uri="{BB962C8B-B14F-4D97-AF65-F5344CB8AC3E}">
        <p14:creationId xmlns:p14="http://schemas.microsoft.com/office/powerpoint/2010/main" val="12045102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argc</a:t>
            </a:r>
            <a:r>
              <a:rPr lang="en-US" dirty="0">
                <a:latin typeface="Courier"/>
                <a:cs typeface="Courier"/>
              </a:rPr>
              <a:t>, char ** </a:t>
            </a:r>
            <a:r>
              <a:rPr lang="en-US" dirty="0" err="1">
                <a:latin typeface="Courier"/>
                <a:cs typeface="Courier"/>
              </a:rPr>
              <a:t>argv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size;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scanf</a:t>
            </a:r>
            <a:r>
              <a:rPr lang="en-US" dirty="0">
                <a:latin typeface="Courier"/>
                <a:cs typeface="Courier"/>
              </a:rPr>
              <a:t>("%d", &amp;size);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if(size &gt; 0)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deck = (card *) </a:t>
            </a:r>
            <a:r>
              <a:rPr lang="en-US" dirty="0" err="1">
                <a:latin typeface="Courier"/>
                <a:cs typeface="Courier"/>
              </a:rPr>
              <a:t>calloc</a:t>
            </a:r>
            <a:r>
              <a:rPr lang="en-US" dirty="0">
                <a:latin typeface="Courier"/>
                <a:cs typeface="Courier"/>
              </a:rPr>
              <a:t>(size, </a:t>
            </a:r>
            <a:r>
              <a:rPr lang="en-US" dirty="0" err="1">
                <a:latin typeface="Courier"/>
                <a:cs typeface="Courier"/>
              </a:rPr>
              <a:t>sizeof</a:t>
            </a:r>
            <a:r>
              <a:rPr lang="en-US" dirty="0">
                <a:latin typeface="Courier"/>
                <a:cs typeface="Courier"/>
              </a:rPr>
              <a:t>(card));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/</a:t>
            </a:r>
            <a:r>
              <a:rPr lang="en-US" dirty="0">
                <a:latin typeface="Courier"/>
                <a:cs typeface="Courier"/>
              </a:rPr>
              <a:t>/size of card is 5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deck[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].suit = 'd'; //d for diamonds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deck[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].</a:t>
            </a:r>
            <a:r>
              <a:rPr lang="en-US" dirty="0" err="1">
                <a:latin typeface="Courier"/>
                <a:cs typeface="Courier"/>
              </a:rPr>
              <a:t>face_value</a:t>
            </a:r>
            <a:r>
              <a:rPr lang="en-US" dirty="0">
                <a:latin typeface="Courier"/>
                <a:cs typeface="Courier"/>
              </a:rPr>
              <a:t> = 12;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/</a:t>
            </a:r>
            <a:r>
              <a:rPr lang="en-US" dirty="0">
                <a:latin typeface="Courier"/>
                <a:cs typeface="Courier"/>
              </a:rPr>
              <a:t>/12th card (king if zero based)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free((void *) deck);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396584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"/>
                <a:cs typeface="Courier"/>
              </a:rPr>
              <a:t>m</a:t>
            </a:r>
            <a:r>
              <a:rPr lang="en-US" dirty="0" err="1" smtClean="0">
                <a:latin typeface="Courier"/>
                <a:cs typeface="Courier"/>
              </a:rPr>
              <a:t>alloc</a:t>
            </a:r>
            <a:r>
              <a:rPr lang="en-US" dirty="0" smtClean="0"/>
              <a:t>, </a:t>
            </a:r>
            <a:r>
              <a:rPr lang="en-US" dirty="0" err="1" smtClean="0">
                <a:latin typeface="Courier"/>
                <a:cs typeface="Courier"/>
              </a:rPr>
              <a:t>memset</a:t>
            </a:r>
            <a:r>
              <a:rPr lang="en-US" dirty="0" smtClean="0"/>
              <a:t>, and </a:t>
            </a:r>
            <a:r>
              <a:rPr lang="en-US" dirty="0" err="1" smtClean="0">
                <a:latin typeface="Courier"/>
                <a:cs typeface="Courier"/>
              </a:rPr>
              <a:t>memcpy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Using </a:t>
            </a:r>
            <a:r>
              <a:rPr lang="en-US" dirty="0" err="1" smtClean="0">
                <a:latin typeface="Courier"/>
                <a:cs typeface="Courier"/>
              </a:rPr>
              <a:t>malloc</a:t>
            </a:r>
            <a:r>
              <a:rPr lang="en-US" dirty="0" smtClean="0"/>
              <a:t> to allocate variables one at a time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 p;  //Declare pointers p and q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 q;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//Allocate an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array and store its address in p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p = 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*) </a:t>
            </a:r>
            <a:r>
              <a:rPr lang="en-US" dirty="0" err="1" smtClean="0">
                <a:latin typeface="Courier"/>
                <a:cs typeface="Courier"/>
              </a:rPr>
              <a:t>malloc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));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*p = 98; //Store 98 at memory location p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free((void *) p);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//Free (</a:t>
            </a:r>
            <a:r>
              <a:rPr lang="en-US" dirty="0" err="1" smtClean="0">
                <a:latin typeface="Courier"/>
                <a:cs typeface="Courier"/>
              </a:rPr>
              <a:t>deallocate</a:t>
            </a:r>
            <a:r>
              <a:rPr lang="en-US" dirty="0" smtClean="0">
                <a:latin typeface="Courier"/>
                <a:cs typeface="Courier"/>
              </a:rPr>
              <a:t>) the array</a:t>
            </a:r>
          </a:p>
        </p:txBody>
      </p:sp>
    </p:spTree>
    <p:extLst>
      <p:ext uri="{BB962C8B-B14F-4D97-AF65-F5344CB8AC3E}">
        <p14:creationId xmlns:p14="http://schemas.microsoft.com/office/powerpoint/2010/main" val="38069772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"/>
                <a:cs typeface="Courier"/>
              </a:rPr>
              <a:t>malloc</a:t>
            </a:r>
            <a:r>
              <a:rPr lang="en-US" dirty="0"/>
              <a:t>, </a:t>
            </a:r>
            <a:r>
              <a:rPr lang="en-US" dirty="0" err="1">
                <a:latin typeface="Courier"/>
                <a:cs typeface="Courier"/>
              </a:rPr>
              <a:t>memset</a:t>
            </a:r>
            <a:r>
              <a:rPr lang="en-US" dirty="0"/>
              <a:t>, and </a:t>
            </a:r>
            <a:r>
              <a:rPr lang="en-US" dirty="0" err="1">
                <a:latin typeface="Courier"/>
                <a:cs typeface="Courier"/>
              </a:rPr>
              <a:t>memcpy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//allocate an array of size n to p with </a:t>
            </a:r>
            <a:r>
              <a:rPr lang="en-US" dirty="0" err="1">
                <a:latin typeface="Courier"/>
                <a:cs typeface="Courier"/>
              </a:rPr>
              <a:t>malloc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p =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*) </a:t>
            </a:r>
            <a:r>
              <a:rPr lang="en-US" dirty="0" err="1">
                <a:latin typeface="Courier"/>
                <a:cs typeface="Courier"/>
              </a:rPr>
              <a:t>malloc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sizeof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)*n);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q = 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*) </a:t>
            </a:r>
            <a:r>
              <a:rPr lang="en-US" dirty="0" err="1">
                <a:latin typeface="Courier"/>
                <a:cs typeface="Courier"/>
              </a:rPr>
              <a:t>malloc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sizeof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)*n)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//Set all elements of p to zero</a:t>
            </a:r>
          </a:p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memset</a:t>
            </a:r>
            <a:r>
              <a:rPr lang="en-US" dirty="0">
                <a:latin typeface="Courier"/>
                <a:cs typeface="Courier"/>
              </a:rPr>
              <a:t>(p, 0, </a:t>
            </a:r>
            <a:r>
              <a:rPr lang="en-US" dirty="0" err="1">
                <a:latin typeface="Courier"/>
                <a:cs typeface="Courier"/>
              </a:rPr>
              <a:t>sizeof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)*n);  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//make a copy of p in q using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</a:t>
            </a:r>
            <a:r>
              <a:rPr lang="en-US" dirty="0" err="1" smtClean="0">
                <a:latin typeface="Courier"/>
                <a:cs typeface="Courier"/>
              </a:rPr>
              <a:t>memcpy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dest</a:t>
            </a:r>
            <a:r>
              <a:rPr lang="en-US" dirty="0">
                <a:latin typeface="Courier"/>
                <a:cs typeface="Courier"/>
              </a:rPr>
              <a:t>, source, number of bytes </a:t>
            </a:r>
            <a:r>
              <a:rPr lang="en-US" dirty="0" smtClean="0">
                <a:latin typeface="Courier"/>
                <a:cs typeface="Courier"/>
              </a:rPr>
              <a:t>to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//copy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err="1">
                <a:latin typeface="Courier"/>
                <a:cs typeface="Courier"/>
              </a:rPr>
              <a:t>memcpy</a:t>
            </a:r>
            <a:r>
              <a:rPr lang="en-US" dirty="0">
                <a:latin typeface="Courier"/>
                <a:cs typeface="Courier"/>
              </a:rPr>
              <a:t>(q, p, </a:t>
            </a:r>
            <a:r>
              <a:rPr lang="en-US" dirty="0" err="1">
                <a:latin typeface="Courier"/>
                <a:cs typeface="Courier"/>
              </a:rPr>
              <a:t>sizeof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)*n);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free((void *) p);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free((void *) q);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744280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Allocating Multi-Dimensional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46" y="1600200"/>
            <a:ext cx="89034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//Declare a 2D array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int</a:t>
            </a:r>
            <a:r>
              <a:rPr lang="en-US" sz="2600" dirty="0" smtClean="0">
                <a:latin typeface="Courier"/>
                <a:cs typeface="Courier"/>
              </a:rPr>
              <a:t> ** </a:t>
            </a:r>
            <a:r>
              <a:rPr lang="en-US" sz="2600" dirty="0" err="1" smtClean="0">
                <a:latin typeface="Courier"/>
                <a:cs typeface="Courier"/>
              </a:rPr>
              <a:t>mdArr</a:t>
            </a:r>
            <a:r>
              <a:rPr lang="en-US" sz="26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int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 err="1" smtClean="0">
                <a:latin typeface="Courier"/>
                <a:cs typeface="Courier"/>
              </a:rPr>
              <a:t>i</a:t>
            </a:r>
            <a:r>
              <a:rPr lang="en-US" sz="2600" dirty="0" smtClean="0">
                <a:latin typeface="Courier"/>
                <a:cs typeface="Courier"/>
              </a:rPr>
              <a:t>; </a:t>
            </a:r>
            <a:r>
              <a:rPr lang="en-US" sz="2600" dirty="0" err="1" smtClean="0">
                <a:latin typeface="Courier"/>
                <a:cs typeface="Courier"/>
              </a:rPr>
              <a:t>int</a:t>
            </a:r>
            <a:r>
              <a:rPr lang="en-US" sz="2600" dirty="0" smtClean="0">
                <a:latin typeface="Courier"/>
                <a:cs typeface="Courier"/>
              </a:rPr>
              <a:t> j;</a:t>
            </a:r>
          </a:p>
          <a:p>
            <a:pPr marL="0" indent="0">
              <a:buNone/>
            </a:pPr>
            <a:endParaRPr lang="en-US" sz="26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//Allocate dimension 1</a:t>
            </a:r>
          </a:p>
          <a:p>
            <a:pPr marL="0" indent="0">
              <a:buNone/>
            </a:pPr>
            <a:r>
              <a:rPr lang="en-US" sz="2600" dirty="0" err="1" smtClean="0">
                <a:latin typeface="Courier"/>
                <a:cs typeface="Courier"/>
              </a:rPr>
              <a:t>mdArr</a:t>
            </a:r>
            <a:r>
              <a:rPr lang="en-US" sz="2600" dirty="0" smtClean="0">
                <a:latin typeface="Courier"/>
                <a:cs typeface="Courier"/>
              </a:rPr>
              <a:t> = (</a:t>
            </a:r>
            <a:r>
              <a:rPr lang="en-US" sz="2600" dirty="0" err="1" smtClean="0">
                <a:latin typeface="Courier"/>
                <a:cs typeface="Courier"/>
              </a:rPr>
              <a:t>int</a:t>
            </a:r>
            <a:r>
              <a:rPr lang="en-US" sz="2600" dirty="0" smtClean="0">
                <a:latin typeface="Courier"/>
                <a:cs typeface="Courier"/>
              </a:rPr>
              <a:t> **) </a:t>
            </a:r>
            <a:r>
              <a:rPr lang="en-US" sz="2600" dirty="0" err="1" smtClean="0">
                <a:latin typeface="Courier"/>
                <a:cs typeface="Courier"/>
              </a:rPr>
              <a:t>calloc</a:t>
            </a:r>
            <a:r>
              <a:rPr lang="en-US" sz="2600" dirty="0" smtClean="0">
                <a:latin typeface="Courier"/>
                <a:cs typeface="Courier"/>
              </a:rPr>
              <a:t>(2, </a:t>
            </a:r>
            <a:r>
              <a:rPr lang="en-US" sz="2600" dirty="0" err="1" smtClean="0">
                <a:latin typeface="Courier"/>
                <a:cs typeface="Courier"/>
              </a:rPr>
              <a:t>sizeof</a:t>
            </a:r>
            <a:r>
              <a:rPr lang="en-US" sz="2600" dirty="0" smtClean="0">
                <a:latin typeface="Courier"/>
                <a:cs typeface="Courier"/>
              </a:rPr>
              <a:t>(</a:t>
            </a:r>
            <a:r>
              <a:rPr lang="en-US" sz="2600" dirty="0" err="1" smtClean="0">
                <a:latin typeface="Courier"/>
                <a:cs typeface="Courier"/>
              </a:rPr>
              <a:t>int</a:t>
            </a:r>
            <a:r>
              <a:rPr lang="en-US" sz="2600" dirty="0" smtClean="0">
                <a:latin typeface="Courier"/>
                <a:cs typeface="Courier"/>
              </a:rPr>
              <a:t> *));</a:t>
            </a:r>
          </a:p>
          <a:p>
            <a:endParaRPr lang="en-US" sz="2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for(</a:t>
            </a:r>
            <a:r>
              <a:rPr lang="en-US" sz="2600" dirty="0" err="1" smtClean="0">
                <a:latin typeface="Courier"/>
                <a:cs typeface="Courier"/>
              </a:rPr>
              <a:t>i</a:t>
            </a:r>
            <a:r>
              <a:rPr lang="en-US" sz="2600" dirty="0" smtClean="0">
                <a:latin typeface="Courier"/>
                <a:cs typeface="Courier"/>
              </a:rPr>
              <a:t> = 0; </a:t>
            </a:r>
            <a:r>
              <a:rPr lang="en-US" sz="2600" dirty="0" err="1" smtClean="0">
                <a:latin typeface="Courier"/>
                <a:cs typeface="Courier"/>
              </a:rPr>
              <a:t>i</a:t>
            </a:r>
            <a:r>
              <a:rPr lang="en-US" sz="2600" dirty="0" smtClean="0">
                <a:latin typeface="Courier"/>
                <a:cs typeface="Courier"/>
              </a:rPr>
              <a:t> &lt; 2; </a:t>
            </a:r>
            <a:r>
              <a:rPr lang="en-US" sz="2600" dirty="0" err="1" smtClean="0">
                <a:latin typeface="Courier"/>
                <a:cs typeface="Courier"/>
              </a:rPr>
              <a:t>i</a:t>
            </a:r>
            <a:r>
              <a:rPr lang="en-US" sz="2600" dirty="0" smtClean="0">
                <a:latin typeface="Courier"/>
                <a:cs typeface="Courier"/>
              </a:rPr>
              <a:t>++)  //Dim 2</a:t>
            </a:r>
          </a:p>
          <a:p>
            <a:pPr marL="0" indent="0">
              <a:buNone/>
            </a:pPr>
            <a:r>
              <a:rPr lang="en-US" sz="2600" dirty="0" smtClean="0">
                <a:latin typeface="Courier"/>
                <a:cs typeface="Courier"/>
              </a:rPr>
              <a:t>  </a:t>
            </a:r>
            <a:r>
              <a:rPr lang="en-US" sz="2600" dirty="0" err="1" smtClean="0">
                <a:latin typeface="Courier"/>
                <a:cs typeface="Courier"/>
              </a:rPr>
              <a:t>mdArr</a:t>
            </a:r>
            <a:r>
              <a:rPr lang="en-US" sz="2600" dirty="0" smtClean="0">
                <a:latin typeface="Courier"/>
                <a:cs typeface="Courier"/>
              </a:rPr>
              <a:t>[</a:t>
            </a:r>
            <a:r>
              <a:rPr lang="en-US" sz="2600" dirty="0" err="1" smtClean="0">
                <a:latin typeface="Courier"/>
                <a:cs typeface="Courier"/>
              </a:rPr>
              <a:t>i</a:t>
            </a:r>
            <a:r>
              <a:rPr lang="en-US" sz="2600" dirty="0" smtClean="0">
                <a:latin typeface="Courier"/>
                <a:cs typeface="Courier"/>
              </a:rPr>
              <a:t>] = (</a:t>
            </a:r>
            <a:r>
              <a:rPr lang="en-US" sz="2600" dirty="0" err="1" smtClean="0">
                <a:latin typeface="Courier"/>
                <a:cs typeface="Courier"/>
              </a:rPr>
              <a:t>int</a:t>
            </a:r>
            <a:r>
              <a:rPr lang="en-US" sz="2600" dirty="0" smtClean="0">
                <a:latin typeface="Courier"/>
                <a:cs typeface="Courier"/>
              </a:rPr>
              <a:t> *) </a:t>
            </a:r>
            <a:r>
              <a:rPr lang="en-US" sz="2600" dirty="0" err="1" smtClean="0">
                <a:latin typeface="Courier"/>
                <a:cs typeface="Courier"/>
              </a:rPr>
              <a:t>calloc</a:t>
            </a:r>
            <a:r>
              <a:rPr lang="en-US" sz="2600" dirty="0" smtClean="0">
                <a:latin typeface="Courier"/>
                <a:cs typeface="Courier"/>
              </a:rPr>
              <a:t>(3, </a:t>
            </a:r>
            <a:r>
              <a:rPr lang="en-US" sz="2600" dirty="0" err="1" smtClean="0">
                <a:latin typeface="Courier"/>
                <a:cs typeface="Courier"/>
              </a:rPr>
              <a:t>sizeof</a:t>
            </a:r>
            <a:r>
              <a:rPr lang="en-US" sz="2600" dirty="0" smtClean="0">
                <a:latin typeface="Courier"/>
                <a:cs typeface="Courier"/>
              </a:rPr>
              <a:t>(</a:t>
            </a:r>
            <a:r>
              <a:rPr lang="en-US" sz="2600" dirty="0" err="1" smtClean="0">
                <a:latin typeface="Courier"/>
                <a:cs typeface="Courier"/>
              </a:rPr>
              <a:t>int</a:t>
            </a:r>
            <a:r>
              <a:rPr lang="en-US" sz="2600" dirty="0" smtClean="0">
                <a:latin typeface="Courier"/>
                <a:cs typeface="Courier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27379249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Allocating Multi-Dimensional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//Initialize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for(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= 0;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&lt; 2;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++)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for(j = 0; j &lt; 3; j++)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mdArr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][j] = j;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/</a:t>
            </a:r>
            <a:r>
              <a:rPr lang="en-US" dirty="0" err="1">
                <a:latin typeface="Courier"/>
                <a:cs typeface="Courier"/>
              </a:rPr>
              <a:t>Deallocate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for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= 0;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 &lt; 2; 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++)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free((void *) </a:t>
            </a:r>
            <a:r>
              <a:rPr lang="en-US" dirty="0" err="1">
                <a:latin typeface="Courier"/>
                <a:cs typeface="Courier"/>
              </a:rPr>
              <a:t>mdArr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free</a:t>
            </a:r>
            <a:r>
              <a:rPr lang="en-US" dirty="0">
                <a:latin typeface="Courier"/>
                <a:cs typeface="Courier"/>
              </a:rPr>
              <a:t>((void *) </a:t>
            </a:r>
            <a:r>
              <a:rPr lang="en-US" dirty="0" err="1">
                <a:latin typeface="Courier"/>
                <a:cs typeface="Courier"/>
              </a:rPr>
              <a:t>mdArr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7000041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>
                <a:latin typeface="Courier"/>
                <a:cs typeface="Courier"/>
              </a:rPr>
              <a:t> element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data; //Data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  </a:t>
            </a:r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>
                <a:latin typeface="Courier"/>
                <a:cs typeface="Courier"/>
              </a:rPr>
              <a:t> element * next;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//Next pointer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};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typedef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>
                <a:latin typeface="Courier"/>
                <a:cs typeface="Courier"/>
              </a:rPr>
              <a:t> element element;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822840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main(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argc</a:t>
            </a:r>
            <a:r>
              <a:rPr lang="en-US" dirty="0" smtClean="0">
                <a:latin typeface="Courier"/>
                <a:cs typeface="Courier"/>
              </a:rPr>
              <a:t>, char ** </a:t>
            </a:r>
            <a:r>
              <a:rPr lang="en-US" dirty="0" err="1" smtClean="0">
                <a:latin typeface="Courier"/>
                <a:cs typeface="Courier"/>
              </a:rPr>
              <a:t>argv</a:t>
            </a:r>
            <a:r>
              <a:rPr lang="en-US" dirty="0" smtClean="0">
                <a:latin typeface="Courier"/>
                <a:cs typeface="Courier"/>
              </a:rPr>
              <a:t>)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element * head;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element * </a:t>
            </a:r>
            <a:r>
              <a:rPr lang="en-US" dirty="0" err="1" smtClean="0">
                <a:latin typeface="Courier"/>
                <a:cs typeface="Courier"/>
              </a:rPr>
              <a:t>cur_ptr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head = NULL; //Pointer to list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scanf</a:t>
            </a:r>
            <a:r>
              <a:rPr lang="en-US" dirty="0" smtClean="0">
                <a:latin typeface="Courier"/>
                <a:cs typeface="Courier"/>
              </a:rPr>
              <a:t>("%d", &amp;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588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while(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r>
              <a:rPr lang="en-US" dirty="0" smtClean="0">
                <a:latin typeface="Courier"/>
                <a:cs typeface="Courier"/>
              </a:rPr>
              <a:t> != -999)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if(head == NULL)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/* list is empty */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head = (element *) </a:t>
            </a:r>
            <a:r>
              <a:rPr lang="en-US" dirty="0" err="1" smtClean="0">
                <a:latin typeface="Courier"/>
                <a:cs typeface="Courier"/>
              </a:rPr>
              <a:t>malloc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(element));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(*head).data = 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// or use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// head-&gt;data = 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head-&gt;next = NULL;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 err="1" smtClean="0">
                <a:latin typeface="Courier"/>
                <a:cs typeface="Courier"/>
              </a:rPr>
              <a:t>cur_ptr</a:t>
            </a:r>
            <a:r>
              <a:rPr lang="en-US" dirty="0" smtClean="0">
                <a:latin typeface="Courier"/>
                <a:cs typeface="Courier"/>
              </a:rPr>
              <a:t> = head;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8214555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 err="1">
                <a:latin typeface="Courier"/>
                <a:cs typeface="Courier"/>
              </a:rPr>
              <a:t>cur_ptr</a:t>
            </a:r>
            <a:r>
              <a:rPr lang="en-US" dirty="0">
                <a:latin typeface="Courier"/>
                <a:cs typeface="Courier"/>
              </a:rPr>
              <a:t>-&gt;next = (element *) </a:t>
            </a:r>
            <a:r>
              <a:rPr lang="en-US" dirty="0" err="1">
                <a:latin typeface="Courier"/>
                <a:cs typeface="Courier"/>
              </a:rPr>
              <a:t>malloc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sizeof</a:t>
            </a:r>
            <a:r>
              <a:rPr lang="en-US" dirty="0">
                <a:latin typeface="Courier"/>
                <a:cs typeface="Courier"/>
              </a:rPr>
              <a:t>(element));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 err="1">
                <a:latin typeface="Courier"/>
                <a:cs typeface="Courier"/>
              </a:rPr>
              <a:t>cur_ptr</a:t>
            </a:r>
            <a:r>
              <a:rPr lang="en-US" dirty="0">
                <a:latin typeface="Courier"/>
                <a:cs typeface="Courier"/>
              </a:rPr>
              <a:t>-&gt;next-&gt;data = </a:t>
            </a:r>
            <a:r>
              <a:rPr lang="en-US" dirty="0" err="1">
                <a:latin typeface="Courier"/>
                <a:cs typeface="Courier"/>
              </a:rPr>
              <a:t>val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 err="1">
                <a:latin typeface="Courier"/>
                <a:cs typeface="Courier"/>
              </a:rPr>
              <a:t>cur_ptr</a:t>
            </a:r>
            <a:r>
              <a:rPr lang="en-US" dirty="0">
                <a:latin typeface="Courier"/>
                <a:cs typeface="Courier"/>
              </a:rPr>
              <a:t>-&gt;next-&gt;next = NULL;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 err="1">
                <a:latin typeface="Courier"/>
                <a:cs typeface="Courier"/>
              </a:rPr>
              <a:t>cur_ptr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cur_ptr</a:t>
            </a:r>
            <a:r>
              <a:rPr lang="en-US" dirty="0">
                <a:latin typeface="Courier"/>
                <a:cs typeface="Courier"/>
              </a:rPr>
              <a:t>-&gt;next;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//use </a:t>
            </a:r>
            <a:r>
              <a:rPr lang="en-US" dirty="0" err="1">
                <a:latin typeface="Courier"/>
                <a:cs typeface="Courier"/>
              </a:rPr>
              <a:t>scanf</a:t>
            </a:r>
            <a:r>
              <a:rPr lang="en-US" dirty="0">
                <a:latin typeface="Courier"/>
                <a:cs typeface="Courier"/>
              </a:rPr>
              <a:t> to read another value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6954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r>
              <a:rPr lang="en-US" dirty="0" smtClean="0"/>
              <a:t>Add an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5464"/>
            <a:ext cx="8229600" cy="533801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Add an element to the beginning of the list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ptr</a:t>
            </a:r>
            <a:r>
              <a:rPr lang="en-US" dirty="0" smtClean="0">
                <a:latin typeface="Courier"/>
                <a:cs typeface="Courier"/>
              </a:rPr>
              <a:t>-&gt;next = head;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head=</a:t>
            </a:r>
            <a:r>
              <a:rPr lang="en-US" dirty="0" err="1" smtClean="0">
                <a:latin typeface="Courier"/>
                <a:cs typeface="Courier"/>
              </a:rPr>
              <a:t>ptr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endParaRPr lang="en-US" dirty="0" smtClean="0"/>
          </a:p>
          <a:p>
            <a:r>
              <a:rPr lang="en-US" dirty="0" smtClean="0"/>
              <a:t>Add an element to the middle of the list</a:t>
            </a:r>
          </a:p>
          <a:p>
            <a:r>
              <a:rPr lang="en-US" dirty="0" smtClean="0"/>
              <a:t>If using only one pointer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temp-&gt;next = </a:t>
            </a:r>
            <a:r>
              <a:rPr lang="en-US" dirty="0" err="1" smtClean="0">
                <a:latin typeface="Courier"/>
                <a:cs typeface="Courier"/>
              </a:rPr>
              <a:t>prev</a:t>
            </a:r>
            <a:r>
              <a:rPr lang="en-US" dirty="0" smtClean="0">
                <a:latin typeface="Courier"/>
                <a:cs typeface="Courier"/>
              </a:rPr>
              <a:t>-&gt;next;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prev</a:t>
            </a:r>
            <a:r>
              <a:rPr lang="en-US" dirty="0" smtClean="0">
                <a:latin typeface="Courier"/>
                <a:cs typeface="Courier"/>
              </a:rPr>
              <a:t>-&gt;next = temp;</a:t>
            </a:r>
          </a:p>
          <a:p>
            <a:endParaRPr lang="en-US" dirty="0" smtClean="0"/>
          </a:p>
          <a:p>
            <a:r>
              <a:rPr lang="en-US" dirty="0" smtClean="0"/>
              <a:t>	If using two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temp-&gt;next = current;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prev</a:t>
            </a:r>
            <a:r>
              <a:rPr lang="en-US" dirty="0" smtClean="0">
                <a:latin typeface="Courier"/>
                <a:cs typeface="Courier"/>
              </a:rPr>
              <a:t>-&gt;next = temp;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6817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</a:t>
            </a:r>
            <a:r>
              <a:rPr lang="en-US" dirty="0" err="1" smtClean="0"/>
              <a:t>Makefiles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you name your </a:t>
            </a:r>
            <a:r>
              <a:rPr lang="en-US" dirty="0" err="1"/>
              <a:t>makefile</a:t>
            </a:r>
            <a:r>
              <a:rPr lang="en-US" dirty="0"/>
              <a:t> "</a:t>
            </a:r>
            <a:r>
              <a:rPr lang="en-US" dirty="0" err="1"/>
              <a:t>makefile</a:t>
            </a:r>
            <a:r>
              <a:rPr lang="en-US" dirty="0"/>
              <a:t>", then to compile you </a:t>
            </a:r>
            <a:r>
              <a:rPr lang="en-US" dirty="0" smtClean="0"/>
              <a:t>simply type </a:t>
            </a:r>
            <a:r>
              <a:rPr lang="en-US" dirty="0"/>
              <a:t>the command </a:t>
            </a:r>
            <a:r>
              <a:rPr lang="en-US" dirty="0" smtClean="0">
                <a:latin typeface="Courier"/>
                <a:cs typeface="Courier"/>
              </a:rPr>
              <a:t>make</a:t>
            </a:r>
            <a:r>
              <a:rPr lang="en-US" dirty="0" smtClean="0"/>
              <a:t>.</a:t>
            </a:r>
          </a:p>
          <a:p>
            <a:r>
              <a:rPr lang="en-US" dirty="0" smtClean="0"/>
              <a:t>Otherwise</a:t>
            </a:r>
            <a:r>
              <a:rPr lang="en-US" dirty="0"/>
              <a:t>, you need to specify the name </a:t>
            </a:r>
            <a:r>
              <a:rPr lang="en-US" dirty="0" smtClean="0"/>
              <a:t>of your </a:t>
            </a:r>
            <a:r>
              <a:rPr lang="en-US" dirty="0" err="1"/>
              <a:t>makefile</a:t>
            </a:r>
            <a:r>
              <a:rPr lang="en-US" dirty="0"/>
              <a:t> as follows: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make </a:t>
            </a:r>
            <a:r>
              <a:rPr lang="en-US" dirty="0">
                <a:latin typeface="Courier"/>
                <a:cs typeface="Courier"/>
              </a:rPr>
              <a:t>-f </a:t>
            </a:r>
            <a:r>
              <a:rPr lang="en-US" dirty="0" err="1">
                <a:latin typeface="Courier"/>
                <a:cs typeface="Courier"/>
              </a:rPr>
              <a:t>my_makefile_name</a:t>
            </a:r>
            <a:endParaRPr lang="en-US" dirty="0"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28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in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[5] = {7, 8, 1, 4, 3};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ele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flag = 0;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scanf</a:t>
            </a:r>
            <a:r>
              <a:rPr lang="en-US" dirty="0" smtClean="0">
                <a:latin typeface="Courier"/>
                <a:cs typeface="Courier"/>
              </a:rPr>
              <a:t>("%d", </a:t>
            </a:r>
            <a:r>
              <a:rPr lang="en-US" dirty="0" err="1" smtClean="0">
                <a:latin typeface="Courier"/>
                <a:cs typeface="Courier"/>
              </a:rPr>
              <a:t>ele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for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= 0;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&lt; 5;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if(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] == </a:t>
            </a:r>
            <a:r>
              <a:rPr lang="en-US" dirty="0" err="1" smtClean="0">
                <a:latin typeface="Courier"/>
                <a:cs typeface="Courier"/>
              </a:rPr>
              <a:t>ele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was found at position %d\n", </a:t>
            </a:r>
            <a:r>
              <a:rPr lang="en-US" dirty="0" err="1" smtClean="0">
                <a:latin typeface="Courier"/>
                <a:cs typeface="Courier"/>
              </a:rPr>
              <a:t>arr</a:t>
            </a:r>
            <a:r>
              <a:rPr lang="en-US" dirty="0" smtClean="0">
                <a:latin typeface="Courier"/>
                <a:cs typeface="Courier"/>
              </a:rPr>
              <a:t>[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],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flag = 1;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break;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 smtClean="0">
                <a:latin typeface="Courier"/>
                <a:cs typeface="Courier"/>
              </a:rPr>
              <a:t>/after loop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</a:t>
            </a:r>
            <a:r>
              <a:rPr lang="en-US" dirty="0" smtClean="0">
                <a:latin typeface="Courier"/>
                <a:cs typeface="Courier"/>
              </a:rPr>
              <a:t>(!flag)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("Value %d not found\n", </a:t>
            </a:r>
            <a:r>
              <a:rPr lang="en-US" dirty="0" err="1" smtClean="0">
                <a:latin typeface="Courier"/>
                <a:cs typeface="Courier"/>
              </a:rPr>
              <a:t>ele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	Recall that worst case search time is a multiple of the array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452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Searching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element * temp;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flag = 0;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for(temp = head; temp != NULL; temp = temp-&gt;next){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if(temp-&gt;data == value) 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("%d was found\n", value);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flag = 1;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break;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if(!flag)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("Not found\n");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756520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linux</a:t>
            </a:r>
            <a:r>
              <a:rPr lang="en-US" dirty="0" smtClean="0"/>
              <a:t> we can use redirection for file input or output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prog1.exe &lt; p1.in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p</a:t>
            </a:r>
            <a:r>
              <a:rPr lang="en-US" dirty="0" smtClean="0">
                <a:latin typeface="Courier"/>
                <a:cs typeface="Courier"/>
              </a:rPr>
              <a:t>rog1.exe &gt; p1.out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prog1.exe &lt; p1.in &gt; p1.out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>
                <a:latin typeface="Courier"/>
                <a:cs typeface="Courier"/>
              </a:rPr>
              <a:t>stdio.h</a:t>
            </a:r>
            <a:r>
              <a:rPr lang="en-US" dirty="0" smtClean="0"/>
              <a:t> there is a </a:t>
            </a:r>
            <a:r>
              <a:rPr lang="en-US" dirty="0" err="1" smtClean="0">
                <a:latin typeface="Courier"/>
                <a:cs typeface="Courier"/>
              </a:rPr>
              <a:t>struct</a:t>
            </a:r>
            <a:r>
              <a:rPr lang="en-US" dirty="0" smtClean="0"/>
              <a:t> called </a:t>
            </a:r>
            <a:r>
              <a:rPr lang="en-US" dirty="0" smtClean="0">
                <a:latin typeface="Courier"/>
                <a:cs typeface="Courier"/>
              </a:rPr>
              <a:t>FILE</a:t>
            </a:r>
            <a:r>
              <a:rPr lang="en-US" dirty="0" smtClean="0"/>
              <a:t> and 3 pointers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stdin</a:t>
            </a:r>
            <a:r>
              <a:rPr lang="en-US" dirty="0"/>
              <a:t>	</a:t>
            </a:r>
            <a:r>
              <a:rPr lang="en-US" dirty="0" smtClean="0"/>
              <a:t>	standard input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stdout</a:t>
            </a:r>
            <a:r>
              <a:rPr lang="en-US" dirty="0"/>
              <a:t>	</a:t>
            </a:r>
            <a:r>
              <a:rPr lang="en-US" dirty="0" smtClean="0"/>
              <a:t>	standard output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stderr</a:t>
            </a:r>
            <a:r>
              <a:rPr lang="en-US" dirty="0"/>
              <a:t>	</a:t>
            </a:r>
            <a:r>
              <a:rPr lang="en-US" dirty="0" smtClean="0"/>
              <a:t>	standard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9272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Recall that we have used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str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str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stdin</a:t>
            </a:r>
            <a:r>
              <a:rPr lang="en-US" dirty="0" smtClean="0">
                <a:latin typeface="Courier"/>
                <a:cs typeface="Courier"/>
              </a:rPr>
              <a:t>)</a:t>
            </a:r>
            <a:r>
              <a:rPr lang="en-US" dirty="0" smtClean="0"/>
              <a:t> for input</a:t>
            </a:r>
          </a:p>
          <a:p>
            <a:endParaRPr lang="en-US" dirty="0" smtClean="0"/>
          </a:p>
          <a:p>
            <a:r>
              <a:rPr lang="en-US" dirty="0" smtClean="0"/>
              <a:t>To open a file for writing, we use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FILE * </a:t>
            </a:r>
            <a:r>
              <a:rPr lang="en-US" dirty="0" err="1" smtClean="0">
                <a:latin typeface="Courier"/>
                <a:cs typeface="Courier"/>
              </a:rPr>
              <a:t>ofp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ofp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fopen</a:t>
            </a:r>
            <a:r>
              <a:rPr lang="en-US" dirty="0" smtClean="0">
                <a:latin typeface="Courier"/>
                <a:cs typeface="Courier"/>
              </a:rPr>
              <a:t>("filename", "w");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//"w" is for write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... //do work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fclose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ofp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1821686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	Recall that we have used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str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str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stdin</a:t>
            </a:r>
            <a:r>
              <a:rPr lang="en-US" dirty="0" smtClean="0">
                <a:latin typeface="Courier"/>
                <a:cs typeface="Courier"/>
              </a:rPr>
              <a:t>)</a:t>
            </a:r>
            <a:r>
              <a:rPr lang="en-US" dirty="0" smtClean="0"/>
              <a:t> for input</a:t>
            </a:r>
          </a:p>
          <a:p>
            <a:endParaRPr lang="en-US" dirty="0" smtClean="0"/>
          </a:p>
          <a:p>
            <a:r>
              <a:rPr lang="en-US" dirty="0" smtClean="0"/>
              <a:t>	To open a file for writing, we use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FILE * </a:t>
            </a:r>
            <a:r>
              <a:rPr lang="en-US" dirty="0" err="1" smtClean="0">
                <a:latin typeface="Courier"/>
                <a:cs typeface="Courier"/>
              </a:rPr>
              <a:t>ofp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ofp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fopen</a:t>
            </a:r>
            <a:r>
              <a:rPr lang="en-US" dirty="0" smtClean="0">
                <a:latin typeface="Courier"/>
                <a:cs typeface="Courier"/>
              </a:rPr>
              <a:t>("filename", "w"); 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//"w" is for write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... //do work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fclose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ofp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909450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use </a:t>
            </a:r>
            <a:r>
              <a:rPr lang="en-US" dirty="0" err="1" smtClean="0">
                <a:latin typeface="Courier"/>
                <a:cs typeface="Courier"/>
              </a:rPr>
              <a:t>fprintf</a:t>
            </a:r>
            <a:r>
              <a:rPr lang="en-US" dirty="0" smtClean="0"/>
              <a:t> to write to a file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fprintf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file_ptr</a:t>
            </a:r>
            <a:r>
              <a:rPr lang="en-US" dirty="0" smtClean="0">
                <a:latin typeface="Courier"/>
                <a:cs typeface="Courier"/>
              </a:rPr>
              <a:t>, "Text %d %s", </a:t>
            </a:r>
            <a:r>
              <a:rPr lang="en-US" dirty="0" err="1" smtClean="0">
                <a:latin typeface="Courier"/>
                <a:cs typeface="Courier"/>
              </a:rPr>
              <a:t>an_int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a_string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>
                <a:latin typeface="Courier"/>
                <a:cs typeface="Courier"/>
              </a:rPr>
              <a:t>fscanf</a:t>
            </a:r>
            <a:r>
              <a:rPr lang="en-US" dirty="0" smtClean="0"/>
              <a:t> or </a:t>
            </a:r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/>
              <a:t> for file input (read from a file)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FILE * </a:t>
            </a:r>
            <a:r>
              <a:rPr lang="en-US" dirty="0" err="1" smtClean="0">
                <a:latin typeface="Courier"/>
                <a:cs typeface="Courier"/>
              </a:rPr>
              <a:t>ifp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ifp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fopen</a:t>
            </a:r>
            <a:r>
              <a:rPr lang="en-US" dirty="0" smtClean="0">
                <a:latin typeface="Courier"/>
                <a:cs typeface="Courier"/>
              </a:rPr>
              <a:t>("filename", "r");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//Read from an existing file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fopen</a:t>
            </a:r>
            <a:r>
              <a:rPr lang="en-US" dirty="0" smtClean="0"/>
              <a:t> returns </a:t>
            </a:r>
            <a:r>
              <a:rPr lang="en-US" dirty="0" smtClean="0">
                <a:latin typeface="Courier"/>
                <a:cs typeface="Courier"/>
              </a:rPr>
              <a:t>NULL</a:t>
            </a:r>
            <a:r>
              <a:rPr lang="en-US" dirty="0" smtClean="0"/>
              <a:t> if the file cannot be read from or found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fscanf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ifp</a:t>
            </a:r>
            <a:r>
              <a:rPr lang="en-US" dirty="0" smtClean="0">
                <a:latin typeface="Courier"/>
                <a:cs typeface="Courier"/>
              </a:rPr>
              <a:t>,"%d %d", &amp;a, &amp;b);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fgets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str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str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file_ptr</a:t>
            </a:r>
            <a:r>
              <a:rPr lang="en-US" dirty="0" smtClean="0">
                <a:latin typeface="Courier"/>
                <a:cs typeface="Courier"/>
              </a:rPr>
              <a:t>); 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//For a line of file input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763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Position Indicator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fseek</a:t>
            </a:r>
            <a:r>
              <a:rPr lang="en-US" dirty="0" smtClean="0">
                <a:latin typeface="Courier"/>
                <a:cs typeface="Courier"/>
              </a:rPr>
              <a:t>(...)</a:t>
            </a:r>
            <a:r>
              <a:rPr lang="en-US" dirty="0" smtClean="0"/>
              <a:t>, </a:t>
            </a:r>
            <a:r>
              <a:rPr lang="en-US" dirty="0" err="1" smtClean="0">
                <a:latin typeface="Courier"/>
                <a:cs typeface="Courier"/>
              </a:rPr>
              <a:t>ftell</a:t>
            </a:r>
            <a:r>
              <a:rPr lang="en-US" dirty="0" smtClean="0">
                <a:latin typeface="Courier"/>
                <a:cs typeface="Courier"/>
              </a:rPr>
              <a:t>(...)</a:t>
            </a:r>
          </a:p>
          <a:p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ftell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file_ptr</a:t>
            </a:r>
            <a:r>
              <a:rPr lang="en-US" dirty="0" smtClean="0">
                <a:latin typeface="Courier"/>
                <a:cs typeface="Courier"/>
              </a:rPr>
              <a:t>)</a:t>
            </a:r>
            <a:r>
              <a:rPr lang="en-US" dirty="0" smtClean="0"/>
              <a:t> tells the position of the file pointer in bytes</a:t>
            </a:r>
          </a:p>
          <a:p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fseek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file_ptr</a:t>
            </a:r>
            <a:r>
              <a:rPr lang="en-US" dirty="0" smtClean="0">
                <a:latin typeface="Courier"/>
                <a:cs typeface="Courier"/>
              </a:rPr>
              <a:t>, offset, place)</a:t>
            </a:r>
            <a:r>
              <a:rPr lang="en-US" dirty="0" smtClean="0"/>
              <a:t> goes to a position from place</a:t>
            </a:r>
          </a:p>
          <a:p>
            <a:pPr lvl="1"/>
            <a:r>
              <a:rPr lang="en-US" dirty="0" smtClean="0"/>
              <a:t>0 - beginning of the file</a:t>
            </a:r>
          </a:p>
          <a:p>
            <a:pPr lvl="1"/>
            <a:r>
              <a:rPr lang="en-US" dirty="0" smtClean="0"/>
              <a:t>1 -current position in the file</a:t>
            </a:r>
          </a:p>
          <a:p>
            <a:pPr lvl="1"/>
            <a:r>
              <a:rPr lang="en-US" dirty="0" smtClean="0"/>
              <a:t>2 - end of the 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78743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FILE * </a:t>
            </a:r>
            <a:r>
              <a:rPr lang="en-US" dirty="0" err="1" smtClean="0">
                <a:latin typeface="Courier"/>
                <a:cs typeface="Courier"/>
              </a:rPr>
              <a:t>fptr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filesize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fptr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fopen</a:t>
            </a:r>
            <a:r>
              <a:rPr lang="en-US" dirty="0" smtClean="0">
                <a:latin typeface="Courier"/>
                <a:cs typeface="Courier"/>
              </a:rPr>
              <a:t>("filename", "r");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fseek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fptr</a:t>
            </a:r>
            <a:r>
              <a:rPr lang="en-US" dirty="0" smtClean="0">
                <a:latin typeface="Courier"/>
                <a:cs typeface="Courier"/>
              </a:rPr>
              <a:t>, 0, 2);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filesize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ftell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fptr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//go back to the beginning of the </a:t>
            </a:r>
            <a:r>
              <a:rPr lang="en-US" dirty="0" smtClean="0">
                <a:latin typeface="Courier"/>
                <a:cs typeface="Courier"/>
              </a:rPr>
              <a:t>file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fseek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fptr</a:t>
            </a:r>
            <a:r>
              <a:rPr lang="en-US" dirty="0" smtClean="0">
                <a:latin typeface="Courier"/>
                <a:cs typeface="Courier"/>
              </a:rPr>
              <a:t>, 0, 0);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0212322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and Writing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"</a:t>
            </a:r>
            <a:r>
              <a:rPr lang="en-US" dirty="0" err="1" smtClean="0"/>
              <a:t>rb</a:t>
            </a:r>
            <a:r>
              <a:rPr lang="en-US" dirty="0" smtClean="0"/>
              <a:t>" - read binary</a:t>
            </a:r>
          </a:p>
          <a:p>
            <a:r>
              <a:rPr lang="en-US" dirty="0" smtClean="0"/>
              <a:t>	"</a:t>
            </a:r>
            <a:r>
              <a:rPr lang="en-US" dirty="0" err="1" smtClean="0"/>
              <a:t>wb</a:t>
            </a:r>
            <a:r>
              <a:rPr lang="en-US" dirty="0" smtClean="0"/>
              <a:t>" - write binary</a:t>
            </a:r>
          </a:p>
          <a:p>
            <a:endParaRPr lang="en-US" dirty="0" smtClean="0"/>
          </a:p>
          <a:p>
            <a:r>
              <a:rPr lang="en-US" dirty="0" smtClean="0"/>
              <a:t>Append to a file</a:t>
            </a:r>
          </a:p>
          <a:p>
            <a:pPr lvl="1"/>
            <a:r>
              <a:rPr lang="en-US" dirty="0" smtClean="0"/>
              <a:t>"a" – append</a:t>
            </a:r>
          </a:p>
          <a:p>
            <a:pPr lvl="1"/>
            <a:r>
              <a:rPr lang="en-US" dirty="0" smtClean="0"/>
              <a:t>"</a:t>
            </a:r>
            <a:r>
              <a:rPr lang="en-US" dirty="0" err="1" smtClean="0"/>
              <a:t>ab</a:t>
            </a:r>
            <a:r>
              <a:rPr lang="en-US" dirty="0" smtClean="0"/>
              <a:t>" - append binary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8786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1059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367" y="1216525"/>
            <a:ext cx="8662737" cy="548105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FILE * </a:t>
            </a:r>
            <a:r>
              <a:rPr lang="en-US" dirty="0" err="1" smtClean="0">
                <a:latin typeface="Courier"/>
                <a:cs typeface="Courier"/>
              </a:rPr>
              <a:t>ifp</a:t>
            </a:r>
            <a:r>
              <a:rPr lang="en-US" dirty="0" smtClean="0">
                <a:latin typeface="Courier"/>
                <a:cs typeface="Courier"/>
              </a:rPr>
              <a:t>;  //Input file pointer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FILE * </a:t>
            </a:r>
            <a:r>
              <a:rPr lang="en-US" dirty="0" err="1" smtClean="0">
                <a:latin typeface="Courier"/>
                <a:cs typeface="Courier"/>
              </a:rPr>
              <a:t>ofp</a:t>
            </a:r>
            <a:r>
              <a:rPr lang="en-US" dirty="0" smtClean="0">
                <a:latin typeface="Courier"/>
                <a:cs typeface="Courier"/>
              </a:rPr>
              <a:t>;  //Output file pointer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r>
              <a:rPr lang="en-US" dirty="0" smtClean="0">
                <a:latin typeface="Courier"/>
                <a:cs typeface="Courier"/>
              </a:rPr>
              <a:t>;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sum = 0;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ifp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fopen</a:t>
            </a:r>
            <a:r>
              <a:rPr lang="en-US" dirty="0" smtClean="0">
                <a:latin typeface="Courier"/>
                <a:cs typeface="Courier"/>
              </a:rPr>
              <a:t>("</a:t>
            </a:r>
            <a:r>
              <a:rPr lang="en-US" dirty="0" err="1" smtClean="0">
                <a:latin typeface="Courier"/>
                <a:cs typeface="Courier"/>
              </a:rPr>
              <a:t>input_name</a:t>
            </a:r>
            <a:r>
              <a:rPr lang="en-US" dirty="0" smtClean="0">
                <a:latin typeface="Courier"/>
                <a:cs typeface="Courier"/>
              </a:rPr>
              <a:t>", "r");  //Open to read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ofp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fopen</a:t>
            </a:r>
            <a:r>
              <a:rPr lang="en-US" dirty="0" smtClean="0">
                <a:latin typeface="Courier"/>
                <a:cs typeface="Courier"/>
              </a:rPr>
              <a:t>("</a:t>
            </a:r>
            <a:r>
              <a:rPr lang="en-US" dirty="0" err="1" smtClean="0">
                <a:latin typeface="Courier"/>
                <a:cs typeface="Courier"/>
              </a:rPr>
              <a:t>output_name</a:t>
            </a:r>
            <a:r>
              <a:rPr lang="en-US" dirty="0" smtClean="0">
                <a:latin typeface="Courier"/>
                <a:cs typeface="Courier"/>
              </a:rPr>
              <a:t>", "w"); //Open to write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//Read until there is no more input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while(</a:t>
            </a:r>
            <a:r>
              <a:rPr lang="en-US" dirty="0" err="1" smtClean="0">
                <a:latin typeface="Courier"/>
                <a:cs typeface="Courier"/>
              </a:rPr>
              <a:t>fscanf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ifp</a:t>
            </a:r>
            <a:r>
              <a:rPr lang="en-US" dirty="0" smtClean="0">
                <a:latin typeface="Courier"/>
                <a:cs typeface="Courier"/>
              </a:rPr>
              <a:t>, "%d", &amp;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r>
              <a:rPr lang="en-US" dirty="0" smtClean="0">
                <a:latin typeface="Courier"/>
                <a:cs typeface="Courier"/>
              </a:rPr>
              <a:t>) == 1)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fprintf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ofp</a:t>
            </a:r>
            <a:r>
              <a:rPr lang="en-US" dirty="0" smtClean="0">
                <a:latin typeface="Courier"/>
                <a:cs typeface="Courier"/>
              </a:rPr>
              <a:t>, "%d", 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r>
              <a:rPr lang="en-US" dirty="0" smtClean="0">
                <a:latin typeface="Courier"/>
                <a:cs typeface="Courier"/>
              </a:rPr>
              <a:t>); //Store result in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         //output file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sum += </a:t>
            </a:r>
            <a:r>
              <a:rPr lang="en-US" dirty="0" err="1" smtClean="0">
                <a:latin typeface="Courier"/>
                <a:cs typeface="Courier"/>
              </a:rPr>
              <a:t>val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fprintf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ofp</a:t>
            </a:r>
            <a:r>
              <a:rPr lang="en-US" dirty="0" smtClean="0">
                <a:latin typeface="Courier"/>
                <a:cs typeface="Courier"/>
              </a:rPr>
              <a:t>, "\n sum %d", sum); 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1540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 </a:t>
            </a:r>
            <a:r>
              <a:rPr lang="en-US" dirty="0" err="1" smtClean="0"/>
              <a:t>Tac</a:t>
            </a:r>
            <a:r>
              <a:rPr lang="en-US" dirty="0" smtClean="0"/>
              <a:t> Toe </a:t>
            </a:r>
            <a:r>
              <a:rPr lang="en-US" dirty="0" err="1" smtClean="0"/>
              <a:t>Makefile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33" y="1600200"/>
            <a:ext cx="8811758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CC=</a:t>
            </a:r>
            <a:r>
              <a:rPr lang="en-US" dirty="0" err="1" smtClean="0">
                <a:latin typeface="Courier"/>
                <a:cs typeface="Courier"/>
              </a:rPr>
              <a:t>gcc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CFLAGS=-</a:t>
            </a:r>
            <a:r>
              <a:rPr lang="en-US" dirty="0" err="1" smtClean="0">
                <a:latin typeface="Courier"/>
                <a:cs typeface="Courier"/>
              </a:rPr>
              <a:t>ansi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#executable first, then </a:t>
            </a:r>
            <a:r>
              <a:rPr lang="en-US" dirty="0" smtClean="0">
                <a:latin typeface="Courier"/>
                <a:cs typeface="Courier"/>
              </a:rPr>
              <a:t>sources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ttt</a:t>
            </a:r>
            <a:r>
              <a:rPr lang="en-US" dirty="0" smtClean="0">
                <a:latin typeface="Courier"/>
                <a:cs typeface="Courier"/>
              </a:rPr>
              <a:t>: </a:t>
            </a:r>
            <a:r>
              <a:rPr lang="en-US" dirty="0" err="1" smtClean="0">
                <a:latin typeface="Courier"/>
                <a:cs typeface="Courier"/>
              </a:rPr>
              <a:t>TicTacToe.o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tttmain.o</a:t>
            </a:r>
            <a:r>
              <a:rPr lang="en-US" dirty="0" smtClean="0">
                <a:latin typeface="Courier"/>
                <a:cs typeface="Courier"/>
              </a:rPr>
              <a:t> 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$(CC) $(CFLAGS) -o </a:t>
            </a:r>
            <a:r>
              <a:rPr lang="en-US" dirty="0" err="1" smtClean="0">
                <a:latin typeface="Courier"/>
                <a:cs typeface="Courier"/>
              </a:rPr>
              <a:t>ttt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TicTacToe.o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tttmain.o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tttmain.o</a:t>
            </a:r>
            <a:r>
              <a:rPr lang="en-US" dirty="0" smtClean="0">
                <a:latin typeface="Courier"/>
                <a:cs typeface="Courier"/>
              </a:rPr>
              <a:t>: </a:t>
            </a:r>
            <a:r>
              <a:rPr lang="en-US" dirty="0" err="1" smtClean="0">
                <a:latin typeface="Courier"/>
                <a:cs typeface="Courier"/>
              </a:rPr>
              <a:t>TicTacToe.h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tttmain.c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$(CC) $(CFLAGS) -c </a:t>
            </a:r>
            <a:r>
              <a:rPr lang="en-US" dirty="0" err="1" smtClean="0">
                <a:latin typeface="Courier"/>
                <a:cs typeface="Courier"/>
              </a:rPr>
              <a:t>tttmain.c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TicTacToe.o</a:t>
            </a:r>
            <a:r>
              <a:rPr lang="en-US" dirty="0" smtClean="0">
                <a:latin typeface="Courier"/>
                <a:cs typeface="Courier"/>
              </a:rPr>
              <a:t>: </a:t>
            </a:r>
            <a:r>
              <a:rPr lang="en-US" dirty="0" err="1" smtClean="0">
                <a:latin typeface="Courier"/>
                <a:cs typeface="Courier"/>
              </a:rPr>
              <a:t>TicTacToe.h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TicTacToe.c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$(CC) $(CFLAGS) -c </a:t>
            </a:r>
            <a:r>
              <a:rPr lang="en-US" dirty="0" err="1" smtClean="0">
                <a:latin typeface="Courier"/>
                <a:cs typeface="Courier"/>
              </a:rPr>
              <a:t>TicTacToe.c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82750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772" y="1600200"/>
            <a:ext cx="864154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>
                <a:latin typeface="Courier"/>
                <a:cs typeface="Courier"/>
              </a:rPr>
              <a:t>if(</a:t>
            </a:r>
            <a:r>
              <a:rPr lang="en-US" sz="3000" dirty="0" err="1" smtClean="0">
                <a:latin typeface="Courier"/>
                <a:cs typeface="Courier"/>
              </a:rPr>
              <a:t>ifp</a:t>
            </a:r>
            <a:r>
              <a:rPr lang="en-US" sz="3000" dirty="0" smtClean="0">
                <a:latin typeface="Courier"/>
                <a:cs typeface="Courier"/>
              </a:rPr>
              <a:t> == NULL)</a:t>
            </a:r>
          </a:p>
          <a:p>
            <a:pPr marL="0" indent="0">
              <a:buNone/>
            </a:pPr>
            <a:r>
              <a:rPr lang="en-US" sz="3000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sz="3000" dirty="0" smtClean="0">
                <a:latin typeface="Courier"/>
                <a:cs typeface="Courier"/>
              </a:rPr>
              <a:t>  </a:t>
            </a:r>
            <a:r>
              <a:rPr lang="en-US" sz="3000" dirty="0" err="1" smtClean="0">
                <a:latin typeface="Courier"/>
                <a:cs typeface="Courier"/>
              </a:rPr>
              <a:t>printf</a:t>
            </a:r>
            <a:r>
              <a:rPr lang="en-US" sz="3000" dirty="0" smtClean="0">
                <a:latin typeface="Courier"/>
                <a:cs typeface="Courier"/>
              </a:rPr>
              <a:t>("input file not found\n");</a:t>
            </a:r>
          </a:p>
          <a:p>
            <a:pPr marL="0" indent="0">
              <a:buNone/>
            </a:pPr>
            <a:r>
              <a:rPr lang="en-US" sz="3000" dirty="0" smtClean="0">
                <a:latin typeface="Courier"/>
                <a:cs typeface="Courier"/>
              </a:rPr>
              <a:t>  </a:t>
            </a:r>
            <a:r>
              <a:rPr lang="en-US" sz="3000" dirty="0" err="1" smtClean="0">
                <a:latin typeface="Courier"/>
                <a:cs typeface="Courier"/>
              </a:rPr>
              <a:t>printf</a:t>
            </a:r>
            <a:r>
              <a:rPr lang="en-US" sz="3000" dirty="0" smtClean="0">
                <a:latin typeface="Courier"/>
                <a:cs typeface="Courier"/>
              </a:rPr>
              <a:t>("Exiting...\n");</a:t>
            </a:r>
          </a:p>
          <a:p>
            <a:pPr marL="0" indent="0">
              <a:buNone/>
            </a:pPr>
            <a:r>
              <a:rPr lang="en-US" sz="3000" dirty="0" smtClean="0">
                <a:latin typeface="Courier"/>
                <a:cs typeface="Courier"/>
              </a:rPr>
              <a:t>  exit(0);</a:t>
            </a:r>
          </a:p>
          <a:p>
            <a:pPr marL="0" indent="0">
              <a:buNone/>
            </a:pPr>
            <a:r>
              <a:rPr lang="en-US" sz="3000" dirty="0" smtClean="0">
                <a:latin typeface="Courier"/>
                <a:cs typeface="Courier"/>
              </a:rPr>
              <a:t>}</a:t>
            </a:r>
            <a:endParaRPr lang="en-US" sz="3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802193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void</a:t>
            </a:r>
            <a:r>
              <a:rPr lang="en-US" dirty="0" smtClean="0"/>
              <a:t> functions</a:t>
            </a:r>
          </a:p>
          <a:p>
            <a:r>
              <a:rPr lang="en-US" dirty="0" smtClean="0"/>
              <a:t>functions with parameters</a:t>
            </a:r>
          </a:p>
          <a:p>
            <a:r>
              <a:rPr lang="en-US" dirty="0" smtClean="0"/>
              <a:t>return types</a:t>
            </a:r>
          </a:p>
          <a:p>
            <a:r>
              <a:rPr lang="en-US" dirty="0" smtClean="0"/>
              <a:t>call by value</a:t>
            </a:r>
          </a:p>
          <a:p>
            <a:r>
              <a:rPr lang="en-US" dirty="0"/>
              <a:t>c</a:t>
            </a:r>
            <a:r>
              <a:rPr lang="en-US" dirty="0" smtClean="0"/>
              <a:t>all by 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23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by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min(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b)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if(a &lt; b)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return a;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return b;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values of a and b are copied from those of the formal parameters.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325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Call by Reference Example for </a:t>
            </a:r>
            <a:r>
              <a:rPr lang="en-US" dirty="0"/>
              <a:t>A</a:t>
            </a:r>
            <a:r>
              <a:rPr lang="en-US" dirty="0" smtClean="0"/>
              <a:t>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958" y="1600200"/>
            <a:ext cx="858917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>
                <a:latin typeface="Courier"/>
                <a:cs typeface="Courier"/>
              </a:rPr>
              <a:t>#include &lt;</a:t>
            </a:r>
            <a:r>
              <a:rPr lang="en-US" sz="3000" dirty="0" err="1" smtClean="0">
                <a:latin typeface="Courier"/>
                <a:cs typeface="Courier"/>
              </a:rPr>
              <a:t>stdio.h</a:t>
            </a:r>
            <a:r>
              <a:rPr lang="en-US" sz="3000" dirty="0" smtClean="0">
                <a:latin typeface="Courier"/>
                <a:cs typeface="Courier"/>
              </a:rPr>
              <a:t>&gt;</a:t>
            </a:r>
          </a:p>
          <a:p>
            <a:pPr marL="0" indent="0">
              <a:buNone/>
            </a:pPr>
            <a:endParaRPr lang="en-US" sz="3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000" dirty="0">
                <a:latin typeface="Courier"/>
                <a:cs typeface="Courier"/>
              </a:rPr>
              <a:t>//pass in the address of the </a:t>
            </a:r>
            <a:r>
              <a:rPr lang="en-US" sz="3000" dirty="0" smtClean="0">
                <a:latin typeface="Courier"/>
                <a:cs typeface="Courier"/>
              </a:rPr>
              <a:t>array</a:t>
            </a:r>
          </a:p>
          <a:p>
            <a:pPr marL="0" indent="0">
              <a:buNone/>
            </a:pPr>
            <a:r>
              <a:rPr lang="en-US" sz="3000" dirty="0" err="1" smtClean="0">
                <a:latin typeface="Courier"/>
                <a:cs typeface="Courier"/>
              </a:rPr>
              <a:t>int</a:t>
            </a:r>
            <a:r>
              <a:rPr lang="en-US" sz="3000" dirty="0" smtClean="0">
                <a:latin typeface="Courier"/>
                <a:cs typeface="Courier"/>
              </a:rPr>
              <a:t> length(char[]); </a:t>
            </a:r>
          </a:p>
          <a:p>
            <a:pPr marL="0" indent="0">
              <a:buNone/>
            </a:pPr>
            <a:r>
              <a:rPr lang="en-US" sz="3000" dirty="0">
                <a:latin typeface="Courier"/>
                <a:cs typeface="Courier"/>
              </a:rPr>
              <a:t>//Call by </a:t>
            </a:r>
            <a:r>
              <a:rPr lang="en-US" sz="3000" dirty="0" smtClean="0">
                <a:latin typeface="Courier"/>
                <a:cs typeface="Courier"/>
              </a:rPr>
              <a:t>reference</a:t>
            </a:r>
          </a:p>
          <a:p>
            <a:pPr marL="0" indent="0">
              <a:buNone/>
            </a:pPr>
            <a:r>
              <a:rPr lang="en-US" sz="3000" dirty="0" smtClean="0">
                <a:latin typeface="Courier"/>
                <a:cs typeface="Courier"/>
              </a:rPr>
              <a:t>void </a:t>
            </a:r>
            <a:r>
              <a:rPr lang="en-US" sz="3000" dirty="0" err="1" smtClean="0">
                <a:latin typeface="Courier"/>
                <a:cs typeface="Courier"/>
              </a:rPr>
              <a:t>changeChar</a:t>
            </a:r>
            <a:r>
              <a:rPr lang="en-US" sz="3000" dirty="0" smtClean="0">
                <a:latin typeface="Courier"/>
                <a:cs typeface="Courier"/>
              </a:rPr>
              <a:t>(char [], </a:t>
            </a:r>
            <a:r>
              <a:rPr lang="en-US" sz="3000" dirty="0" err="1" smtClean="0">
                <a:latin typeface="Courier"/>
                <a:cs typeface="Courier"/>
              </a:rPr>
              <a:t>int</a:t>
            </a:r>
            <a:r>
              <a:rPr lang="en-US" sz="3000" dirty="0" smtClean="0">
                <a:latin typeface="Courier"/>
                <a:cs typeface="Courier"/>
              </a:rPr>
              <a:t>, char); </a:t>
            </a:r>
          </a:p>
          <a:p>
            <a:pPr marL="0" indent="0">
              <a:buNone/>
            </a:pPr>
            <a:r>
              <a:rPr lang="en-US" sz="3000" dirty="0">
                <a:latin typeface="Courier"/>
                <a:cs typeface="Courier"/>
              </a:rPr>
              <a:t>//Call by value</a:t>
            </a:r>
          </a:p>
          <a:p>
            <a:pPr marL="0" indent="0">
              <a:buNone/>
            </a:pPr>
            <a:r>
              <a:rPr lang="en-US" sz="3000" dirty="0" smtClean="0">
                <a:latin typeface="Courier"/>
                <a:cs typeface="Courier"/>
              </a:rPr>
              <a:t>void </a:t>
            </a:r>
            <a:r>
              <a:rPr lang="en-US" sz="3000" dirty="0" err="1" smtClean="0">
                <a:latin typeface="Courier"/>
                <a:cs typeface="Courier"/>
              </a:rPr>
              <a:t>changeInt</a:t>
            </a:r>
            <a:r>
              <a:rPr lang="en-US" sz="3000" dirty="0" smtClean="0">
                <a:latin typeface="Courier"/>
                <a:cs typeface="Courier"/>
              </a:rPr>
              <a:t>(</a:t>
            </a:r>
            <a:r>
              <a:rPr lang="en-US" sz="3000" dirty="0" err="1" smtClean="0">
                <a:latin typeface="Courier"/>
                <a:cs typeface="Courier"/>
              </a:rPr>
              <a:t>int</a:t>
            </a:r>
            <a:r>
              <a:rPr lang="en-US" sz="3000" dirty="0" smtClean="0">
                <a:latin typeface="Courier"/>
                <a:cs typeface="Courier"/>
              </a:rPr>
              <a:t>, </a:t>
            </a:r>
            <a:r>
              <a:rPr lang="en-US" sz="3000" dirty="0" err="1" smtClean="0">
                <a:latin typeface="Courier"/>
                <a:cs typeface="Courier"/>
              </a:rPr>
              <a:t>int</a:t>
            </a:r>
            <a:r>
              <a:rPr lang="en-US" sz="3000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85899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3373</TotalTime>
  <Words>3985</Words>
  <Application>Microsoft Macintosh PowerPoint</Application>
  <PresentationFormat>On-screen Show (4:3)</PresentationFormat>
  <Paragraphs>697</Paragraphs>
  <Slides>60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Office Theme</vt:lpstr>
      <vt:lpstr>C Programming Day 4 based upon Practical C Programming by Steve Oualline</vt:lpstr>
      <vt:lpstr>Tic Tac Toe Example</vt:lpstr>
      <vt:lpstr>Tic Tac Toe Makefile</vt:lpstr>
      <vt:lpstr>Example Makefile</vt:lpstr>
      <vt:lpstr>More on Makefiles</vt:lpstr>
      <vt:lpstr>Tic Tac Toe Makefile</vt:lpstr>
      <vt:lpstr>More on functions</vt:lpstr>
      <vt:lpstr>Call by value</vt:lpstr>
      <vt:lpstr>Call by Reference Example for Arrays</vt:lpstr>
      <vt:lpstr>Example main Function</vt:lpstr>
      <vt:lpstr>Functions for Example</vt:lpstr>
      <vt:lpstr>Recursion</vt:lpstr>
      <vt:lpstr>Macros</vt:lpstr>
      <vt:lpstr>Macro Examples</vt:lpstr>
      <vt:lpstr>Macro Examples</vt:lpstr>
      <vt:lpstr>Character Macros</vt:lpstr>
      <vt:lpstr>Structures</vt:lpstr>
      <vt:lpstr>Structures</vt:lpstr>
      <vt:lpstr>More on Structures</vt:lpstr>
      <vt:lpstr>More on Structures</vt:lpstr>
      <vt:lpstr>More on typedef</vt:lpstr>
      <vt:lpstr>&lt;time.h&gt;</vt:lpstr>
      <vt:lpstr>Pointers</vt:lpstr>
      <vt:lpstr>Super Important Example</vt:lpstr>
      <vt:lpstr>Pointers</vt:lpstr>
      <vt:lpstr>Pointers</vt:lpstr>
      <vt:lpstr>Constant Pointers</vt:lpstr>
      <vt:lpstr>Call by Reference</vt:lpstr>
      <vt:lpstr>Call by Reference Example</vt:lpstr>
      <vt:lpstr>Scope Rules</vt:lpstr>
      <vt:lpstr>Scope Example</vt:lpstr>
      <vt:lpstr>Void Pointers</vt:lpstr>
      <vt:lpstr>Void Pointer Example</vt:lpstr>
      <vt:lpstr>Pointers and Arrays</vt:lpstr>
      <vt:lpstr>Example Part 1</vt:lpstr>
      <vt:lpstr>Example Part 2</vt:lpstr>
      <vt:lpstr>Dynamic Memory Allocation</vt:lpstr>
      <vt:lpstr>Examples</vt:lpstr>
      <vt:lpstr>Card Example</vt:lpstr>
      <vt:lpstr>Card Example Continued</vt:lpstr>
      <vt:lpstr>malloc, memset, and memcpy</vt:lpstr>
      <vt:lpstr>malloc, memset, and memcpy</vt:lpstr>
      <vt:lpstr>Allocating Multi-Dimensional Arrays</vt:lpstr>
      <vt:lpstr>Allocating Multi-Dimensional Arrays</vt:lpstr>
      <vt:lpstr>Linked Lists</vt:lpstr>
      <vt:lpstr>Linked Lists</vt:lpstr>
      <vt:lpstr>Linked Lists</vt:lpstr>
      <vt:lpstr>Linked Lists</vt:lpstr>
      <vt:lpstr>Add an element</vt:lpstr>
      <vt:lpstr>Searching in arrays</vt:lpstr>
      <vt:lpstr>Linked List Searching</vt:lpstr>
      <vt:lpstr>File I/O</vt:lpstr>
      <vt:lpstr>File I/O</vt:lpstr>
      <vt:lpstr>Writing to a File</vt:lpstr>
      <vt:lpstr>Writing to a file</vt:lpstr>
      <vt:lpstr>File Position Indicator</vt:lpstr>
      <vt:lpstr>Example</vt:lpstr>
      <vt:lpstr>Reading and Writing Binary</vt:lpstr>
      <vt:lpstr>Example</vt:lpstr>
      <vt:lpstr>Error Checking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Programming Day 4 based upon Practical C Programming by Steve Oualline</dc:title>
  <dc:creator>David</dc:creator>
  <cp:lastModifiedBy>David</cp:lastModifiedBy>
  <cp:revision>17</cp:revision>
  <dcterms:created xsi:type="dcterms:W3CDTF">2014-06-01T18:57:10Z</dcterms:created>
  <dcterms:modified xsi:type="dcterms:W3CDTF">2014-09-03T16:15:17Z</dcterms:modified>
</cp:coreProperties>
</file>