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8" d="100"/>
          <a:sy n="58" d="100"/>
        </p:scale>
        <p:origin x="-136" y="-2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3C1E8F-6638-4166-9C71-60056DC1CE2B}" type="datetimeFigureOut">
              <a:rPr lang="en-US" smtClean="0"/>
              <a:t>4/15/15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860A5-A73E-4901-97DC-9D144D34C8D0}" type="slidenum">
              <a:rPr lang="en-US" smtClean="0"/>
              <a:t>‹#›</a:t>
            </a:fld>
            <a:endParaRPr lang="en-US"/>
          </a:p>
        </p:txBody>
      </p:sp>
    </p:spTree>
    <p:extLst>
      <p:ext uri="{BB962C8B-B14F-4D97-AF65-F5344CB8AC3E}">
        <p14:creationId xmlns:p14="http://schemas.microsoft.com/office/powerpoint/2010/main" val="182908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4/15/15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4/15/15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4/15/15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4/15/15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4/15/15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4/15/15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a:t>
            </a:r>
            <a:r>
              <a:rPr lang="en-US" smtClean="0"/>
              <a:t>the </a:t>
            </a:r>
            <a:r>
              <a:rPr lang="en-US" smtClean="0"/>
              <a:t>Patterson </a:t>
            </a:r>
            <a:r>
              <a:rPr lang="en-US" dirty="0" smtClean="0"/>
              <a:t>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a:t>Single and Multi-Cycle CPUs</a:t>
            </a:r>
          </a:p>
        </p:txBody>
      </p:sp>
      <p:sp>
        <p:nvSpPr>
          <p:cNvPr id="3" name="Content Placeholder 2"/>
          <p:cNvSpPr>
            <a:spLocks noGrp="1"/>
          </p:cNvSpPr>
          <p:nvPr>
            <p:ph idx="1"/>
          </p:nvPr>
        </p:nvSpPr>
        <p:spPr>
          <a:xfrm>
            <a:off x="609600" y="935183"/>
            <a:ext cx="10972800" cy="5572495"/>
          </a:xfrm>
        </p:spPr>
        <p:txBody>
          <a:bodyPr>
            <a:normAutofit lnSpcReduction="10000"/>
          </a:bodyPr>
          <a:lstStyle/>
          <a:p>
            <a:pPr lvl="0"/>
            <a:r>
              <a:rPr lang="en-US" altLang="en-US" dirty="0">
                <a:solidFill>
                  <a:srgbClr val="000000"/>
                </a:solidFill>
                <a:latin typeface="Arial Unicode MS" panose="020B0604020202020204" pitchFamily="34" charset="-128"/>
              </a:rPr>
              <a:t>Recall that a CPU is made up of multiple </a:t>
            </a:r>
            <a:r>
              <a:rPr lang="en-US" altLang="en-US" dirty="0" smtClean="0">
                <a:solidFill>
                  <a:srgbClr val="000000"/>
                </a:solidFill>
                <a:latin typeface="Arial Unicode MS" panose="020B0604020202020204" pitchFamily="34" charset="-128"/>
              </a:rPr>
              <a:t>components:</a:t>
            </a:r>
          </a:p>
          <a:p>
            <a:pPr lvl="0"/>
            <a:r>
              <a:rPr lang="en-US" altLang="en-US" dirty="0" smtClean="0">
                <a:solidFill>
                  <a:srgbClr val="000000"/>
                </a:solidFill>
                <a:latin typeface="Arial Unicode MS" panose="020B0604020202020204" pitchFamily="34" charset="-128"/>
              </a:rPr>
              <a:t>Program </a:t>
            </a:r>
            <a:r>
              <a:rPr lang="en-US" altLang="en-US" dirty="0">
                <a:solidFill>
                  <a:srgbClr val="000000"/>
                </a:solidFill>
                <a:latin typeface="Arial Unicode MS" panose="020B0604020202020204" pitchFamily="34" charset="-128"/>
              </a:rPr>
              <a:t>Counter and Instruction Register		</a:t>
            </a:r>
            <a:endParaRPr lang="en-US" altLang="en-US" dirty="0" smtClean="0">
              <a:solidFill>
                <a:srgbClr val="000000"/>
              </a:solidFill>
              <a:latin typeface="Arial Unicode MS" panose="020B0604020202020204" pitchFamily="34" charset="-128"/>
            </a:endParaRPr>
          </a:p>
          <a:p>
            <a:pPr lvl="1"/>
            <a:r>
              <a:rPr lang="en-US" altLang="en-US" dirty="0" smtClean="0">
                <a:solidFill>
                  <a:srgbClr val="000000"/>
                </a:solidFill>
                <a:latin typeface="Arial Unicode MS" panose="020B0604020202020204" pitchFamily="34" charset="-128"/>
              </a:rPr>
              <a:t>Program </a:t>
            </a:r>
            <a:r>
              <a:rPr lang="en-US" altLang="en-US" dirty="0">
                <a:solidFill>
                  <a:srgbClr val="000000"/>
                </a:solidFill>
                <a:latin typeface="Arial Unicode MS" panose="020B0604020202020204" pitchFamily="34" charset="-128"/>
              </a:rPr>
              <a:t>Counter - keeps track of the next instruction to load from instruction memory		</a:t>
            </a:r>
            <a:endParaRPr lang="en-US" altLang="en-US" dirty="0" smtClean="0">
              <a:solidFill>
                <a:srgbClr val="000000"/>
              </a:solidFill>
              <a:latin typeface="Arial Unicode MS" panose="020B0604020202020204" pitchFamily="34" charset="-128"/>
            </a:endParaRPr>
          </a:p>
          <a:p>
            <a:pPr lvl="1"/>
            <a:r>
              <a:rPr lang="en-US" altLang="en-US" dirty="0" smtClean="0">
                <a:solidFill>
                  <a:srgbClr val="000000"/>
                </a:solidFill>
                <a:latin typeface="Arial Unicode MS" panose="020B0604020202020204" pitchFamily="34" charset="-128"/>
              </a:rPr>
              <a:t>Instruction </a:t>
            </a:r>
            <a:r>
              <a:rPr lang="en-US" altLang="en-US" dirty="0">
                <a:solidFill>
                  <a:srgbClr val="000000"/>
                </a:solidFill>
                <a:latin typeface="Arial Unicode MS" panose="020B0604020202020204" pitchFamily="34" charset="-128"/>
              </a:rPr>
              <a:t>Register - stores the instruction to execute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These </a:t>
            </a:r>
            <a:r>
              <a:rPr lang="en-US" altLang="en-US" dirty="0">
                <a:solidFill>
                  <a:srgbClr val="000000"/>
                </a:solidFill>
                <a:latin typeface="Arial Unicode MS" panose="020B0604020202020204" pitchFamily="34" charset="-128"/>
              </a:rPr>
              <a:t>represent the fetch step.	</a:t>
            </a:r>
            <a:endParaRPr lang="en-US" altLang="en-US" dirty="0" smtClean="0">
              <a:solidFill>
                <a:srgbClr val="000000"/>
              </a:solidFill>
              <a:latin typeface="Arial Unicode MS" panose="020B0604020202020204" pitchFamily="34" charset="-128"/>
            </a:endParaRPr>
          </a:p>
          <a:p>
            <a:pPr lvl="0"/>
            <a:r>
              <a:rPr lang="en-US" altLang="en-US" dirty="0" smtClean="0">
                <a:solidFill>
                  <a:srgbClr val="000000"/>
                </a:solidFill>
                <a:latin typeface="Arial Unicode MS" panose="020B0604020202020204" pitchFamily="34" charset="-128"/>
              </a:rPr>
              <a:t>Control </a:t>
            </a:r>
            <a:r>
              <a:rPr lang="en-US" altLang="en-US" dirty="0">
                <a:solidFill>
                  <a:srgbClr val="000000"/>
                </a:solidFill>
                <a:latin typeface="Arial Unicode MS" panose="020B0604020202020204" pitchFamily="34" charset="-128"/>
              </a:rPr>
              <a:t>Unit		</a:t>
            </a:r>
            <a:endParaRPr lang="en-US" altLang="en-US" dirty="0" smtClean="0">
              <a:solidFill>
                <a:srgbClr val="000000"/>
              </a:solidFill>
              <a:latin typeface="Arial Unicode MS" panose="020B0604020202020204" pitchFamily="34" charset="-128"/>
            </a:endParaRPr>
          </a:p>
          <a:p>
            <a:pPr lvl="1"/>
            <a:r>
              <a:rPr lang="en-US" altLang="en-US" dirty="0" smtClean="0">
                <a:solidFill>
                  <a:srgbClr val="000000"/>
                </a:solidFill>
                <a:latin typeface="Arial Unicode MS" panose="020B0604020202020204" pitchFamily="34" charset="-128"/>
              </a:rPr>
              <a:t>This </a:t>
            </a:r>
            <a:r>
              <a:rPr lang="en-US" altLang="en-US" dirty="0">
                <a:solidFill>
                  <a:srgbClr val="000000"/>
                </a:solidFill>
                <a:latin typeface="Arial Unicode MS" panose="020B0604020202020204" pitchFamily="34" charset="-128"/>
              </a:rPr>
              <a:t>portion of the CPU works to decode the instruction and guide the other portions	</a:t>
            </a:r>
            <a:r>
              <a:rPr lang="en-US" altLang="en-US" dirty="0" smtClean="0">
                <a:solidFill>
                  <a:srgbClr val="000000"/>
                </a:solidFill>
                <a:latin typeface="Arial Unicode MS" panose="020B0604020202020204" pitchFamily="34" charset="-128"/>
              </a:rPr>
              <a:t>of </a:t>
            </a:r>
            <a:r>
              <a:rPr lang="en-US" altLang="en-US" dirty="0">
                <a:solidFill>
                  <a:srgbClr val="000000"/>
                </a:solidFill>
                <a:latin typeface="Arial Unicode MS" panose="020B0604020202020204" pitchFamily="34" charset="-128"/>
              </a:rPr>
              <a:t>the CPU as to the current tasks to carry </a:t>
            </a:r>
            <a:r>
              <a:rPr lang="en-US" altLang="en-US" dirty="0" smtClean="0">
                <a:solidFill>
                  <a:srgbClr val="000000"/>
                </a:solidFill>
                <a:latin typeface="Arial Unicode MS" panose="020B0604020202020204" pitchFamily="34" charset="-128"/>
              </a:rPr>
              <a:t>out It </a:t>
            </a:r>
            <a:r>
              <a:rPr lang="en-US" altLang="en-US" dirty="0">
                <a:solidFill>
                  <a:srgbClr val="000000"/>
                </a:solidFill>
                <a:latin typeface="Arial Unicode MS" panose="020B0604020202020204" pitchFamily="34" charset="-128"/>
              </a:rPr>
              <a:t>also ensures the fetch, decode, and execute cycle occurs in the proper order.</a:t>
            </a:r>
          </a:p>
        </p:txBody>
      </p:sp>
    </p:spTree>
    <p:extLst>
      <p:ext uri="{BB962C8B-B14F-4D97-AF65-F5344CB8AC3E}">
        <p14:creationId xmlns:p14="http://schemas.microsoft.com/office/powerpoint/2010/main" val="24534987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pPr lvl="0" defTabSz="914400" eaLnBrk="0" fontAlgn="base" hangingPunct="0">
              <a:spcAft>
                <a:spcPct val="0"/>
              </a:spcAft>
            </a:pPr>
            <a:r>
              <a:rPr lang="en-US" altLang="en-US" dirty="0" smtClean="0">
                <a:solidFill>
                  <a:srgbClr val="000000"/>
                </a:solidFill>
                <a:latin typeface="Arial Unicode MS" panose="020B0604020202020204" pitchFamily="34" charset="-128"/>
              </a:rPr>
              <a:t>Computer Components</a:t>
            </a:r>
            <a:endParaRPr lang="en-US" altLang="en-US" sz="8000" dirty="0">
              <a:latin typeface="Arial" panose="020B0604020202020204" pitchFamily="34" charset="0"/>
            </a:endParaRPr>
          </a:p>
        </p:txBody>
      </p:sp>
      <p:sp>
        <p:nvSpPr>
          <p:cNvPr id="3" name="Content Placeholder 2"/>
          <p:cNvSpPr>
            <a:spLocks noGrp="1"/>
          </p:cNvSpPr>
          <p:nvPr>
            <p:ph idx="1"/>
          </p:nvPr>
        </p:nvSpPr>
        <p:spPr>
          <a:xfrm>
            <a:off x="641445" y="883883"/>
            <a:ext cx="11027391" cy="4987638"/>
          </a:xfrm>
        </p:spPr>
        <p:txBody>
          <a:bodyPr>
            <a:noAutofit/>
          </a:bodyPr>
          <a:lstStyle/>
          <a:p>
            <a:pPr lvl="0" defTabSz="914400" eaLnBrk="0" fontAlgn="base" hangingPunct="0">
              <a:spcBef>
                <a:spcPct val="0"/>
              </a:spcBef>
              <a:spcAft>
                <a:spcPct val="0"/>
              </a:spcAft>
            </a:pPr>
            <a:r>
              <a:rPr lang="en-US" altLang="en-US" sz="2800" dirty="0">
                <a:solidFill>
                  <a:srgbClr val="000000"/>
                </a:solidFill>
                <a:latin typeface="Arial Unicode MS" panose="020B0604020202020204" pitchFamily="34" charset="-128"/>
              </a:rPr>
              <a:t>Arithmetic Logic Unit (ALU), branching logic, and load/store </a:t>
            </a:r>
            <a:r>
              <a:rPr lang="en-US" altLang="en-US" sz="2800" dirty="0" smtClean="0">
                <a:solidFill>
                  <a:srgbClr val="000000"/>
                </a:solidFill>
                <a:latin typeface="Arial Unicode MS" panose="020B0604020202020204" pitchFamily="34" charset="-128"/>
              </a:rPr>
              <a:t>logic</a:t>
            </a:r>
          </a:p>
          <a:p>
            <a:pPr lvl="1"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This portion of the CPU works to execute the delegated instructions provided </a:t>
            </a:r>
            <a:r>
              <a:rPr lang="en-US" altLang="en-US" sz="2400" dirty="0">
                <a:solidFill>
                  <a:srgbClr val="000000"/>
                </a:solidFill>
                <a:latin typeface="Arial Unicode MS" panose="020B0604020202020204" pitchFamily="34" charset="-128"/>
              </a:rPr>
              <a:t>by </a:t>
            </a:r>
            <a:r>
              <a:rPr lang="en-US" altLang="en-US" sz="2400" dirty="0" smtClean="0">
                <a:solidFill>
                  <a:srgbClr val="000000"/>
                </a:solidFill>
                <a:latin typeface="Arial Unicode MS" panose="020B0604020202020204" pitchFamily="34" charset="-128"/>
              </a:rPr>
              <a:t>the Control </a:t>
            </a:r>
            <a:r>
              <a:rPr lang="en-US" altLang="en-US" sz="2400" dirty="0">
                <a:solidFill>
                  <a:srgbClr val="000000"/>
                </a:solidFill>
                <a:latin typeface="Arial Unicode MS" panose="020B0604020202020204" pitchFamily="34" charset="-128"/>
              </a:rPr>
              <a:t>Unit	</a:t>
            </a:r>
            <a:endParaRPr lang="en-US" altLang="en-US" sz="24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000000"/>
                </a:solidFill>
                <a:latin typeface="Arial Unicode MS" panose="020B0604020202020204" pitchFamily="34" charset="-128"/>
              </a:rPr>
              <a:t>Registers </a:t>
            </a:r>
            <a:r>
              <a:rPr lang="en-US" altLang="en-US" sz="2800" dirty="0">
                <a:solidFill>
                  <a:srgbClr val="000000"/>
                </a:solidFill>
                <a:latin typeface="Arial Unicode MS" panose="020B0604020202020204" pitchFamily="34" charset="-128"/>
              </a:rPr>
              <a:t>- these store data on the </a:t>
            </a:r>
            <a:r>
              <a:rPr lang="en-US" altLang="en-US" sz="2800" dirty="0" smtClean="0">
                <a:solidFill>
                  <a:srgbClr val="000000"/>
                </a:solidFill>
                <a:latin typeface="Arial Unicode MS" panose="020B0604020202020204" pitchFamily="34" charset="-128"/>
              </a:rPr>
              <a:t>CPU</a:t>
            </a:r>
          </a:p>
          <a:p>
            <a:pPr lvl="0" defTabSz="914400" eaLnBrk="0" fontAlgn="base" hangingPunct="0">
              <a:spcBef>
                <a:spcPct val="0"/>
              </a:spcBef>
              <a:spcAft>
                <a:spcPct val="0"/>
              </a:spcAft>
            </a:pPr>
            <a:r>
              <a:rPr lang="en-US" altLang="en-US" sz="2800" dirty="0">
                <a:solidFill>
                  <a:srgbClr val="000000"/>
                </a:solidFill>
                <a:latin typeface="Arial Unicode MS" panose="020B0604020202020204" pitchFamily="34" charset="-128"/>
              </a:rPr>
              <a:t>Each CPU component plays an important role in the fetch-decode-execute cycle	</a:t>
            </a:r>
            <a:endParaRPr lang="en-US" altLang="en-US" sz="28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000000"/>
                </a:solidFill>
                <a:latin typeface="Arial Unicode MS" panose="020B0604020202020204" pitchFamily="34" charset="-128"/>
              </a:rPr>
              <a:t>Recall </a:t>
            </a:r>
            <a:r>
              <a:rPr lang="en-US" altLang="en-US" sz="2800" dirty="0">
                <a:solidFill>
                  <a:srgbClr val="000000"/>
                </a:solidFill>
                <a:latin typeface="Arial Unicode MS" panose="020B0604020202020204" pitchFamily="34" charset="-128"/>
              </a:rPr>
              <a:t>that both the program counter and portions of the execute cycle interact with memory	</a:t>
            </a:r>
            <a:endParaRPr lang="en-US" altLang="en-US" sz="28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000000"/>
                </a:solidFill>
                <a:latin typeface="Arial Unicode MS" panose="020B0604020202020204" pitchFamily="34" charset="-128"/>
              </a:rPr>
              <a:t>The </a:t>
            </a:r>
            <a:r>
              <a:rPr lang="en-US" altLang="en-US" sz="2800" dirty="0">
                <a:solidFill>
                  <a:srgbClr val="000000"/>
                </a:solidFill>
                <a:latin typeface="Arial Unicode MS" panose="020B0604020202020204" pitchFamily="34" charset="-128"/>
              </a:rPr>
              <a:t>Program Counter and the Instruction Register interact with instruction </a:t>
            </a:r>
            <a:r>
              <a:rPr lang="en-US" altLang="en-US" sz="2800" dirty="0" smtClean="0">
                <a:solidFill>
                  <a:srgbClr val="000000"/>
                </a:solidFill>
                <a:latin typeface="Arial Unicode MS" panose="020B0604020202020204" pitchFamily="34" charset="-128"/>
              </a:rPr>
              <a:t>memory.</a:t>
            </a:r>
            <a:r>
              <a:rPr lang="en-US" altLang="en-US" sz="2800" dirty="0">
                <a:solidFill>
                  <a:srgbClr val="000000"/>
                </a:solidFill>
                <a:latin typeface="Arial Unicode MS" panose="020B0604020202020204" pitchFamily="34" charset="-128"/>
              </a:rPr>
              <a:t> </a:t>
            </a:r>
            <a:r>
              <a:rPr lang="en-US" altLang="en-US" sz="2800" dirty="0" smtClean="0">
                <a:solidFill>
                  <a:srgbClr val="000000"/>
                </a:solidFill>
                <a:latin typeface="Arial Unicode MS" panose="020B0604020202020204" pitchFamily="34" charset="-128"/>
              </a:rPr>
              <a:t>Instruction </a:t>
            </a:r>
            <a:r>
              <a:rPr lang="en-US" altLang="en-US" sz="2800" dirty="0">
                <a:solidFill>
                  <a:srgbClr val="000000"/>
                </a:solidFill>
                <a:latin typeface="Arial Unicode MS" panose="020B0604020202020204" pitchFamily="34" charset="-128"/>
              </a:rPr>
              <a:t>memory is the portion of memory where instructions are stored.	</a:t>
            </a:r>
            <a:endParaRPr lang="en-US" altLang="en-US" sz="28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smtClean="0">
                <a:solidFill>
                  <a:srgbClr val="000000"/>
                </a:solidFill>
                <a:latin typeface="Arial Unicode MS" panose="020B0604020202020204" pitchFamily="34" charset="-128"/>
              </a:rPr>
              <a:t>During </a:t>
            </a:r>
            <a:r>
              <a:rPr lang="en-US" altLang="en-US" sz="2800" dirty="0">
                <a:solidFill>
                  <a:srgbClr val="000000"/>
                </a:solidFill>
                <a:latin typeface="Arial Unicode MS" panose="020B0604020202020204" pitchFamily="34" charset="-128"/>
              </a:rPr>
              <a:t>the execute step, the CPU may interact with data memory as well.</a:t>
            </a:r>
          </a:p>
        </p:txBody>
      </p:sp>
      <p:sp>
        <p:nvSpPr>
          <p:cNvPr id="4"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04067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974" y="195125"/>
            <a:ext cx="5627698" cy="378505"/>
          </a:xfrm>
        </p:spPr>
        <p:txBody>
          <a:bodyPr>
            <a:normAutofit fontScale="90000"/>
          </a:bodyPr>
          <a:lstStyle/>
          <a:p>
            <a:r>
              <a:rPr lang="en-US" dirty="0" smtClean="0"/>
              <a:t>Memory</a:t>
            </a:r>
            <a:endParaRPr lang="en-US" dirty="0"/>
          </a:p>
        </p:txBody>
      </p:sp>
      <p:sp>
        <p:nvSpPr>
          <p:cNvPr id="4" name="Rectangle 3"/>
          <p:cNvSpPr/>
          <p:nvPr/>
        </p:nvSpPr>
        <p:spPr>
          <a:xfrm>
            <a:off x="530087" y="792038"/>
            <a:ext cx="11211339" cy="5493812"/>
          </a:xfrm>
          <a:prstGeom prst="rect">
            <a:avLst/>
          </a:prstGeom>
        </p:spPr>
        <p:txBody>
          <a:bodyPr wrap="square">
            <a:spAutoFit/>
          </a:bodyPr>
          <a:lstStyle/>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a:latin typeface="Arial Unicode MS" panose="020B0604020202020204" pitchFamily="34" charset="-128"/>
              </a:rPr>
              <a:t>An example of memory is provided on the class website in a JLS file.	</a:t>
            </a:r>
            <a:endParaRPr lang="en-US" altLang="en-US" sz="27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smtClean="0">
                <a:latin typeface="Arial Unicode MS" panose="020B0604020202020204" pitchFamily="34" charset="-128"/>
              </a:rPr>
              <a:t>Notice </a:t>
            </a:r>
            <a:r>
              <a:rPr lang="en-US" altLang="en-US" sz="2700" dirty="0">
                <a:latin typeface="Arial Unicode MS" panose="020B0604020202020204" pitchFamily="34" charset="-128"/>
              </a:rPr>
              <a:t>that memory is provided via a number of words of a particular size.	</a:t>
            </a:r>
            <a:endParaRPr lang="en-US" altLang="en-US" sz="27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smtClean="0">
                <a:latin typeface="Arial Unicode MS" panose="020B0604020202020204" pitchFamily="34" charset="-128"/>
              </a:rPr>
              <a:t>For </a:t>
            </a:r>
            <a:r>
              <a:rPr lang="en-US" altLang="en-US" sz="2700" dirty="0">
                <a:latin typeface="Arial Unicode MS" panose="020B0604020202020204" pitchFamily="34" charset="-128"/>
              </a:rPr>
              <a:t>example a memory may have a word size of 8 bits (1 byte) and there might be 64 </a:t>
            </a:r>
            <a:r>
              <a:rPr lang="en-US" altLang="en-US" sz="2700" dirty="0" smtClean="0">
                <a:latin typeface="Arial Unicode MS" panose="020B0604020202020204" pitchFamily="34" charset="-128"/>
              </a:rPr>
              <a:t>words in </a:t>
            </a:r>
            <a:r>
              <a:rPr lang="en-US" altLang="en-US" sz="2700" dirty="0">
                <a:latin typeface="Arial Unicode MS" panose="020B0604020202020204" pitchFamily="34" charset="-128"/>
              </a:rPr>
              <a:t>memory.	</a:t>
            </a:r>
            <a:endParaRPr lang="en-US" altLang="en-US" sz="27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smtClean="0">
                <a:latin typeface="Arial Unicode MS" panose="020B0604020202020204" pitchFamily="34" charset="-128"/>
              </a:rPr>
              <a:t>That </a:t>
            </a:r>
            <a:r>
              <a:rPr lang="en-US" altLang="en-US" sz="2700" dirty="0">
                <a:latin typeface="Arial Unicode MS" panose="020B0604020202020204" pitchFamily="34" charset="-128"/>
              </a:rPr>
              <a:t>memory can then be addressed using 6 bytes since there are 2^6 = 64 possible </a:t>
            </a:r>
            <a:r>
              <a:rPr lang="en-US" altLang="en-US" sz="2700" dirty="0" smtClean="0">
                <a:latin typeface="Arial Unicode MS" panose="020B0604020202020204" pitchFamily="34" charset="-128"/>
              </a:rPr>
              <a:t>values for </a:t>
            </a:r>
            <a:r>
              <a:rPr lang="en-US" altLang="en-US" sz="2700" dirty="0">
                <a:latin typeface="Arial Unicode MS" panose="020B0604020202020204" pitchFamily="34" charset="-128"/>
              </a:rPr>
              <a:t>a 6 byte unsigned binary value.	</a:t>
            </a:r>
            <a:endParaRPr lang="en-US" altLang="en-US" sz="27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smtClean="0">
                <a:latin typeface="Arial Unicode MS" panose="020B0604020202020204" pitchFamily="34" charset="-128"/>
              </a:rPr>
              <a:t>Memory </a:t>
            </a:r>
            <a:r>
              <a:rPr lang="en-US" altLang="en-US" sz="2700" dirty="0">
                <a:latin typeface="Arial Unicode MS" panose="020B0604020202020204" pitchFamily="34" charset="-128"/>
              </a:rPr>
              <a:t>is accessed by providing an address and providing inputs to specify whether a read	or a write is occurs via the WE, CS, and OE inputs.  A write occurs if WE and CS are </a:t>
            </a:r>
            <a:r>
              <a:rPr lang="en-US" altLang="en-US" sz="2700" dirty="0" smtClean="0">
                <a:latin typeface="Arial Unicode MS" panose="020B0604020202020204" pitchFamily="34" charset="-128"/>
              </a:rPr>
              <a:t>both zero</a:t>
            </a:r>
            <a:r>
              <a:rPr lang="en-US" altLang="en-US" sz="2700" dirty="0">
                <a:latin typeface="Arial Unicode MS" panose="020B0604020202020204" pitchFamily="34" charset="-128"/>
              </a:rPr>
              <a:t>.  A read occurs if CS and OE are both zero.	</a:t>
            </a:r>
            <a:endParaRPr lang="en-US" altLang="en-US" sz="2700" dirty="0" smtClean="0">
              <a:latin typeface="Arial Unicode MS" panose="020B0604020202020204" pitchFamily="34" charset="-128"/>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2700" dirty="0" smtClean="0">
                <a:latin typeface="Arial Unicode MS" panose="020B0604020202020204" pitchFamily="34" charset="-128"/>
              </a:rPr>
              <a:t>An </a:t>
            </a:r>
            <a:r>
              <a:rPr lang="en-US" altLang="en-US" sz="2700" dirty="0">
                <a:latin typeface="Arial Unicode MS" panose="020B0604020202020204" pitchFamily="34" charset="-128"/>
              </a:rPr>
              <a:t>example of a memory is provided on the examples page of the class website.</a:t>
            </a:r>
            <a:endParaRPr lang="en-US" altLang="en-US" sz="2700" dirty="0" smtClean="0">
              <a:latin typeface="Arial Unicode MS" panose="020B0604020202020204" pitchFamily="34" charset="-128"/>
            </a:endParaRPr>
          </a:p>
        </p:txBody>
      </p:sp>
    </p:spTree>
    <p:extLst>
      <p:ext uri="{BB962C8B-B14F-4D97-AF65-F5344CB8AC3E}">
        <p14:creationId xmlns:p14="http://schemas.microsoft.com/office/powerpoint/2010/main" val="31402554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274637"/>
            <a:ext cx="5054221" cy="378505"/>
          </a:xfrm>
        </p:spPr>
        <p:txBody>
          <a:bodyPr>
            <a:normAutofit fontScale="90000"/>
          </a:bodyPr>
          <a:lstStyle/>
          <a:p>
            <a:r>
              <a:rPr lang="en-US" dirty="0" smtClean="0"/>
              <a:t>CPU Cycle</a:t>
            </a:r>
            <a:endParaRPr lang="en-US" dirty="0"/>
          </a:p>
        </p:txBody>
      </p:sp>
      <p:sp>
        <p:nvSpPr>
          <p:cNvPr id="4" name="Rectangle 3"/>
          <p:cNvSpPr/>
          <p:nvPr/>
        </p:nvSpPr>
        <p:spPr>
          <a:xfrm>
            <a:off x="427513" y="921432"/>
            <a:ext cx="11471562" cy="5693866"/>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a:solidFill>
                  <a:srgbClr val="000000"/>
                </a:solidFill>
                <a:latin typeface="Arial Unicode MS" panose="020B0604020202020204" pitchFamily="34" charset="-128"/>
              </a:rPr>
              <a:t>Notice that there are multiple steps in the CPU cycle.	</a:t>
            </a:r>
            <a:endParaRPr lang="en-US" altLang="en-US" sz="28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Provided </a:t>
            </a:r>
            <a:r>
              <a:rPr lang="en-US" altLang="en-US" sz="2800" dirty="0">
                <a:solidFill>
                  <a:srgbClr val="000000"/>
                </a:solidFill>
                <a:latin typeface="Arial Unicode MS" panose="020B0604020202020204" pitchFamily="34" charset="-128"/>
              </a:rPr>
              <a:t>we can transition from one step to the next and not need the data from the previous	step after we have made the transition, it will be possible to have more than one instruction </a:t>
            </a:r>
            <a:r>
              <a:rPr lang="en-US" altLang="en-US" sz="2800" dirty="0" smtClean="0">
                <a:solidFill>
                  <a:srgbClr val="000000"/>
                </a:solidFill>
                <a:latin typeface="Arial Unicode MS" panose="020B0604020202020204" pitchFamily="34" charset="-128"/>
              </a:rPr>
              <a:t>in the </a:t>
            </a:r>
            <a:r>
              <a:rPr lang="en-US" altLang="en-US" sz="2800" dirty="0">
                <a:solidFill>
                  <a:srgbClr val="000000"/>
                </a:solidFill>
                <a:latin typeface="Arial Unicode MS" panose="020B0604020202020204" pitchFamily="34" charset="-128"/>
              </a:rPr>
              <a:t>CPU at the same time	</a:t>
            </a:r>
            <a:endParaRPr lang="en-US" altLang="en-US" sz="28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FF0000"/>
                </a:solidFill>
                <a:latin typeface="Arial Unicode MS" panose="020B0604020202020204" pitchFamily="34" charset="-128"/>
              </a:rPr>
              <a:t>Fetch</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Decode</a:t>
            </a:r>
            <a:r>
              <a:rPr lang="en-US" altLang="en-US" sz="2800" dirty="0">
                <a:solidFill>
                  <a:srgbClr val="FF0000"/>
                </a:solidFill>
                <a:latin typeface="Arial Unicode MS" panose="020B0604020202020204" pitchFamily="34" charset="-128"/>
              </a:rPr>
              <a:t>	Execute			</a:t>
            </a:r>
            <a:endParaRPr lang="en-US" altLang="en-US" sz="2800" dirty="0" smtClean="0">
              <a:solidFill>
                <a:srgbClr val="FF0000"/>
              </a:solidFill>
              <a:latin typeface="Arial Unicode MS" panose="020B0604020202020204" pitchFamily="34" charset="-128"/>
            </a:endParaRPr>
          </a:p>
          <a:p>
            <a:pPr marL="2171700" lvl="4"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FF0000"/>
                </a:solidFill>
                <a:latin typeface="Arial Unicode MS" panose="020B0604020202020204" pitchFamily="34" charset="-128"/>
              </a:rPr>
              <a:t>Fetch</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Decode</a:t>
            </a:r>
            <a:r>
              <a:rPr lang="en-US" altLang="en-US" sz="2800" dirty="0">
                <a:solidFill>
                  <a:srgbClr val="FF0000"/>
                </a:solidFill>
                <a:latin typeface="Arial Unicode MS" panose="020B0604020202020204" pitchFamily="34" charset="-128"/>
              </a:rPr>
              <a:t>	Execute					</a:t>
            </a:r>
            <a:endParaRPr lang="en-US" altLang="en-US" sz="2800" dirty="0" smtClean="0">
              <a:solidFill>
                <a:srgbClr val="FF0000"/>
              </a:solidFill>
              <a:latin typeface="Arial Unicode MS" panose="020B0604020202020204" pitchFamily="34" charset="-128"/>
            </a:endParaRPr>
          </a:p>
          <a:p>
            <a:pPr marL="4000500" lvl="8"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FF0000"/>
                </a:solidFill>
                <a:latin typeface="Arial Unicode MS" panose="020B0604020202020204" pitchFamily="34" charset="-128"/>
              </a:rPr>
              <a:t>Fetch</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Decode</a:t>
            </a:r>
            <a:r>
              <a:rPr lang="en-US" altLang="en-US" sz="2800" dirty="0">
                <a:solidFill>
                  <a:srgbClr val="FF0000"/>
                </a:solidFill>
                <a:latin typeface="Arial Unicode MS" panose="020B0604020202020204" pitchFamily="34" charset="-128"/>
              </a:rPr>
              <a:t>	Execute</a:t>
            </a:r>
            <a:r>
              <a:rPr lang="en-US" altLang="en-US" sz="2800" dirty="0">
                <a:solidFill>
                  <a:srgbClr val="000000"/>
                </a:solidFill>
                <a:latin typeface="Arial Unicode MS" panose="020B0604020202020204" pitchFamily="34" charset="-128"/>
              </a:rPr>
              <a:t>	</a:t>
            </a:r>
            <a:endParaRPr lang="en-US" altLang="en-US" sz="28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Notice </a:t>
            </a:r>
            <a:r>
              <a:rPr lang="en-US" altLang="en-US" sz="2800" dirty="0">
                <a:solidFill>
                  <a:srgbClr val="000000"/>
                </a:solidFill>
                <a:latin typeface="Arial Unicode MS" panose="020B0604020202020204" pitchFamily="34" charset="-128"/>
              </a:rPr>
              <a:t>that if  we have the situation above where instructions are fed to the CPU in a </a:t>
            </a:r>
            <a:r>
              <a:rPr lang="en-US" altLang="en-US" sz="2800" dirty="0" smtClean="0">
                <a:solidFill>
                  <a:srgbClr val="000000"/>
                </a:solidFill>
                <a:latin typeface="Arial Unicode MS" panose="020B0604020202020204" pitchFamily="34" charset="-128"/>
              </a:rPr>
              <a:t>pipelined </a:t>
            </a:r>
            <a:r>
              <a:rPr lang="en-US" altLang="en-US" sz="2800" dirty="0">
                <a:solidFill>
                  <a:srgbClr val="000000"/>
                </a:solidFill>
                <a:latin typeface="Arial Unicode MS" panose="020B0604020202020204" pitchFamily="34" charset="-128"/>
              </a:rPr>
              <a:t>manner, we may have as many as three instructions in the CPU at once.	</a:t>
            </a:r>
            <a:endParaRPr lang="en-US" altLang="en-US" sz="28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800" dirty="0" smtClean="0">
                <a:solidFill>
                  <a:srgbClr val="000000"/>
                </a:solidFill>
                <a:latin typeface="Arial Unicode MS" panose="020B0604020202020204" pitchFamily="34" charset="-128"/>
              </a:rPr>
              <a:t>One </a:t>
            </a:r>
            <a:r>
              <a:rPr lang="en-US" altLang="en-US" sz="2800" dirty="0">
                <a:solidFill>
                  <a:srgbClr val="000000"/>
                </a:solidFill>
                <a:latin typeface="Arial Unicode MS" panose="020B0604020202020204" pitchFamily="34" charset="-128"/>
              </a:rPr>
              <a:t>could be in the fetch state, one in the execute and one in decode. </a:t>
            </a:r>
            <a:r>
              <a:rPr lang="en-US" altLang="en-US" sz="2800" dirty="0" smtClean="0">
                <a:solidFill>
                  <a:srgbClr val="000000"/>
                </a:solidFill>
                <a:latin typeface="Arial Unicode MS" panose="020B0604020202020204" pitchFamily="34" charset="-128"/>
              </a:rPr>
              <a:t>In </a:t>
            </a:r>
            <a:r>
              <a:rPr lang="en-US" altLang="en-US" sz="2800" dirty="0">
                <a:solidFill>
                  <a:srgbClr val="000000"/>
                </a:solidFill>
                <a:latin typeface="Arial Unicode MS" panose="020B0604020202020204" pitchFamily="34" charset="-128"/>
              </a:rPr>
              <a:t>the next </a:t>
            </a:r>
            <a:r>
              <a:rPr lang="en-US" altLang="en-US" sz="2800" dirty="0" smtClean="0">
                <a:solidFill>
                  <a:srgbClr val="000000"/>
                </a:solidFill>
                <a:latin typeface="Arial Unicode MS" panose="020B0604020202020204" pitchFamily="34" charset="-128"/>
              </a:rPr>
              <a:t>lecture, we </a:t>
            </a:r>
            <a:r>
              <a:rPr lang="en-US" altLang="en-US" sz="2800" dirty="0">
                <a:solidFill>
                  <a:srgbClr val="000000"/>
                </a:solidFill>
                <a:latin typeface="Arial Unicode MS" panose="020B0604020202020204" pitchFamily="34" charset="-128"/>
              </a:rPr>
              <a:t>will see how this is possible.</a:t>
            </a:r>
          </a:p>
        </p:txBody>
      </p:sp>
    </p:spTree>
    <p:extLst>
      <p:ext uri="{BB962C8B-B14F-4D97-AF65-F5344CB8AC3E}">
        <p14:creationId xmlns:p14="http://schemas.microsoft.com/office/powerpoint/2010/main" val="29731958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943</TotalTime>
  <Words>105</Words>
  <Application>Microsoft Macintosh PowerPoint</Application>
  <PresentationFormat>Custom</PresentationFormat>
  <Paragraphs>35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Computer Organization</vt:lpstr>
      <vt:lpstr>Single and Multi-Cycle CPUs</vt:lpstr>
      <vt:lpstr>Computer Components</vt:lpstr>
      <vt:lpstr>Memory</vt:lpstr>
      <vt:lpstr>CPU Cycle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David</cp:lastModifiedBy>
  <cp:revision>264</cp:revision>
  <dcterms:created xsi:type="dcterms:W3CDTF">2015-01-19T21:38:56Z</dcterms:created>
  <dcterms:modified xsi:type="dcterms:W3CDTF">2015-04-15T12:01:21Z</dcterms:modified>
</cp:coreProperties>
</file>