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7" r:id="rId6"/>
    <p:sldId id="271" r:id="rId7"/>
    <p:sldId id="272"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824" y="-11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41071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5573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57531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4AD346-8F95-A643-965E-18D92910E2A3}"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6944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4AD346-8F95-A643-965E-18D92910E2A3}" type="datetimeFigureOut">
              <a:rPr lang="en-US" smtClean="0"/>
              <a:t>4/6/15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2473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4AD346-8F95-A643-965E-18D92910E2A3}" type="datetimeFigureOut">
              <a:rPr lang="en-US" smtClean="0"/>
              <a:t>4/6/15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0736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4AD346-8F95-A643-965E-18D92910E2A3}" type="datetimeFigureOut">
              <a:rPr lang="en-US" smtClean="0"/>
              <a:t>4/6/15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400460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4AD346-8F95-A643-965E-18D92910E2A3}" type="datetimeFigureOut">
              <a:rPr lang="en-US" smtClean="0"/>
              <a:t>4/6/15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670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AD346-8F95-A643-965E-18D92910E2A3}" type="datetimeFigureOut">
              <a:rPr lang="en-US" smtClean="0"/>
              <a:t>4/6/15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33603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4/6/15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364898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4AD346-8F95-A643-965E-18D92910E2A3}" type="datetimeFigureOut">
              <a:rPr lang="en-US" smtClean="0"/>
              <a:t>4/6/15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EF8ECA-CD1B-3240-A6A6-92D09F6AA033}" type="slidenum">
              <a:rPr lang="en-US" smtClean="0"/>
              <a:t>‹#›</a:t>
            </a:fld>
            <a:endParaRPr lang="en-US"/>
          </a:p>
        </p:txBody>
      </p:sp>
    </p:spTree>
    <p:extLst>
      <p:ext uri="{BB962C8B-B14F-4D97-AF65-F5344CB8AC3E}">
        <p14:creationId xmlns:p14="http://schemas.microsoft.com/office/powerpoint/2010/main" val="26332484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AD346-8F95-A643-965E-18D92910E2A3}" type="datetimeFigureOut">
              <a:rPr lang="en-US" smtClean="0"/>
              <a:t>4/6/15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8ECA-CD1B-3240-A6A6-92D09F6AA033}" type="slidenum">
              <a:rPr lang="en-US" smtClean="0"/>
              <a:t>‹#›</a:t>
            </a:fld>
            <a:endParaRPr lang="en-US"/>
          </a:p>
        </p:txBody>
      </p:sp>
    </p:spTree>
    <p:extLst>
      <p:ext uri="{BB962C8B-B14F-4D97-AF65-F5344CB8AC3E}">
        <p14:creationId xmlns:p14="http://schemas.microsoft.com/office/powerpoint/2010/main" val="424999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Organization</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CS345</a:t>
            </a:r>
          </a:p>
          <a:p>
            <a:r>
              <a:rPr lang="en-US" dirty="0" smtClean="0"/>
              <a:t>David </a:t>
            </a:r>
            <a:r>
              <a:rPr lang="en-US" dirty="0" err="1" smtClean="0"/>
              <a:t>Monismith</a:t>
            </a:r>
            <a:endParaRPr lang="en-US" dirty="0" smtClean="0"/>
          </a:p>
          <a:p>
            <a:r>
              <a:rPr lang="en-US" dirty="0" smtClean="0"/>
              <a:t>Based upon notes by Dr. Bill </a:t>
            </a:r>
            <a:r>
              <a:rPr lang="en-US" dirty="0" err="1" smtClean="0"/>
              <a:t>Siever</a:t>
            </a:r>
            <a:r>
              <a:rPr lang="en-US" dirty="0" smtClean="0"/>
              <a:t> and notes from </a:t>
            </a:r>
            <a:r>
              <a:rPr lang="en-US" smtClean="0"/>
              <a:t>the </a:t>
            </a:r>
            <a:r>
              <a:rPr lang="en-US" smtClean="0"/>
              <a:t>Patterson </a:t>
            </a:r>
            <a:r>
              <a:rPr lang="en-US" dirty="0" smtClean="0"/>
              <a:t>and Hennessy Text</a:t>
            </a:r>
            <a:endParaRPr lang="en-US" dirty="0"/>
          </a:p>
        </p:txBody>
      </p:sp>
    </p:spTree>
    <p:extLst>
      <p:ext uri="{BB962C8B-B14F-4D97-AF65-F5344CB8AC3E}">
        <p14:creationId xmlns:p14="http://schemas.microsoft.com/office/powerpoint/2010/main" val="84136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7267"/>
            <a:ext cx="10972800" cy="354754"/>
          </a:xfrm>
        </p:spPr>
        <p:txBody>
          <a:bodyPr>
            <a:normAutofit fontScale="90000"/>
          </a:bodyPr>
          <a:lstStyle/>
          <a:p>
            <a:r>
              <a:rPr lang="en-US" dirty="0" smtClean="0"/>
              <a:t>Review</a:t>
            </a:r>
            <a:endParaRPr lang="en-US" dirty="0"/>
          </a:p>
        </p:txBody>
      </p:sp>
      <p:sp>
        <p:nvSpPr>
          <p:cNvPr id="3" name="Content Placeholder 2"/>
          <p:cNvSpPr>
            <a:spLocks noGrp="1"/>
          </p:cNvSpPr>
          <p:nvPr>
            <p:ph idx="1"/>
          </p:nvPr>
        </p:nvSpPr>
        <p:spPr>
          <a:xfrm>
            <a:off x="609600" y="935183"/>
            <a:ext cx="10972800" cy="5572495"/>
          </a:xfrm>
        </p:spPr>
        <p:txBody>
          <a:bodyPr>
            <a:normAutofit/>
          </a:bodyPr>
          <a:lstStyle/>
          <a:p>
            <a:pPr lvl="0"/>
            <a:r>
              <a:rPr lang="en-US" altLang="en-US" dirty="0">
                <a:solidFill>
                  <a:srgbClr val="000000"/>
                </a:solidFill>
                <a:latin typeface="Arial Unicode MS" panose="020B0604020202020204" pitchFamily="34" charset="-128"/>
              </a:rPr>
              <a:t>Last time we looked at RS </a:t>
            </a:r>
            <a:r>
              <a:rPr lang="en-US" altLang="en-US" dirty="0" smtClean="0">
                <a:solidFill>
                  <a:srgbClr val="000000"/>
                </a:solidFill>
                <a:latin typeface="Arial Unicode MS" panose="020B0604020202020204" pitchFamily="34" charset="-128"/>
              </a:rPr>
              <a:t>Latches</a:t>
            </a:r>
          </a:p>
          <a:p>
            <a:pPr lvl="0"/>
            <a:r>
              <a:rPr lang="en-US" altLang="en-US" dirty="0">
                <a:solidFill>
                  <a:srgbClr val="000000"/>
                </a:solidFill>
                <a:latin typeface="Arial Unicode MS" panose="020B0604020202020204" pitchFamily="34" charset="-128"/>
              </a:rPr>
              <a:t>Today we are going to see how the RS latch is related to memory latency based upon </a:t>
            </a:r>
            <a:r>
              <a:rPr lang="en-US" altLang="en-US" dirty="0" smtClean="0">
                <a:solidFill>
                  <a:srgbClr val="000000"/>
                </a:solidFill>
                <a:latin typeface="Arial Unicode MS" panose="020B0604020202020204" pitchFamily="34" charset="-128"/>
              </a:rPr>
              <a:t>its steady </a:t>
            </a:r>
            <a:r>
              <a:rPr lang="en-US" altLang="en-US" dirty="0">
                <a:solidFill>
                  <a:srgbClr val="000000"/>
                </a:solidFill>
                <a:latin typeface="Arial Unicode MS" panose="020B0604020202020204" pitchFamily="34" charset="-128"/>
              </a:rPr>
              <a:t>state responses</a:t>
            </a:r>
            <a:r>
              <a:rPr lang="en-US" altLang="en-US" dirty="0" smtClean="0">
                <a:solidFill>
                  <a:srgbClr val="000000"/>
                </a:solidFill>
                <a:latin typeface="Arial Unicode MS" panose="020B0604020202020204" pitchFamily="34" charset="-128"/>
              </a:rPr>
              <a:t>.</a:t>
            </a:r>
          </a:p>
          <a:p>
            <a:pPr lvl="0"/>
            <a:r>
              <a:rPr lang="en-US" altLang="en-US" dirty="0">
                <a:solidFill>
                  <a:srgbClr val="000000"/>
                </a:solidFill>
                <a:latin typeface="Arial Unicode MS" panose="020B0604020202020204" pitchFamily="34" charset="-128"/>
              </a:rPr>
              <a:t>We will investigate this on the board and using JLS.</a:t>
            </a:r>
          </a:p>
        </p:txBody>
      </p:sp>
    </p:spTree>
    <p:extLst>
      <p:ext uri="{BB962C8B-B14F-4D97-AF65-F5344CB8AC3E}">
        <p14:creationId xmlns:p14="http://schemas.microsoft.com/office/powerpoint/2010/main" val="24534987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475989"/>
          </a:xfrm>
        </p:spPr>
        <p:txBody>
          <a:bodyPr>
            <a:normAutofit fontScale="90000"/>
          </a:bodyPr>
          <a:lstStyle/>
          <a:p>
            <a:pPr lvl="0" defTabSz="914400" eaLnBrk="0" fontAlgn="base" hangingPunct="0">
              <a:spcAft>
                <a:spcPct val="0"/>
              </a:spcAft>
            </a:pPr>
            <a:r>
              <a:rPr lang="en-US" altLang="en-US" dirty="0" smtClean="0">
                <a:solidFill>
                  <a:srgbClr val="000000"/>
                </a:solidFill>
                <a:latin typeface="Arial Unicode MS" panose="020B0604020202020204" pitchFamily="34" charset="-128"/>
              </a:rPr>
              <a:t>RS Latch</a:t>
            </a:r>
            <a:endParaRPr lang="en-US" altLang="en-US" sz="8000" dirty="0">
              <a:latin typeface="Arial" panose="020B0604020202020204" pitchFamily="34" charset="0"/>
            </a:endParaRPr>
          </a:p>
        </p:txBody>
      </p:sp>
      <p:sp>
        <p:nvSpPr>
          <p:cNvPr id="3" name="Content Placeholder 2"/>
          <p:cNvSpPr>
            <a:spLocks noGrp="1"/>
          </p:cNvSpPr>
          <p:nvPr>
            <p:ph idx="1"/>
          </p:nvPr>
        </p:nvSpPr>
        <p:spPr>
          <a:xfrm>
            <a:off x="641445" y="1080653"/>
            <a:ext cx="11027391" cy="4987638"/>
          </a:xfrm>
        </p:spPr>
        <p:txBody>
          <a:bodyPr>
            <a:noAutofit/>
          </a:bodyPr>
          <a:lstStyle/>
          <a:p>
            <a:pPr lvl="0"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Consider the possible correct states for the RS latch:	</a:t>
            </a:r>
          </a:p>
          <a:p>
            <a:pPr lvl="0"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Correct states are when Q = 1 and ~Q = 0 or                           </a:t>
            </a:r>
          </a:p>
          <a:p>
            <a:pPr marL="0" lvl="0" indent="0" defTabSz="914400" eaLnBrk="0" fontAlgn="base" hangingPunct="0">
              <a:spcBef>
                <a:spcPct val="0"/>
              </a:spcBef>
              <a:spcAft>
                <a:spcPct val="0"/>
              </a:spcAft>
              <a:buNone/>
            </a:pPr>
            <a:r>
              <a:rPr lang="en-US" altLang="en-US" sz="2400" dirty="0" smtClean="0">
                <a:solidFill>
                  <a:srgbClr val="000000"/>
                </a:solidFill>
                <a:latin typeface="Arial Unicode MS" panose="020B0604020202020204" pitchFamily="34" charset="-128"/>
              </a:rPr>
              <a:t>			  when Q = 0 and ~Q = 1	</a:t>
            </a:r>
          </a:p>
          <a:p>
            <a:pPr marL="0" lvl="0" indent="0" defTabSz="914400" eaLnBrk="0" fontAlgn="base" hangingPunct="0">
              <a:spcBef>
                <a:spcPct val="0"/>
              </a:spcBef>
              <a:spcAft>
                <a:spcPct val="0"/>
              </a:spcAft>
              <a:buNone/>
            </a:pPr>
            <a:r>
              <a:rPr lang="en-US" altLang="en-US" sz="2400" dirty="0" smtClean="0">
                <a:solidFill>
                  <a:srgbClr val="000000"/>
                </a:solidFill>
                <a:latin typeface="Arial Unicode MS" panose="020B0604020202020204" pitchFamily="34" charset="-128"/>
              </a:rPr>
              <a:t>Partial truth tables for these states are listed below:</a:t>
            </a:r>
          </a:p>
          <a:p>
            <a:pPr marL="0" lvl="0" indent="0" defTabSz="914400" eaLnBrk="0" fontAlgn="base" hangingPunct="0">
              <a:spcBef>
                <a:spcPct val="0"/>
              </a:spcBef>
              <a:spcAft>
                <a:spcPct val="0"/>
              </a:spcAft>
              <a:buNone/>
            </a:pPr>
            <a:r>
              <a:rPr lang="en-US" altLang="en-US" sz="2400" dirty="0" smtClean="0">
                <a:solidFill>
                  <a:srgbClr val="000000"/>
                </a:solidFill>
                <a:latin typeface="Arial Unicode MS" panose="020B0604020202020204" pitchFamily="34" charset="-128"/>
              </a:rPr>
              <a:t>Assume both R and S are false. Q and ~Q should not change in this case.	</a:t>
            </a:r>
          </a:p>
          <a:p>
            <a:pPr marL="0" lvl="0" indent="0" defTabSz="914400" eaLnBrk="0" fontAlgn="base" hangingPunct="0">
              <a:spcBef>
                <a:spcPct val="0"/>
              </a:spcBef>
              <a:spcAft>
                <a:spcPct val="0"/>
              </a:spcAft>
              <a:buNone/>
            </a:pPr>
            <a:r>
              <a:rPr lang="en-US" altLang="en-US" sz="2400" dirty="0" smtClean="0">
                <a:solidFill>
                  <a:srgbClr val="FF0000"/>
                </a:solidFill>
                <a:latin typeface="Arial Unicode MS" panose="020B0604020202020204" pitchFamily="34" charset="-128"/>
              </a:rPr>
              <a:t>	Q 	~Q  	R  	S  |  ~(~Q+R)=Q  	~(Q+S)=~Q        </a:t>
            </a:r>
          </a:p>
          <a:p>
            <a:pPr marL="0" lvl="0" indent="0" defTabSz="914400" eaLnBrk="0" fontAlgn="base" hangingPunct="0">
              <a:spcBef>
                <a:spcPct val="0"/>
              </a:spcBef>
              <a:spcAft>
                <a:spcPct val="0"/>
              </a:spcAft>
              <a:buNone/>
            </a:pPr>
            <a:r>
              <a:rPr lang="en-US" altLang="en-US" sz="2400" dirty="0" smtClean="0">
                <a:solidFill>
                  <a:srgbClr val="FF0000"/>
                </a:solidFill>
                <a:latin typeface="Arial Unicode MS" panose="020B0604020202020204" pitchFamily="34" charset="-128"/>
              </a:rPr>
              <a:t>	------------------------------+--------------------------------------        </a:t>
            </a:r>
          </a:p>
          <a:p>
            <a:pPr marL="0" lvl="0" indent="0" defTabSz="914400" eaLnBrk="0" fontAlgn="base" hangingPunct="0">
              <a:spcBef>
                <a:spcPct val="0"/>
              </a:spcBef>
              <a:spcAft>
                <a:spcPct val="0"/>
              </a:spcAft>
              <a:buNone/>
            </a:pPr>
            <a:r>
              <a:rPr lang="en-US" altLang="en-US" sz="2400" dirty="0" smtClean="0">
                <a:solidFill>
                  <a:srgbClr val="FF0000"/>
                </a:solidFill>
                <a:latin typeface="Arial Unicode MS" panose="020B0604020202020204" pitchFamily="34" charset="-128"/>
              </a:rPr>
              <a:t>	0   	1  	0  	0  |     		0          	1        </a:t>
            </a:r>
          </a:p>
          <a:p>
            <a:pPr marL="0" lvl="0" indent="0" defTabSz="914400" eaLnBrk="0" fontAlgn="base" hangingPunct="0">
              <a:spcBef>
                <a:spcPct val="0"/>
              </a:spcBef>
              <a:spcAft>
                <a:spcPct val="0"/>
              </a:spcAft>
              <a:buNone/>
            </a:pPr>
            <a:r>
              <a:rPr lang="en-US" altLang="en-US" sz="2400" dirty="0" smtClean="0">
                <a:solidFill>
                  <a:srgbClr val="FF0000"/>
                </a:solidFill>
                <a:latin typeface="Arial Unicode MS" panose="020B0604020202020204" pitchFamily="34" charset="-128"/>
              </a:rPr>
              <a:t>	1   	0  	0  	0  |     		1          	0</a:t>
            </a:r>
          </a:p>
          <a:p>
            <a:pPr marL="0" lvl="0" indent="0" defTabSz="914400" eaLnBrk="0" fontAlgn="base" hangingPunct="0">
              <a:spcBef>
                <a:spcPct val="0"/>
              </a:spcBef>
              <a:spcAft>
                <a:spcPct val="0"/>
              </a:spcAft>
              <a:buNone/>
            </a:pPr>
            <a:endParaRPr lang="en-US" altLang="en-US" sz="1200" dirty="0" smtClean="0">
              <a:solidFill>
                <a:srgbClr val="FF0000"/>
              </a:solidFill>
              <a:latin typeface="Arial Unicode MS" panose="020B0604020202020204" pitchFamily="34" charset="-128"/>
            </a:endParaRPr>
          </a:p>
          <a:p>
            <a:pPr marL="0" lvl="0" indent="0" defTabSz="914400" eaLnBrk="0" fontAlgn="base" hangingPunct="0">
              <a:spcBef>
                <a:spcPct val="0"/>
              </a:spcBef>
              <a:spcAft>
                <a:spcPct val="0"/>
              </a:spcAft>
              <a:buNone/>
            </a:pPr>
            <a:r>
              <a:rPr lang="en-US" altLang="en-US" sz="2200" dirty="0">
                <a:solidFill>
                  <a:srgbClr val="000000"/>
                </a:solidFill>
                <a:latin typeface="Arial Unicode MS" panose="020B0604020202020204" pitchFamily="34" charset="-128"/>
              </a:rPr>
              <a:t>Notice that for the first line in the truth table above: </a:t>
            </a:r>
            <a:endParaRPr lang="en-US" altLang="en-US" sz="2200" dirty="0" smtClean="0">
              <a:solidFill>
                <a:srgbClr val="000000"/>
              </a:solidFill>
              <a:latin typeface="Arial Unicode MS" panose="020B0604020202020204" pitchFamily="34" charset="-128"/>
            </a:endParaRPr>
          </a:p>
          <a:p>
            <a:pPr marL="0" lvl="0" indent="0" defTabSz="914400" eaLnBrk="0" fontAlgn="base" hangingPunct="0">
              <a:spcBef>
                <a:spcPct val="0"/>
              </a:spcBef>
              <a:spcAft>
                <a:spcPct val="0"/>
              </a:spcAft>
              <a:buNone/>
            </a:pPr>
            <a:r>
              <a:rPr lang="en-US" altLang="en-US" sz="2200" dirty="0" smtClean="0">
                <a:solidFill>
                  <a:srgbClr val="000000"/>
                </a:solidFill>
                <a:latin typeface="Arial Unicode MS" panose="020B0604020202020204" pitchFamily="34" charset="-128"/>
              </a:rPr>
              <a:t>~(~</a:t>
            </a:r>
            <a:r>
              <a:rPr lang="en-US" altLang="en-US" sz="2200" dirty="0">
                <a:solidFill>
                  <a:srgbClr val="000000"/>
                </a:solidFill>
                <a:latin typeface="Arial Unicode MS" panose="020B0604020202020204" pitchFamily="34" charset="-128"/>
              </a:rPr>
              <a:t>Q + R) = ~(1+0) = ~1 =	0  and ~(Q+S) = ~(0+0) = 1, so the first line is correct</a:t>
            </a:r>
            <a:r>
              <a:rPr lang="en-US" altLang="en-US" sz="2200" dirty="0" smtClean="0">
                <a:solidFill>
                  <a:srgbClr val="000000"/>
                </a:solidFill>
                <a:latin typeface="Arial Unicode MS" panose="020B0604020202020204" pitchFamily="34" charset="-128"/>
              </a:rPr>
              <a:t>.</a:t>
            </a:r>
            <a:endParaRPr lang="en-US" altLang="en-US" sz="2000" dirty="0" smtClean="0">
              <a:solidFill>
                <a:srgbClr val="000000"/>
              </a:solidFill>
              <a:latin typeface="Arial Unicode MS" panose="020B0604020202020204" pitchFamily="34" charset="-128"/>
            </a:endParaRPr>
          </a:p>
          <a:p>
            <a:pPr marL="0" lvl="0" indent="0" defTabSz="914400" eaLnBrk="0" fontAlgn="base" hangingPunct="0">
              <a:spcBef>
                <a:spcPct val="0"/>
              </a:spcBef>
              <a:spcAft>
                <a:spcPct val="0"/>
              </a:spcAft>
              <a:buNone/>
            </a:pPr>
            <a:r>
              <a:rPr lang="en-US" altLang="en-US" sz="2200" dirty="0" smtClean="0">
                <a:solidFill>
                  <a:srgbClr val="000000"/>
                </a:solidFill>
                <a:latin typeface="Arial Unicode MS" panose="020B0604020202020204" pitchFamily="34" charset="-128"/>
              </a:rPr>
              <a:t>Notice </a:t>
            </a:r>
            <a:r>
              <a:rPr lang="en-US" altLang="en-US" sz="2200" dirty="0">
                <a:solidFill>
                  <a:srgbClr val="000000"/>
                </a:solidFill>
                <a:latin typeface="Arial Unicode MS" panose="020B0604020202020204" pitchFamily="34" charset="-128"/>
              </a:rPr>
              <a:t>that for the second line in the truth table above: </a:t>
            </a:r>
            <a:endParaRPr lang="en-US" altLang="en-US" sz="2200" dirty="0" smtClean="0">
              <a:solidFill>
                <a:srgbClr val="000000"/>
              </a:solidFill>
              <a:latin typeface="Arial Unicode MS" panose="020B0604020202020204" pitchFamily="34" charset="-128"/>
            </a:endParaRPr>
          </a:p>
          <a:p>
            <a:pPr marL="0" lvl="0" indent="0" defTabSz="914400" eaLnBrk="0" fontAlgn="base" hangingPunct="0">
              <a:spcBef>
                <a:spcPct val="0"/>
              </a:spcBef>
              <a:spcAft>
                <a:spcPct val="0"/>
              </a:spcAft>
              <a:buNone/>
            </a:pPr>
            <a:r>
              <a:rPr lang="en-US" altLang="en-US" sz="2200" dirty="0" smtClean="0">
                <a:solidFill>
                  <a:srgbClr val="000000"/>
                </a:solidFill>
                <a:latin typeface="Arial Unicode MS" panose="020B0604020202020204" pitchFamily="34" charset="-128"/>
              </a:rPr>
              <a:t>~(~</a:t>
            </a:r>
            <a:r>
              <a:rPr lang="en-US" altLang="en-US" sz="2200" dirty="0">
                <a:solidFill>
                  <a:srgbClr val="000000"/>
                </a:solidFill>
                <a:latin typeface="Arial Unicode MS" panose="020B0604020202020204" pitchFamily="34" charset="-128"/>
              </a:rPr>
              <a:t>Q + R) = ~(0+0) = ~0	= 1  and ~(Q+S) = ~(1+0) = 0, so the second line is correct.</a:t>
            </a:r>
          </a:p>
        </p:txBody>
      </p:sp>
      <p:sp>
        <p:nvSpPr>
          <p:cNvPr id="4"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04067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8974" y="195125"/>
            <a:ext cx="5627698" cy="378505"/>
          </a:xfrm>
        </p:spPr>
        <p:txBody>
          <a:bodyPr>
            <a:normAutofit fontScale="90000"/>
          </a:bodyPr>
          <a:lstStyle/>
          <a:p>
            <a:r>
              <a:rPr lang="en-US" dirty="0" smtClean="0"/>
              <a:t>RS Latch contd.</a:t>
            </a:r>
            <a:endParaRPr lang="en-US" dirty="0"/>
          </a:p>
        </p:txBody>
      </p:sp>
      <p:sp>
        <p:nvSpPr>
          <p:cNvPr id="4" name="Rectangle 3"/>
          <p:cNvSpPr/>
          <p:nvPr/>
        </p:nvSpPr>
        <p:spPr>
          <a:xfrm>
            <a:off x="530087" y="815187"/>
            <a:ext cx="11211339" cy="5324535"/>
          </a:xfrm>
          <a:prstGeom prst="rect">
            <a:avLst/>
          </a:prstGeom>
        </p:spPr>
        <p:txBody>
          <a:bodyPr wrap="square">
            <a:spAutoFit/>
          </a:bodyPr>
          <a:lstStyle/>
          <a:p>
            <a:pPr lvl="0" defTabSz="914400" eaLnBrk="0" fontAlgn="base" hangingPunct="0">
              <a:spcBef>
                <a:spcPct val="0"/>
              </a:spcBef>
              <a:spcAft>
                <a:spcPct val="0"/>
              </a:spcAft>
            </a:pPr>
            <a:r>
              <a:rPr lang="en-US" altLang="en-US" sz="2800" dirty="0">
                <a:latin typeface="Arial Unicode MS" panose="020B0604020202020204" pitchFamily="34" charset="-128"/>
              </a:rPr>
              <a:t>Assume we are performing a </a:t>
            </a:r>
            <a:r>
              <a:rPr lang="en-US" altLang="en-US" sz="2800" dirty="0" smtClean="0">
                <a:latin typeface="Arial Unicode MS" panose="020B0604020202020204" pitchFamily="34" charset="-128"/>
              </a:rPr>
              <a:t>reset. R </a:t>
            </a:r>
            <a:r>
              <a:rPr lang="en-US" altLang="en-US" sz="2800" dirty="0">
                <a:latin typeface="Arial Unicode MS" panose="020B0604020202020204" pitchFamily="34" charset="-128"/>
              </a:rPr>
              <a:t>is one in this </a:t>
            </a:r>
            <a:r>
              <a:rPr lang="en-US" altLang="en-US" sz="2800" dirty="0" smtClean="0">
                <a:latin typeface="Arial Unicode MS" panose="020B0604020202020204" pitchFamily="34" charset="-128"/>
              </a:rPr>
              <a:t>case. Q </a:t>
            </a:r>
            <a:r>
              <a:rPr lang="en-US" altLang="en-US" sz="2800" dirty="0">
                <a:latin typeface="Arial Unicode MS" panose="020B0604020202020204" pitchFamily="34" charset="-128"/>
              </a:rPr>
              <a:t>should always </a:t>
            </a:r>
            <a:r>
              <a:rPr lang="en-US" altLang="en-US" sz="2800" dirty="0" smtClean="0">
                <a:latin typeface="Arial Unicode MS" panose="020B0604020202020204" pitchFamily="34" charset="-128"/>
              </a:rPr>
              <a:t>change to </a:t>
            </a:r>
            <a:r>
              <a:rPr lang="en-US" altLang="en-US" sz="2800" dirty="0">
                <a:latin typeface="Arial Unicode MS" panose="020B0604020202020204" pitchFamily="34" charset="-128"/>
              </a:rPr>
              <a:t>zero and ~Q to one</a:t>
            </a:r>
            <a:r>
              <a:rPr lang="en-US" altLang="en-US" sz="2800" dirty="0" smtClean="0">
                <a:latin typeface="Arial Unicode MS" panose="020B0604020202020204" pitchFamily="34" charset="-128"/>
              </a:rPr>
              <a:t>.</a:t>
            </a:r>
            <a:endParaRPr lang="en-US" altLang="en-US" sz="2800" dirty="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800" dirty="0">
                <a:solidFill>
                  <a:srgbClr val="FF0000"/>
                </a:solidFill>
                <a:latin typeface="Arial Unicode MS" panose="020B0604020202020204" pitchFamily="34" charset="-128"/>
              </a:rPr>
              <a:t>	Q 	~Q  	R  	S  </a:t>
            </a:r>
            <a:r>
              <a:rPr lang="en-US" altLang="en-US" sz="2800" dirty="0" smtClean="0">
                <a:solidFill>
                  <a:srgbClr val="FF0000"/>
                </a:solidFill>
                <a:latin typeface="Arial Unicode MS" panose="020B0604020202020204" pitchFamily="34" charset="-128"/>
              </a:rPr>
              <a:t>	|  </a:t>
            </a:r>
            <a:r>
              <a:rPr lang="en-US" altLang="en-US" sz="2800" dirty="0">
                <a:solidFill>
                  <a:srgbClr val="FF0000"/>
                </a:solidFill>
                <a:latin typeface="Arial Unicode MS" panose="020B0604020202020204" pitchFamily="34" charset="-128"/>
              </a:rPr>
              <a:t>~(~Q+R)=Q  	~(Q+S)=~Q        </a:t>
            </a:r>
          </a:p>
          <a:p>
            <a:pPr lvl="0" defTabSz="914400" eaLnBrk="0" fontAlgn="base" hangingPunct="0">
              <a:spcBef>
                <a:spcPct val="0"/>
              </a:spcBef>
              <a:spcAft>
                <a:spcPct val="0"/>
              </a:spcAft>
            </a:pPr>
            <a:r>
              <a:rPr lang="en-US" altLang="en-US" sz="2800" dirty="0">
                <a:solidFill>
                  <a:srgbClr val="FF0000"/>
                </a:solidFill>
                <a:latin typeface="Arial Unicode MS" panose="020B0604020202020204" pitchFamily="34" charset="-128"/>
              </a:rPr>
              <a:t>	------------------------------+--------------------------------------        </a:t>
            </a:r>
          </a:p>
          <a:p>
            <a:pPr lvl="0" defTabSz="914400" eaLnBrk="0" fontAlgn="base" hangingPunct="0">
              <a:spcBef>
                <a:spcPct val="0"/>
              </a:spcBef>
              <a:spcAft>
                <a:spcPct val="0"/>
              </a:spcAft>
            </a:pPr>
            <a:r>
              <a:rPr lang="en-US" altLang="en-US" sz="2800" dirty="0">
                <a:solidFill>
                  <a:srgbClr val="FF0000"/>
                </a:solidFill>
                <a:latin typeface="Arial Unicode MS" panose="020B0604020202020204" pitchFamily="34" charset="-128"/>
              </a:rPr>
              <a:t>	0   	1  	</a:t>
            </a:r>
            <a:r>
              <a:rPr lang="en-US" altLang="en-US" sz="2800" dirty="0" smtClean="0">
                <a:solidFill>
                  <a:srgbClr val="FF0000"/>
                </a:solidFill>
                <a:latin typeface="Arial Unicode MS" panose="020B0604020202020204" pitchFamily="34" charset="-128"/>
              </a:rPr>
              <a:t>1  </a:t>
            </a:r>
            <a:r>
              <a:rPr lang="en-US" altLang="en-US" sz="2800" dirty="0">
                <a:solidFill>
                  <a:srgbClr val="FF0000"/>
                </a:solidFill>
                <a:latin typeface="Arial Unicode MS" panose="020B0604020202020204" pitchFamily="34" charset="-128"/>
              </a:rPr>
              <a:t>	0  </a:t>
            </a:r>
            <a:r>
              <a:rPr lang="en-US" altLang="en-US" sz="2800" dirty="0" smtClean="0">
                <a:solidFill>
                  <a:srgbClr val="FF0000"/>
                </a:solidFill>
                <a:latin typeface="Arial Unicode MS" panose="020B0604020202020204" pitchFamily="34" charset="-128"/>
              </a:rPr>
              <a:t>	|     </a:t>
            </a:r>
            <a:r>
              <a:rPr lang="en-US" altLang="en-US" sz="2800" dirty="0">
                <a:solidFill>
                  <a:srgbClr val="FF0000"/>
                </a:solidFill>
                <a:latin typeface="Arial Unicode MS" panose="020B0604020202020204" pitchFamily="34" charset="-128"/>
              </a:rPr>
              <a:t>		0          	1        </a:t>
            </a:r>
          </a:p>
          <a:p>
            <a:pPr lvl="0" defTabSz="914400" eaLnBrk="0" fontAlgn="base" hangingPunct="0">
              <a:spcBef>
                <a:spcPct val="0"/>
              </a:spcBef>
              <a:spcAft>
                <a:spcPct val="0"/>
              </a:spcAft>
            </a:pPr>
            <a:r>
              <a:rPr lang="en-US" altLang="en-US" sz="2800" dirty="0">
                <a:solidFill>
                  <a:srgbClr val="FF0000"/>
                </a:solidFill>
                <a:latin typeface="Arial Unicode MS" panose="020B0604020202020204" pitchFamily="34" charset="-128"/>
              </a:rPr>
              <a:t>	1   	0  	</a:t>
            </a:r>
            <a:r>
              <a:rPr lang="en-US" altLang="en-US" sz="2800" dirty="0" smtClean="0">
                <a:solidFill>
                  <a:srgbClr val="FF0000"/>
                </a:solidFill>
                <a:latin typeface="Arial Unicode MS" panose="020B0604020202020204" pitchFamily="34" charset="-128"/>
              </a:rPr>
              <a:t>1  </a:t>
            </a:r>
            <a:r>
              <a:rPr lang="en-US" altLang="en-US" sz="2800" dirty="0">
                <a:solidFill>
                  <a:srgbClr val="FF0000"/>
                </a:solidFill>
                <a:latin typeface="Arial Unicode MS" panose="020B0604020202020204" pitchFamily="34" charset="-128"/>
              </a:rPr>
              <a:t>	0  </a:t>
            </a:r>
            <a:r>
              <a:rPr lang="en-US" altLang="en-US" sz="2800" dirty="0" smtClean="0">
                <a:solidFill>
                  <a:srgbClr val="FF0000"/>
                </a:solidFill>
                <a:latin typeface="Arial Unicode MS" panose="020B0604020202020204" pitchFamily="34" charset="-128"/>
              </a:rPr>
              <a:t>	|     </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0          </a:t>
            </a:r>
            <a:r>
              <a:rPr lang="en-US" altLang="en-US" sz="2800" dirty="0">
                <a:solidFill>
                  <a:srgbClr val="FF0000"/>
                </a:solidFill>
                <a:latin typeface="Arial Unicode MS" panose="020B0604020202020204" pitchFamily="34" charset="-128"/>
              </a:rPr>
              <a:t>	</a:t>
            </a:r>
            <a:r>
              <a:rPr lang="en-US" altLang="en-US" sz="2800" dirty="0" smtClean="0">
                <a:solidFill>
                  <a:srgbClr val="FF0000"/>
                </a:solidFill>
                <a:latin typeface="Arial Unicode MS" panose="020B0604020202020204" pitchFamily="34" charset="-128"/>
              </a:rPr>
              <a:t>1</a:t>
            </a:r>
            <a:endParaRPr lang="en-US" altLang="en-US" sz="2800" dirty="0">
              <a:solidFill>
                <a:srgbClr val="FF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endParaRPr lang="en-US" altLang="en-US" dirty="0" smtClean="0">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200" dirty="0">
                <a:latin typeface="Arial Unicode MS" panose="020B0604020202020204" pitchFamily="34" charset="-128"/>
              </a:rPr>
              <a:t>Notice that for the first line in the truth table above: </a:t>
            </a:r>
            <a:endParaRPr lang="en-US" altLang="en-US" sz="2200" dirty="0" smtClean="0">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200" dirty="0" smtClean="0">
                <a:latin typeface="Arial Unicode MS" panose="020B0604020202020204" pitchFamily="34" charset="-128"/>
              </a:rPr>
              <a:t>~(~</a:t>
            </a:r>
            <a:r>
              <a:rPr lang="en-US" altLang="en-US" sz="2200" dirty="0">
                <a:latin typeface="Arial Unicode MS" panose="020B0604020202020204" pitchFamily="34" charset="-128"/>
              </a:rPr>
              <a:t>Q + R) = ~(1+1) = ~1 =	0  and ~(Q+S) = ~(0+0) = 1, so the first line is correct.	</a:t>
            </a:r>
            <a:endParaRPr lang="en-US" altLang="en-US" sz="2200" dirty="0" smtClean="0">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200" dirty="0" smtClean="0">
                <a:latin typeface="Arial Unicode MS" panose="020B0604020202020204" pitchFamily="34" charset="-128"/>
              </a:rPr>
              <a:t>Notice </a:t>
            </a:r>
            <a:r>
              <a:rPr lang="en-US" altLang="en-US" sz="2200" dirty="0">
                <a:latin typeface="Arial Unicode MS" panose="020B0604020202020204" pitchFamily="34" charset="-128"/>
              </a:rPr>
              <a:t>that for the second line in the truth table above: </a:t>
            </a:r>
            <a:endParaRPr lang="en-US" altLang="en-US" sz="2200" dirty="0" smtClean="0">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200" dirty="0" smtClean="0">
                <a:latin typeface="Arial Unicode MS" panose="020B0604020202020204" pitchFamily="34" charset="-128"/>
              </a:rPr>
              <a:t>~(~</a:t>
            </a:r>
            <a:r>
              <a:rPr lang="en-US" altLang="en-US" sz="2200" dirty="0">
                <a:latin typeface="Arial Unicode MS" panose="020B0604020202020204" pitchFamily="34" charset="-128"/>
              </a:rPr>
              <a:t>Q + R) = ~(0+1) = ~1	= 0  and ~(Q+S) = ~(1+0) = 0, so the second line has an issue.	</a:t>
            </a:r>
            <a:endParaRPr lang="en-US" altLang="en-US" sz="2200" dirty="0" smtClean="0">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2200" dirty="0" smtClean="0">
                <a:latin typeface="Arial Unicode MS" panose="020B0604020202020204" pitchFamily="34" charset="-128"/>
              </a:rPr>
              <a:t>If </a:t>
            </a:r>
            <a:r>
              <a:rPr lang="en-US" altLang="en-US" sz="2200" dirty="0">
                <a:latin typeface="Arial Unicode MS" panose="020B0604020202020204" pitchFamily="34" charset="-128"/>
              </a:rPr>
              <a:t>we assume it takes the same amount of time for data to pass through the gates</a:t>
            </a:r>
            <a:r>
              <a:rPr lang="en-US" altLang="en-US" sz="2200" dirty="0" smtClean="0">
                <a:latin typeface="Arial Unicode MS" panose="020B0604020202020204" pitchFamily="34" charset="-128"/>
              </a:rPr>
              <a:t>, let's </a:t>
            </a:r>
            <a:r>
              <a:rPr lang="en-US" altLang="en-US" sz="2200" dirty="0">
                <a:latin typeface="Arial Unicode MS" panose="020B0604020202020204" pitchFamily="34" charset="-128"/>
              </a:rPr>
              <a:t>find out what happens.</a:t>
            </a:r>
            <a:endParaRPr lang="en-US" altLang="en-US" sz="2200" dirty="0" smtClean="0">
              <a:latin typeface="Arial Unicode MS" panose="020B0604020202020204" pitchFamily="34" charset="-128"/>
            </a:endParaRPr>
          </a:p>
        </p:txBody>
      </p:sp>
    </p:spTree>
    <p:extLst>
      <p:ext uri="{BB962C8B-B14F-4D97-AF65-F5344CB8AC3E}">
        <p14:creationId xmlns:p14="http://schemas.microsoft.com/office/powerpoint/2010/main" val="31402554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274637"/>
            <a:ext cx="5054221" cy="378505"/>
          </a:xfrm>
        </p:spPr>
        <p:txBody>
          <a:bodyPr>
            <a:normAutofit fontScale="90000"/>
          </a:bodyPr>
          <a:lstStyle/>
          <a:p>
            <a:r>
              <a:rPr lang="en-US" dirty="0" smtClean="0"/>
              <a:t>RS-Latches</a:t>
            </a:r>
            <a:endParaRPr lang="en-US" dirty="0"/>
          </a:p>
        </p:txBody>
      </p:sp>
      <p:sp>
        <p:nvSpPr>
          <p:cNvPr id="4" name="Rectangle 3"/>
          <p:cNvSpPr/>
          <p:nvPr/>
        </p:nvSpPr>
        <p:spPr>
          <a:xfrm>
            <a:off x="427513" y="1407738"/>
            <a:ext cx="11471562" cy="3046988"/>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Assume the 2 zeroes propagate back through the gates again, now our equations </a:t>
            </a:r>
            <a:r>
              <a:rPr lang="en-US" altLang="en-US" sz="3200" dirty="0" smtClean="0">
                <a:solidFill>
                  <a:srgbClr val="000000"/>
                </a:solidFill>
                <a:latin typeface="Arial Unicode MS" panose="020B0604020202020204" pitchFamily="34" charset="-128"/>
              </a:rPr>
              <a:t>are as </a:t>
            </a:r>
            <a:r>
              <a:rPr lang="en-US" altLang="en-US" sz="3200" dirty="0">
                <a:solidFill>
                  <a:srgbClr val="000000"/>
                </a:solidFill>
                <a:latin typeface="Arial Unicode MS" panose="020B0604020202020204" pitchFamily="34" charset="-128"/>
              </a:rPr>
              <a:t>follows: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FF0000"/>
                </a:solidFill>
                <a:latin typeface="Arial Unicode MS" panose="020B0604020202020204" pitchFamily="34" charset="-128"/>
              </a:rPr>
              <a:t>~(~</a:t>
            </a:r>
            <a:r>
              <a:rPr lang="en-US" altLang="en-US" sz="3200" dirty="0">
                <a:solidFill>
                  <a:srgbClr val="FF0000"/>
                </a:solidFill>
                <a:latin typeface="Arial Unicode MS" panose="020B0604020202020204" pitchFamily="34" charset="-128"/>
              </a:rPr>
              <a:t>Q + R) = ~(0+1) = ~1 = 0 = Q &lt;-- this is ok	</a:t>
            </a:r>
            <a:endParaRPr lang="en-US" altLang="en-US" sz="3200" dirty="0" smtClean="0">
              <a:solidFill>
                <a:srgbClr val="FF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FF0000"/>
                </a:solidFill>
                <a:latin typeface="Arial Unicode MS" panose="020B0604020202020204" pitchFamily="34" charset="-128"/>
              </a:rPr>
              <a:t>~(</a:t>
            </a:r>
            <a:r>
              <a:rPr lang="en-US" altLang="en-US" sz="3200" dirty="0">
                <a:solidFill>
                  <a:srgbClr val="FF0000"/>
                </a:solidFill>
                <a:latin typeface="Arial Unicode MS" panose="020B0604020202020204" pitchFamily="34" charset="-128"/>
              </a:rPr>
              <a:t>Q + S) = ~(0+0) = ~0 = 1 = ~Q &lt;-- this is ok, too</a:t>
            </a:r>
            <a:r>
              <a:rPr lang="en-US" altLang="en-US" sz="3200" dirty="0">
                <a:solidFill>
                  <a:srgbClr val="000000"/>
                </a:solidFill>
                <a:latin typeface="Arial Unicode MS" panose="020B0604020202020204" pitchFamily="34" charset="-128"/>
              </a:rPr>
              <a:t>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So</a:t>
            </a:r>
            <a:r>
              <a:rPr lang="en-US" altLang="en-US" sz="3200" dirty="0">
                <a:solidFill>
                  <a:srgbClr val="000000"/>
                </a:solidFill>
                <a:latin typeface="Arial Unicode MS" panose="020B0604020202020204" pitchFamily="34" charset="-128"/>
              </a:rPr>
              <a:t>, it takes extra time for the data to stabilize.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This </a:t>
            </a:r>
            <a:r>
              <a:rPr lang="en-US" altLang="en-US" sz="3200" dirty="0">
                <a:solidFill>
                  <a:srgbClr val="000000"/>
                </a:solidFill>
                <a:latin typeface="Arial Unicode MS" panose="020B0604020202020204" pitchFamily="34" charset="-128"/>
              </a:rPr>
              <a:t>wait time is also referred to as latency.</a:t>
            </a:r>
          </a:p>
        </p:txBody>
      </p:sp>
    </p:spTree>
    <p:extLst>
      <p:ext uri="{BB962C8B-B14F-4D97-AF65-F5344CB8AC3E}">
        <p14:creationId xmlns:p14="http://schemas.microsoft.com/office/powerpoint/2010/main" val="29731958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smtClean="0"/>
              <a:t>RS Latches</a:t>
            </a:r>
            <a:endParaRPr lang="en-US" dirty="0"/>
          </a:p>
        </p:txBody>
      </p:sp>
      <p:sp>
        <p:nvSpPr>
          <p:cNvPr id="4" name="Rectangle 3"/>
          <p:cNvSpPr/>
          <p:nvPr/>
        </p:nvSpPr>
        <p:spPr>
          <a:xfrm>
            <a:off x="560035" y="1095892"/>
            <a:ext cx="11062122" cy="4862870"/>
          </a:xfrm>
          <a:prstGeom prst="rect">
            <a:avLst/>
          </a:prstGeom>
        </p:spPr>
        <p:txBody>
          <a:bodyPr wrap="square">
            <a:spAutoFit/>
          </a:bodyPr>
          <a:lstStyle/>
          <a:p>
            <a:pPr lvl="0" defTabSz="914400" eaLnBrk="0" fontAlgn="base" hangingPunct="0">
              <a:spcBef>
                <a:spcPct val="0"/>
              </a:spcBef>
              <a:spcAft>
                <a:spcPct val="0"/>
              </a:spcAft>
            </a:pPr>
            <a:r>
              <a:rPr lang="en-US" altLang="en-US" sz="2400" dirty="0" smtClean="0">
                <a:solidFill>
                  <a:srgbClr val="000000"/>
                </a:solidFill>
                <a:latin typeface="Arial Unicode MS" panose="020B0604020202020204" pitchFamily="34" charset="-128"/>
              </a:rPr>
              <a:t>Now assume that we are performing a set.  S is one in this case.  Q should always change to one and ~Q to zero.</a:t>
            </a:r>
            <a:endParaRPr lang="en-US" altLang="en-US" sz="2400" dirty="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2400" dirty="0">
                <a:solidFill>
                  <a:srgbClr val="FF0000"/>
                </a:solidFill>
                <a:latin typeface="Arial Unicode MS" panose="020B0604020202020204" pitchFamily="34" charset="-128"/>
              </a:rPr>
              <a:t>	Q 	~Q  	R  	S  	</a:t>
            </a:r>
            <a:r>
              <a:rPr lang="en-US" altLang="en-US" sz="2400" dirty="0" smtClean="0">
                <a:solidFill>
                  <a:srgbClr val="FF0000"/>
                </a:solidFill>
                <a:latin typeface="Arial Unicode MS" panose="020B0604020202020204" pitchFamily="34" charset="-128"/>
              </a:rPr>
              <a:t>|  </a:t>
            </a:r>
            <a:r>
              <a:rPr lang="en-US" altLang="en-US" sz="2400" dirty="0">
                <a:solidFill>
                  <a:srgbClr val="FF0000"/>
                </a:solidFill>
                <a:latin typeface="Arial Unicode MS" panose="020B0604020202020204" pitchFamily="34" charset="-128"/>
              </a:rPr>
              <a:t>~(~Q+R)=Q  	~(Q+S)=~Q        </a:t>
            </a:r>
          </a:p>
          <a:p>
            <a:pPr lvl="0" defTabSz="914400" eaLnBrk="0" fontAlgn="base" hangingPunct="0">
              <a:spcBef>
                <a:spcPct val="0"/>
              </a:spcBef>
              <a:spcAft>
                <a:spcPct val="0"/>
              </a:spcAft>
            </a:pPr>
            <a:r>
              <a:rPr lang="en-US" altLang="en-US" sz="2400" dirty="0">
                <a:solidFill>
                  <a:srgbClr val="FF0000"/>
                </a:solidFill>
                <a:latin typeface="Arial Unicode MS" panose="020B0604020202020204" pitchFamily="34" charset="-128"/>
              </a:rPr>
              <a:t>	</a:t>
            </a:r>
            <a:r>
              <a:rPr lang="en-US" altLang="en-US" sz="2400" dirty="0" smtClean="0">
                <a:solidFill>
                  <a:srgbClr val="FF0000"/>
                </a:solidFill>
                <a:latin typeface="Arial Unicode MS" panose="020B0604020202020204" pitchFamily="34" charset="-128"/>
              </a:rPr>
              <a:t>------------------------------------+--------------------------------------        </a:t>
            </a:r>
            <a:endParaRPr lang="en-US" altLang="en-US" sz="2400" dirty="0">
              <a:solidFill>
                <a:srgbClr val="FF0000"/>
              </a:solidFill>
              <a:latin typeface="Arial Unicode MS" panose="020B0604020202020204" pitchFamily="34" charset="-128"/>
            </a:endParaRPr>
          </a:p>
          <a:p>
            <a:pPr lvl="0" defTabSz="914400" eaLnBrk="0" fontAlgn="base" hangingPunct="0">
              <a:spcBef>
                <a:spcPct val="0"/>
              </a:spcBef>
              <a:spcAft>
                <a:spcPct val="0"/>
              </a:spcAft>
            </a:pPr>
            <a:r>
              <a:rPr lang="en-US" altLang="en-US" sz="2400" dirty="0">
                <a:solidFill>
                  <a:srgbClr val="FF0000"/>
                </a:solidFill>
                <a:latin typeface="Arial Unicode MS" panose="020B0604020202020204" pitchFamily="34" charset="-128"/>
              </a:rPr>
              <a:t>	0   	1  	</a:t>
            </a:r>
            <a:r>
              <a:rPr lang="en-US" altLang="en-US" sz="2400" dirty="0" smtClean="0">
                <a:solidFill>
                  <a:srgbClr val="FF0000"/>
                </a:solidFill>
                <a:latin typeface="Arial Unicode MS" panose="020B0604020202020204" pitchFamily="34" charset="-128"/>
              </a:rPr>
              <a:t>0</a:t>
            </a:r>
            <a:r>
              <a:rPr lang="en-US" altLang="en-US" sz="2400" dirty="0">
                <a:solidFill>
                  <a:srgbClr val="FF0000"/>
                </a:solidFill>
                <a:latin typeface="Arial Unicode MS" panose="020B0604020202020204" pitchFamily="34" charset="-128"/>
              </a:rPr>
              <a:t>	</a:t>
            </a:r>
            <a:r>
              <a:rPr lang="en-US" altLang="en-US" sz="2400" dirty="0" smtClean="0">
                <a:solidFill>
                  <a:srgbClr val="FF0000"/>
                </a:solidFill>
                <a:latin typeface="Arial Unicode MS" panose="020B0604020202020204" pitchFamily="34" charset="-128"/>
              </a:rPr>
              <a:t>1  </a:t>
            </a:r>
            <a:r>
              <a:rPr lang="en-US" altLang="en-US" sz="2400" dirty="0">
                <a:solidFill>
                  <a:srgbClr val="FF0000"/>
                </a:solidFill>
                <a:latin typeface="Arial Unicode MS" panose="020B0604020202020204" pitchFamily="34" charset="-128"/>
              </a:rPr>
              <a:t>	|     		</a:t>
            </a:r>
            <a:r>
              <a:rPr lang="en-US" altLang="en-US" sz="2400" dirty="0" smtClean="0">
                <a:solidFill>
                  <a:srgbClr val="FF0000"/>
                </a:solidFill>
                <a:latin typeface="Arial Unicode MS" panose="020B0604020202020204" pitchFamily="34" charset="-128"/>
              </a:rPr>
              <a:t>1          </a:t>
            </a:r>
            <a:r>
              <a:rPr lang="en-US" altLang="en-US" sz="2400" dirty="0">
                <a:solidFill>
                  <a:srgbClr val="FF0000"/>
                </a:solidFill>
                <a:latin typeface="Arial Unicode MS" panose="020B0604020202020204" pitchFamily="34" charset="-128"/>
              </a:rPr>
              <a:t>	</a:t>
            </a:r>
            <a:r>
              <a:rPr lang="en-US" altLang="en-US" sz="2400" dirty="0" smtClean="0">
                <a:solidFill>
                  <a:srgbClr val="FF0000"/>
                </a:solidFill>
                <a:latin typeface="Arial Unicode MS" panose="020B0604020202020204" pitchFamily="34" charset="-128"/>
              </a:rPr>
              <a:t>0        </a:t>
            </a:r>
            <a:endParaRPr lang="en-US" altLang="en-US" sz="2400" dirty="0">
              <a:solidFill>
                <a:srgbClr val="FF0000"/>
              </a:solidFill>
              <a:latin typeface="Arial Unicode MS" panose="020B0604020202020204" pitchFamily="34" charset="-128"/>
            </a:endParaRPr>
          </a:p>
          <a:p>
            <a:pPr lvl="0" defTabSz="914400" eaLnBrk="0" fontAlgn="base" hangingPunct="0">
              <a:spcBef>
                <a:spcPct val="0"/>
              </a:spcBef>
              <a:spcAft>
                <a:spcPct val="0"/>
              </a:spcAft>
            </a:pPr>
            <a:r>
              <a:rPr lang="en-US" altLang="en-US" sz="2400" dirty="0">
                <a:solidFill>
                  <a:srgbClr val="FF0000"/>
                </a:solidFill>
                <a:latin typeface="Arial Unicode MS" panose="020B0604020202020204" pitchFamily="34" charset="-128"/>
              </a:rPr>
              <a:t>	1   	0  	</a:t>
            </a:r>
            <a:r>
              <a:rPr lang="en-US" altLang="en-US" sz="2400" dirty="0" smtClean="0">
                <a:solidFill>
                  <a:srgbClr val="FF0000"/>
                </a:solidFill>
                <a:latin typeface="Arial Unicode MS" panose="020B0604020202020204" pitchFamily="34" charset="-128"/>
              </a:rPr>
              <a:t>0  </a:t>
            </a:r>
            <a:r>
              <a:rPr lang="en-US" altLang="en-US" sz="2400" dirty="0">
                <a:solidFill>
                  <a:srgbClr val="FF0000"/>
                </a:solidFill>
                <a:latin typeface="Arial Unicode MS" panose="020B0604020202020204" pitchFamily="34" charset="-128"/>
              </a:rPr>
              <a:t>	</a:t>
            </a:r>
            <a:r>
              <a:rPr lang="en-US" altLang="en-US" sz="2400" dirty="0" smtClean="0">
                <a:solidFill>
                  <a:srgbClr val="FF0000"/>
                </a:solidFill>
                <a:latin typeface="Arial Unicode MS" panose="020B0604020202020204" pitchFamily="34" charset="-128"/>
              </a:rPr>
              <a:t>1  </a:t>
            </a:r>
            <a:r>
              <a:rPr lang="en-US" altLang="en-US" sz="2400" dirty="0">
                <a:solidFill>
                  <a:srgbClr val="FF0000"/>
                </a:solidFill>
                <a:latin typeface="Arial Unicode MS" panose="020B0604020202020204" pitchFamily="34" charset="-128"/>
              </a:rPr>
              <a:t>	|     		</a:t>
            </a:r>
            <a:r>
              <a:rPr lang="en-US" altLang="en-US" sz="2400" dirty="0" smtClean="0">
                <a:solidFill>
                  <a:srgbClr val="FF0000"/>
                </a:solidFill>
                <a:latin typeface="Arial Unicode MS" panose="020B0604020202020204" pitchFamily="34" charset="-128"/>
              </a:rPr>
              <a:t>1          </a:t>
            </a:r>
            <a:r>
              <a:rPr lang="en-US" altLang="en-US" sz="2400" dirty="0">
                <a:solidFill>
                  <a:srgbClr val="FF0000"/>
                </a:solidFill>
                <a:latin typeface="Arial Unicode MS" panose="020B0604020202020204" pitchFamily="34" charset="-128"/>
              </a:rPr>
              <a:t>	</a:t>
            </a:r>
            <a:r>
              <a:rPr lang="en-US" altLang="en-US" sz="2400" dirty="0" smtClean="0">
                <a:solidFill>
                  <a:srgbClr val="FF0000"/>
                </a:solidFill>
                <a:latin typeface="Arial Unicode MS" panose="020B0604020202020204" pitchFamily="34" charset="-128"/>
              </a:rPr>
              <a:t>0</a:t>
            </a:r>
            <a:endParaRPr lang="en-US" altLang="en-US" sz="2400" dirty="0">
              <a:solidFill>
                <a:srgbClr val="FF0000"/>
              </a:solidFill>
              <a:latin typeface="Arial Unicode MS" panose="020B0604020202020204" pitchFamily="34" charset="-128"/>
            </a:endParaRPr>
          </a:p>
          <a:p>
            <a:pPr marL="342900" lvl="0" indent="-342900" algn="just">
              <a:buFont typeface="Arial" panose="020B0604020202020204" pitchFamily="34" charset="0"/>
              <a:buChar char="•"/>
            </a:pPr>
            <a:endParaRPr lang="en-US" altLang="en-US" sz="1200" dirty="0" smtClean="0">
              <a:solidFill>
                <a:srgbClr val="000000"/>
              </a:solidFill>
              <a:latin typeface="Arial Unicode MS" panose="020B0604020202020204" pitchFamily="34" charset="-128"/>
            </a:endParaRPr>
          </a:p>
          <a:p>
            <a:pPr marL="342900" lvl="0" indent="-342900" algn="just">
              <a:buFont typeface="Arial" panose="020B0604020202020204" pitchFamily="34" charset="0"/>
              <a:buChar char="•"/>
            </a:pPr>
            <a:r>
              <a:rPr lang="en-US" altLang="en-US" sz="2200" dirty="0" smtClean="0">
                <a:solidFill>
                  <a:srgbClr val="000000"/>
                </a:solidFill>
                <a:latin typeface="Arial Unicode MS" panose="020B0604020202020204" pitchFamily="34" charset="-128"/>
              </a:rPr>
              <a:t>Notice </a:t>
            </a:r>
            <a:r>
              <a:rPr lang="en-US" altLang="en-US" sz="2200" dirty="0">
                <a:solidFill>
                  <a:srgbClr val="000000"/>
                </a:solidFill>
                <a:latin typeface="Arial Unicode MS" panose="020B0604020202020204" pitchFamily="34" charset="-128"/>
              </a:rPr>
              <a:t>that for the second line in the truth table above: </a:t>
            </a:r>
            <a:endParaRPr lang="en-US" altLang="en-US" sz="2200" dirty="0" smtClean="0">
              <a:solidFill>
                <a:srgbClr val="000000"/>
              </a:solidFill>
              <a:latin typeface="Arial Unicode MS" panose="020B0604020202020204" pitchFamily="34" charset="-128"/>
            </a:endParaRPr>
          </a:p>
          <a:p>
            <a:pPr marL="342900" lvl="0" indent="-342900" algn="just">
              <a:buFont typeface="Arial" panose="020B0604020202020204" pitchFamily="34" charset="0"/>
              <a:buChar char="•"/>
            </a:pPr>
            <a:r>
              <a:rPr lang="en-US" altLang="en-US" sz="2200" dirty="0" smtClean="0">
                <a:solidFill>
                  <a:srgbClr val="000000"/>
                </a:solidFill>
                <a:latin typeface="Arial Unicode MS" panose="020B0604020202020204" pitchFamily="34" charset="-128"/>
              </a:rPr>
              <a:t>~(~</a:t>
            </a:r>
            <a:r>
              <a:rPr lang="en-US" altLang="en-US" sz="2200" dirty="0">
                <a:solidFill>
                  <a:srgbClr val="000000"/>
                </a:solidFill>
                <a:latin typeface="Arial Unicode MS" panose="020B0604020202020204" pitchFamily="34" charset="-128"/>
              </a:rPr>
              <a:t>Q + R) = ~(0+0) = ~</a:t>
            </a:r>
            <a:r>
              <a:rPr lang="en-US" altLang="en-US" sz="2200" dirty="0" smtClean="0">
                <a:solidFill>
                  <a:srgbClr val="000000"/>
                </a:solidFill>
                <a:latin typeface="Arial Unicode MS" panose="020B0604020202020204" pitchFamily="34" charset="-128"/>
              </a:rPr>
              <a:t>0 = 1 and </a:t>
            </a:r>
            <a:r>
              <a:rPr lang="en-US" altLang="en-US" sz="2200" dirty="0">
                <a:solidFill>
                  <a:srgbClr val="000000"/>
                </a:solidFill>
                <a:latin typeface="Arial Unicode MS" panose="020B0604020202020204" pitchFamily="34" charset="-128"/>
              </a:rPr>
              <a:t>~(Q+S) = ~(1+1) = 0, so the second line is correct</a:t>
            </a:r>
            <a:r>
              <a:rPr lang="en-US" altLang="en-US" sz="2200" dirty="0" smtClean="0">
                <a:solidFill>
                  <a:srgbClr val="000000"/>
                </a:solidFill>
                <a:latin typeface="Arial Unicode MS" panose="020B0604020202020204" pitchFamily="34" charset="-128"/>
              </a:rPr>
              <a:t>.</a:t>
            </a:r>
          </a:p>
          <a:p>
            <a:pPr marL="342900" lvl="0" indent="-342900" algn="just">
              <a:buFont typeface="Arial" panose="020B0604020202020204" pitchFamily="34" charset="0"/>
              <a:buChar char="•"/>
            </a:pPr>
            <a:r>
              <a:rPr lang="en-US" altLang="en-US" sz="2200" dirty="0" smtClean="0">
                <a:solidFill>
                  <a:srgbClr val="000000"/>
                </a:solidFill>
                <a:latin typeface="Arial Unicode MS" panose="020B0604020202020204" pitchFamily="34" charset="-128"/>
              </a:rPr>
              <a:t>Notice </a:t>
            </a:r>
            <a:r>
              <a:rPr lang="en-US" altLang="en-US" sz="2200" dirty="0">
                <a:solidFill>
                  <a:srgbClr val="000000"/>
                </a:solidFill>
                <a:latin typeface="Arial Unicode MS" panose="020B0604020202020204" pitchFamily="34" charset="-128"/>
              </a:rPr>
              <a:t>that for the first line in the truth table above: </a:t>
            </a:r>
            <a:endParaRPr lang="en-US" altLang="en-US" sz="2200" dirty="0" smtClean="0">
              <a:solidFill>
                <a:srgbClr val="000000"/>
              </a:solidFill>
              <a:latin typeface="Arial Unicode MS" panose="020B0604020202020204" pitchFamily="34" charset="-128"/>
            </a:endParaRPr>
          </a:p>
          <a:p>
            <a:pPr marL="342900" lvl="0" indent="-342900" algn="just">
              <a:buFont typeface="Arial" panose="020B0604020202020204" pitchFamily="34" charset="0"/>
              <a:buChar char="•"/>
            </a:pPr>
            <a:r>
              <a:rPr lang="en-US" altLang="en-US" sz="2200" dirty="0" smtClean="0">
                <a:solidFill>
                  <a:srgbClr val="000000"/>
                </a:solidFill>
                <a:latin typeface="Arial Unicode MS" panose="020B0604020202020204" pitchFamily="34" charset="-128"/>
              </a:rPr>
              <a:t>~(~</a:t>
            </a:r>
            <a:r>
              <a:rPr lang="en-US" altLang="en-US" sz="2200" dirty="0">
                <a:solidFill>
                  <a:srgbClr val="000000"/>
                </a:solidFill>
                <a:latin typeface="Arial Unicode MS" panose="020B0604020202020204" pitchFamily="34" charset="-128"/>
              </a:rPr>
              <a:t>Q + R) = ~(1+0) = ~1 =	0  and ~(Q+S) = ~(0+1) = 0, so the first line initially produces incorrect output.	</a:t>
            </a:r>
            <a:endParaRPr lang="en-US" altLang="en-US" sz="2200" dirty="0" smtClean="0">
              <a:solidFill>
                <a:srgbClr val="000000"/>
              </a:solidFill>
              <a:latin typeface="Arial Unicode MS" panose="020B0604020202020204" pitchFamily="34" charset="-128"/>
            </a:endParaRPr>
          </a:p>
          <a:p>
            <a:pPr marL="342900" lvl="0" indent="-342900" algn="just">
              <a:buFont typeface="Arial" panose="020B0604020202020204" pitchFamily="34" charset="0"/>
              <a:buChar char="•"/>
            </a:pPr>
            <a:r>
              <a:rPr lang="en-US" altLang="en-US" sz="2200" dirty="0" smtClean="0">
                <a:solidFill>
                  <a:srgbClr val="000000"/>
                </a:solidFill>
                <a:latin typeface="Arial Unicode MS" panose="020B0604020202020204" pitchFamily="34" charset="-128"/>
              </a:rPr>
              <a:t>If </a:t>
            </a:r>
            <a:r>
              <a:rPr lang="en-US" altLang="en-US" sz="2200" dirty="0">
                <a:solidFill>
                  <a:srgbClr val="000000"/>
                </a:solidFill>
                <a:latin typeface="Arial Unicode MS" panose="020B0604020202020204" pitchFamily="34" charset="-128"/>
              </a:rPr>
              <a:t>we assume it takes the same amount of time for data to pass through the </a:t>
            </a:r>
            <a:r>
              <a:rPr lang="en-US" altLang="en-US" sz="2200" dirty="0" smtClean="0">
                <a:solidFill>
                  <a:srgbClr val="000000"/>
                </a:solidFill>
                <a:latin typeface="Arial Unicode MS" panose="020B0604020202020204" pitchFamily="34" charset="-128"/>
              </a:rPr>
              <a:t>gates, let's </a:t>
            </a:r>
            <a:r>
              <a:rPr lang="en-US" altLang="en-US" sz="2200" dirty="0">
                <a:solidFill>
                  <a:srgbClr val="000000"/>
                </a:solidFill>
                <a:latin typeface="Arial Unicode MS" panose="020B0604020202020204" pitchFamily="34" charset="-128"/>
              </a:rPr>
              <a:t>find out what happens.</a:t>
            </a:r>
          </a:p>
        </p:txBody>
      </p:sp>
    </p:spTree>
    <p:extLst>
      <p:ext uri="{BB962C8B-B14F-4D97-AF65-F5344CB8AC3E}">
        <p14:creationId xmlns:p14="http://schemas.microsoft.com/office/powerpoint/2010/main" val="18249780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smtClean="0"/>
              <a:t>RS Latches</a:t>
            </a:r>
            <a:endParaRPr lang="en-US" dirty="0"/>
          </a:p>
        </p:txBody>
      </p:sp>
      <p:sp>
        <p:nvSpPr>
          <p:cNvPr id="4" name="Rectangle 3"/>
          <p:cNvSpPr/>
          <p:nvPr/>
        </p:nvSpPr>
        <p:spPr>
          <a:xfrm>
            <a:off x="560035" y="1200064"/>
            <a:ext cx="11062122" cy="4524315"/>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Assume the 2 zeroes propagate back through the gates again, now our equations </a:t>
            </a:r>
            <a:r>
              <a:rPr lang="en-US" altLang="en-US" sz="3200" dirty="0" smtClean="0">
                <a:solidFill>
                  <a:srgbClr val="000000"/>
                </a:solidFill>
                <a:latin typeface="Arial Unicode MS" panose="020B0604020202020204" pitchFamily="34" charset="-128"/>
              </a:rPr>
              <a:t>are as </a:t>
            </a:r>
            <a:r>
              <a:rPr lang="en-US" altLang="en-US" sz="3200" dirty="0">
                <a:solidFill>
                  <a:srgbClr val="000000"/>
                </a:solidFill>
                <a:latin typeface="Arial Unicode MS" panose="020B0604020202020204" pitchFamily="34" charset="-128"/>
              </a:rPr>
              <a:t>follows:	</a:t>
            </a:r>
            <a:endParaRPr lang="en-US" altLang="en-US" sz="3200" dirty="0" smtClean="0">
              <a:solidFill>
                <a:srgbClr val="000000"/>
              </a:solidFill>
              <a:latin typeface="Arial Unicode MS" panose="020B0604020202020204" pitchFamily="34" charset="-128"/>
            </a:endParaRPr>
          </a:p>
          <a:p>
            <a:pPr lvl="0" defTabSz="914400" eaLnBrk="0" fontAlgn="base" hangingPunct="0">
              <a:spcBef>
                <a:spcPct val="0"/>
              </a:spcBef>
              <a:spcAft>
                <a:spcPct val="0"/>
              </a:spcAft>
            </a:pPr>
            <a:r>
              <a:rPr lang="en-US" altLang="en-US" sz="3200" dirty="0" smtClean="0">
                <a:solidFill>
                  <a:srgbClr val="FF0000"/>
                </a:solidFill>
                <a:latin typeface="Arial Unicode MS" panose="020B0604020202020204" pitchFamily="34" charset="-128"/>
              </a:rPr>
              <a:t>~(~</a:t>
            </a:r>
            <a:r>
              <a:rPr lang="en-US" altLang="en-US" sz="3200" dirty="0">
                <a:solidFill>
                  <a:srgbClr val="FF0000"/>
                </a:solidFill>
                <a:latin typeface="Arial Unicode MS" panose="020B0604020202020204" pitchFamily="34" charset="-128"/>
              </a:rPr>
              <a:t>Q + R) = ~(0+0) = ~0 = 1 = Q &lt;-- this is ok	</a:t>
            </a:r>
            <a:endParaRPr lang="en-US" altLang="en-US" sz="3200" dirty="0" smtClean="0">
              <a:solidFill>
                <a:srgbClr val="FF0000"/>
              </a:solidFill>
              <a:latin typeface="Arial Unicode MS" panose="020B0604020202020204" pitchFamily="34" charset="-128"/>
            </a:endParaRPr>
          </a:p>
          <a:p>
            <a:pPr lvl="0" defTabSz="914400" eaLnBrk="0" fontAlgn="base" hangingPunct="0">
              <a:spcBef>
                <a:spcPct val="0"/>
              </a:spcBef>
              <a:spcAft>
                <a:spcPct val="0"/>
              </a:spcAft>
            </a:pPr>
            <a:r>
              <a:rPr lang="en-US" altLang="en-US" sz="3200" dirty="0" smtClean="0">
                <a:solidFill>
                  <a:srgbClr val="FF0000"/>
                </a:solidFill>
                <a:latin typeface="Arial Unicode MS" panose="020B0604020202020204" pitchFamily="34" charset="-128"/>
              </a:rPr>
              <a:t>~(</a:t>
            </a:r>
            <a:r>
              <a:rPr lang="en-US" altLang="en-US" sz="3200" dirty="0">
                <a:solidFill>
                  <a:srgbClr val="FF0000"/>
                </a:solidFill>
                <a:latin typeface="Arial Unicode MS" panose="020B0604020202020204" pitchFamily="34" charset="-128"/>
              </a:rPr>
              <a:t>Q + S) = ~(0+1) = ~1 = 0 = ~Q &lt;-- this is ok, too</a:t>
            </a:r>
            <a:r>
              <a:rPr lang="en-US" altLang="en-US" sz="3200" dirty="0">
                <a:solidFill>
                  <a:srgbClr val="000000"/>
                </a:solidFill>
                <a:latin typeface="Arial Unicode MS" panose="020B0604020202020204" pitchFamily="34" charset="-128"/>
              </a:rPr>
              <a:t>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So</a:t>
            </a:r>
            <a:r>
              <a:rPr lang="en-US" altLang="en-US" sz="3200" dirty="0">
                <a:solidFill>
                  <a:srgbClr val="000000"/>
                </a:solidFill>
                <a:latin typeface="Arial Unicode MS" panose="020B0604020202020204" pitchFamily="34" charset="-128"/>
              </a:rPr>
              <a:t>, again it takes extra time for the data to stabilize</a:t>
            </a:r>
            <a:r>
              <a:rPr lang="en-US" altLang="en-US" sz="3200" dirty="0" smtClean="0">
                <a:solidFill>
                  <a:srgbClr val="000000"/>
                </a:solidFill>
                <a:latin typeface="Arial Unicode MS" panose="020B0604020202020204" pitchFamily="34" charset="-128"/>
              </a:rPr>
              <a:t>.</a:t>
            </a: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Performing both a set and a reset at the same time is an invalid operation and will result in an oscillating state.  It is possible to recover from this state by attempting to set and reset the latch, but it will take time to recover.</a:t>
            </a:r>
          </a:p>
        </p:txBody>
      </p:sp>
    </p:spTree>
    <p:extLst>
      <p:ext uri="{BB962C8B-B14F-4D97-AF65-F5344CB8AC3E}">
        <p14:creationId xmlns:p14="http://schemas.microsoft.com/office/powerpoint/2010/main" val="36838165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694" y="354149"/>
            <a:ext cx="5054221" cy="378505"/>
          </a:xfrm>
        </p:spPr>
        <p:txBody>
          <a:bodyPr>
            <a:normAutofit fontScale="90000"/>
          </a:bodyPr>
          <a:lstStyle/>
          <a:p>
            <a:r>
              <a:rPr lang="en-US" dirty="0"/>
              <a:t>D</a:t>
            </a:r>
            <a:r>
              <a:rPr lang="en-US" dirty="0" smtClean="0"/>
              <a:t> Latch</a:t>
            </a:r>
            <a:endParaRPr lang="en-US" dirty="0"/>
          </a:p>
        </p:txBody>
      </p:sp>
      <p:sp>
        <p:nvSpPr>
          <p:cNvPr id="4" name="Rectangle 3"/>
          <p:cNvSpPr/>
          <p:nvPr/>
        </p:nvSpPr>
        <p:spPr>
          <a:xfrm>
            <a:off x="560035" y="1200064"/>
            <a:ext cx="11062122" cy="5016758"/>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a:solidFill>
                  <a:srgbClr val="000000"/>
                </a:solidFill>
                <a:latin typeface="Arial Unicode MS" panose="020B0604020202020204" pitchFamily="34" charset="-128"/>
              </a:rPr>
              <a:t>We would like to prevent oscillating states from ever </a:t>
            </a:r>
            <a:r>
              <a:rPr lang="en-US" altLang="en-US" sz="3200" dirty="0" smtClean="0">
                <a:solidFill>
                  <a:srgbClr val="000000"/>
                </a:solidFill>
                <a:latin typeface="Arial Unicode MS" panose="020B0604020202020204" pitchFamily="34" charset="-128"/>
              </a:rPr>
              <a:t>occurring. This </a:t>
            </a:r>
            <a:r>
              <a:rPr lang="en-US" altLang="en-US" sz="3200" dirty="0">
                <a:solidFill>
                  <a:srgbClr val="000000"/>
                </a:solidFill>
                <a:latin typeface="Arial Unicode MS" panose="020B0604020202020204" pitchFamily="34" charset="-128"/>
              </a:rPr>
              <a:t>can be accomplished with a more complex latch called a D-latch and with a </a:t>
            </a:r>
            <a:r>
              <a:rPr lang="en-US" altLang="en-US" sz="3200" dirty="0" smtClean="0">
                <a:solidFill>
                  <a:srgbClr val="000000"/>
                </a:solidFill>
                <a:latin typeface="Arial Unicode MS" panose="020B0604020202020204" pitchFamily="34" charset="-128"/>
              </a:rPr>
              <a:t>D-flip-flop. These </a:t>
            </a:r>
            <a:r>
              <a:rPr lang="en-US" altLang="en-US" sz="3200" dirty="0">
                <a:solidFill>
                  <a:srgbClr val="000000"/>
                </a:solidFill>
                <a:latin typeface="Arial Unicode MS" panose="020B0604020202020204" pitchFamily="34" charset="-128"/>
              </a:rPr>
              <a:t>are built using RS-latches</a:t>
            </a:r>
            <a:r>
              <a:rPr lang="en-US" altLang="en-US" sz="3200" dirty="0" smtClean="0">
                <a:solidFill>
                  <a:srgbClr val="000000"/>
                </a:solidFill>
                <a:latin typeface="Arial Unicode MS" panose="020B0604020202020204" pitchFamily="34" charset="-128"/>
              </a:rPr>
              <a:t>.</a:t>
            </a: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So </a:t>
            </a:r>
            <a:r>
              <a:rPr lang="en-US" altLang="en-US" sz="3200" dirty="0">
                <a:solidFill>
                  <a:srgbClr val="000000"/>
                </a:solidFill>
                <a:latin typeface="Arial Unicode MS" panose="020B0604020202020204" pitchFamily="34" charset="-128"/>
              </a:rPr>
              <a:t>far we have several of the components we need to create a CPU. </a:t>
            </a:r>
            <a:r>
              <a:rPr lang="en-US" altLang="en-US" sz="3200" dirty="0" smtClean="0">
                <a:solidFill>
                  <a:srgbClr val="000000"/>
                </a:solidFill>
                <a:latin typeface="Arial Unicode MS" panose="020B0604020202020204" pitchFamily="34" charset="-128"/>
              </a:rPr>
              <a:t>Latches </a:t>
            </a:r>
            <a:r>
              <a:rPr lang="en-US" altLang="en-US" sz="3200" dirty="0">
                <a:solidFill>
                  <a:srgbClr val="000000"/>
                </a:solidFill>
                <a:latin typeface="Arial Unicode MS" panose="020B0604020202020204" pitchFamily="34" charset="-128"/>
              </a:rPr>
              <a:t>will allow us to create registers, and adders are part of our ALU.  </a:t>
            </a:r>
            <a:endParaRPr lang="en-US" altLang="en-US" sz="3200" dirty="0" smtClean="0">
              <a:solidFill>
                <a:srgbClr val="000000"/>
              </a:solidFill>
              <a:latin typeface="Arial Unicode MS" panose="020B0604020202020204" pitchFamily="34" charset="-128"/>
            </a:endParaRPr>
          </a:p>
          <a:p>
            <a:pPr marL="342900" lvl="0" indent="-342900" defTabSz="914400" eaLnBrk="0" fontAlgn="base" hangingPunct="0">
              <a:spcBef>
                <a:spcPct val="0"/>
              </a:spcBef>
              <a:spcAft>
                <a:spcPct val="0"/>
              </a:spcAft>
              <a:buFont typeface="Arial" panose="020B0604020202020204" pitchFamily="34" charset="0"/>
              <a:buChar char="•"/>
            </a:pPr>
            <a:r>
              <a:rPr lang="en-US" altLang="en-US" sz="3200" dirty="0" smtClean="0">
                <a:solidFill>
                  <a:srgbClr val="000000"/>
                </a:solidFill>
                <a:latin typeface="Arial Unicode MS" panose="020B0604020202020204" pitchFamily="34" charset="-128"/>
              </a:rPr>
              <a:t>With </a:t>
            </a:r>
            <a:r>
              <a:rPr lang="en-US" altLang="en-US" sz="3200" dirty="0">
                <a:solidFill>
                  <a:srgbClr val="000000"/>
                </a:solidFill>
                <a:latin typeface="Arial Unicode MS" panose="020B0604020202020204" pitchFamily="34" charset="-128"/>
              </a:rPr>
              <a:t>the addition of a memory, a clock, multiplexors and decoders, we can implement </a:t>
            </a:r>
            <a:r>
              <a:rPr lang="en-US" altLang="en-US" sz="3200" dirty="0" smtClean="0">
                <a:solidFill>
                  <a:srgbClr val="000000"/>
                </a:solidFill>
                <a:latin typeface="Arial Unicode MS" panose="020B0604020202020204" pitchFamily="34" charset="-128"/>
              </a:rPr>
              <a:t>the fetch-decode-execute </a:t>
            </a:r>
            <a:r>
              <a:rPr lang="en-US" altLang="en-US" sz="3200" dirty="0">
                <a:solidFill>
                  <a:srgbClr val="000000"/>
                </a:solidFill>
                <a:latin typeface="Arial Unicode MS" panose="020B0604020202020204" pitchFamily="34" charset="-128"/>
              </a:rPr>
              <a:t>cycle. </a:t>
            </a:r>
            <a:endParaRPr lang="en-US" altLang="en-US" sz="2800" dirty="0">
              <a:solidFill>
                <a:srgbClr val="000000"/>
              </a:solidFill>
              <a:latin typeface="Arial Unicode MS" panose="020B0604020202020204" pitchFamily="34" charset="-128"/>
            </a:endParaRPr>
          </a:p>
        </p:txBody>
      </p:sp>
    </p:spTree>
    <p:extLst>
      <p:ext uri="{BB962C8B-B14F-4D97-AF65-F5344CB8AC3E}">
        <p14:creationId xmlns:p14="http://schemas.microsoft.com/office/powerpoint/2010/main" val="35618908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863</TotalTime>
  <Words>275</Words>
  <Application>Microsoft Macintosh PowerPoint</Application>
  <PresentationFormat>Custom</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Computer Organization</vt:lpstr>
      <vt:lpstr>Review</vt:lpstr>
      <vt:lpstr>RS Latch</vt:lpstr>
      <vt:lpstr>RS Latch contd.</vt:lpstr>
      <vt:lpstr>RS-Latches</vt:lpstr>
      <vt:lpstr>RS Latches</vt:lpstr>
      <vt:lpstr>RS Latches</vt:lpstr>
      <vt:lpstr>D Latch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dc:title>
  <dc:creator>David</dc:creator>
  <cp:lastModifiedBy>David</cp:lastModifiedBy>
  <cp:revision>244</cp:revision>
  <dcterms:created xsi:type="dcterms:W3CDTF">2015-01-19T21:38:56Z</dcterms:created>
  <dcterms:modified xsi:type="dcterms:W3CDTF">2015-04-06T10:59:52Z</dcterms:modified>
</cp:coreProperties>
</file>