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71" r:id="rId7"/>
    <p:sldId id="27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824" y="-11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1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1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9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0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8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4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9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CS345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 smtClean="0"/>
          </a:p>
          <a:p>
            <a:r>
              <a:rPr lang="en-US" dirty="0" smtClean="0"/>
              <a:t>Based upon notes by Dr. Bill </a:t>
            </a:r>
            <a:r>
              <a:rPr lang="en-US" dirty="0" err="1" smtClean="0"/>
              <a:t>Siever</a:t>
            </a:r>
            <a:r>
              <a:rPr lang="en-US" dirty="0" smtClean="0"/>
              <a:t> and notes from </a:t>
            </a:r>
            <a:r>
              <a:rPr lang="en-US" smtClean="0"/>
              <a:t>the </a:t>
            </a:r>
            <a:r>
              <a:rPr lang="en-US" smtClean="0"/>
              <a:t>Patterson </a:t>
            </a:r>
            <a:r>
              <a:rPr lang="en-US" dirty="0" smtClean="0"/>
              <a:t>and Hennessy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68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7267"/>
            <a:ext cx="10972800" cy="35475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35183"/>
            <a:ext cx="10972800" cy="5572495"/>
          </a:xfrm>
        </p:spPr>
        <p:txBody>
          <a:bodyPr>
            <a:normAutofit/>
          </a:bodyPr>
          <a:lstStyle/>
          <a:p>
            <a:pPr lvl="0"/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Adders/Review of programming project</a:t>
            </a:r>
            <a:endParaRPr lang="en-US" altLang="en-US" sz="6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498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475989"/>
          </a:xfrm>
        </p:spPr>
        <p:txBody>
          <a:bodyPr>
            <a:normAutofit fontScale="90000"/>
          </a:bodyPr>
          <a:lstStyle/>
          <a:p>
            <a:pPr lvl="0" defTabSz="914400" eaLnBrk="0" fontAlgn="base" hangingPunct="0"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Adders</a:t>
            </a:r>
            <a:endParaRPr lang="en-US" altLang="en-US" sz="8000" dirty="0">
              <a:latin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445" y="1080653"/>
            <a:ext cx="11027391" cy="4987638"/>
          </a:xfrm>
        </p:spPr>
        <p:txBody>
          <a:bodyPr>
            <a:no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How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to perform one bit addition - a half </a:t>
            </a: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adder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Assume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we are given two variables, A and B that each represent a bit (a one or a zero</a:t>
            </a: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). To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create a logic circuit that will add two such variables, we need the </a:t>
            </a: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following: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Inputs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for A and B and at least one output. </a:t>
            </a:r>
            <a:endParaRPr lang="en-US" altLang="en-US" sz="24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Let's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enumerate all the possibilities (here the plus symbol represents addition, not the OR operation</a:t>
            </a: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):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If 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</a:rPr>
              <a:t>A = 0 and B = 0, 0 + 0 = 0b	</a:t>
            </a:r>
            <a:endParaRPr lang="en-US" altLang="en-US" sz="24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If 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</a:rPr>
              <a:t>A = 0 and B = 1, 0 + 1 = 0b	</a:t>
            </a:r>
            <a:endParaRPr lang="en-US" altLang="en-US" sz="24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If 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</a:rPr>
              <a:t>A = 1 and B = 0, 1 + 0 = 1b	</a:t>
            </a:r>
            <a:endParaRPr lang="en-US" altLang="en-US" sz="24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If 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</a:rPr>
              <a:t>A = 1 and B = 1, 1 + 1 = </a:t>
            </a:r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10b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Notice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that we need two bits for our output.  We will call the extra bit a "Carry out". </a:t>
            </a: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In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the truth table below, the carry out is represented as C_O. </a:t>
            </a:r>
            <a:endParaRPr lang="en-US" altLang="en-US" sz="24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406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8974" y="195125"/>
            <a:ext cx="5627698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Truth Table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0087" y="653142"/>
            <a:ext cx="11211339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en-US" sz="22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A  	B    	C_O  	Output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en-US" sz="22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--------------------------------------</a:t>
            </a:r>
            <a:r>
              <a:rPr lang="pt-BR" altLang="en-US" sz="2200" dirty="0">
                <a:solidFill>
                  <a:srgbClr val="FF0000"/>
                </a:solidFill>
                <a:latin typeface="Arial Unicode MS" panose="020B0604020202020204" pitchFamily="34" charset="-128"/>
              </a:rPr>
              <a:t>	</a:t>
            </a:r>
            <a:endParaRPr lang="pt-BR" altLang="en-US" sz="22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en-US" sz="22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0  	0      	0     	0       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en-US" sz="22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0  	1      	0     	1       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en-US" sz="22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1  	0      	0     	1       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en-US" sz="22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1  	1      	1     	0</a:t>
            </a:r>
            <a:endParaRPr lang="en-US" altLang="en-US" sz="22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1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200" dirty="0" smtClean="0"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>
                <a:latin typeface="Arial Unicode MS" panose="020B0604020202020204" pitchFamily="34" charset="-128"/>
              </a:rPr>
              <a:t>Notice that we can create a pair of equations for the truth table above using the sum of products method</a:t>
            </a:r>
            <a:r>
              <a:rPr lang="en-US" altLang="en-US" sz="2200" dirty="0" smtClean="0">
                <a:latin typeface="Arial Unicode MS" panose="020B0604020202020204" pitchFamily="34" charset="-128"/>
              </a:rPr>
              <a:t>.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200" dirty="0"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en-US" sz="2200" dirty="0">
                <a:solidFill>
                  <a:srgbClr val="FF0000"/>
                </a:solidFill>
                <a:latin typeface="Arial Unicode MS" panose="020B0604020202020204" pitchFamily="34" charset="-128"/>
              </a:rPr>
              <a:t>C_O = A*B	</a:t>
            </a:r>
            <a:endParaRPr lang="pt-BR" altLang="en-US" sz="22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en-US" sz="22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Output </a:t>
            </a:r>
            <a:r>
              <a:rPr lang="pt-BR" altLang="en-US" sz="2200" dirty="0">
                <a:solidFill>
                  <a:srgbClr val="FF0000"/>
                </a:solidFill>
                <a:latin typeface="Arial Unicode MS" panose="020B0604020202020204" pitchFamily="34" charset="-128"/>
              </a:rPr>
              <a:t>= ~A*B + A*~</a:t>
            </a:r>
            <a:r>
              <a:rPr lang="pt-BR" altLang="en-US" sz="22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B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>
                <a:latin typeface="Arial Unicode MS" panose="020B0604020202020204" pitchFamily="34" charset="-128"/>
              </a:rPr>
              <a:t>The equations above only form a half adder, though.</a:t>
            </a:r>
            <a:endParaRPr lang="en-US" altLang="en-US" sz="2200" dirty="0" smtClean="0"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200" dirty="0" smtClean="0"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0255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513" y="817429"/>
            <a:ext cx="1147156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Consider the case where we add more than one bit.  </a:t>
            </a:r>
            <a:endParaRPr lang="en-US" altLang="en-US" sz="23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Let's 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look at an example:	</a:t>
            </a:r>
            <a:endParaRPr lang="en-US" altLang="en-US" sz="23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Given two 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binary numbers, 11b and 11b, add them and determine the result</a:t>
            </a: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: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    	</a:t>
            </a:r>
            <a:r>
              <a:rPr lang="en-US" altLang="en-US" sz="23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  1 </a:t>
            </a:r>
            <a:r>
              <a:rPr lang="en-US" altLang="en-US" sz="2300" dirty="0">
                <a:solidFill>
                  <a:srgbClr val="FF0000"/>
                </a:solidFill>
                <a:latin typeface="Arial Unicode MS" panose="020B0604020202020204" pitchFamily="34" charset="-128"/>
              </a:rPr>
              <a:t>&lt;---- Carry in bit	 </a:t>
            </a:r>
            <a:endParaRPr lang="en-US" altLang="en-US" sz="23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3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 	  11</a:t>
            </a:r>
            <a:r>
              <a:rPr lang="en-US" altLang="en-US" sz="2300" dirty="0">
                <a:solidFill>
                  <a:srgbClr val="FF0000"/>
                </a:solidFill>
                <a:latin typeface="Arial Unicode MS" panose="020B0604020202020204" pitchFamily="34" charset="-128"/>
              </a:rPr>
              <a:t>	</a:t>
            </a:r>
            <a:endParaRPr lang="en-US" altLang="en-US" sz="23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3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	+</a:t>
            </a:r>
            <a:r>
              <a:rPr lang="en-US" altLang="en-US" sz="2300" dirty="0">
                <a:solidFill>
                  <a:srgbClr val="FF0000"/>
                </a:solidFill>
                <a:latin typeface="Arial Unicode MS" panose="020B0604020202020204" pitchFamily="34" charset="-128"/>
              </a:rPr>
              <a:t>11	</a:t>
            </a:r>
            <a:endParaRPr lang="en-US" altLang="en-US" sz="23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3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	-----</a:t>
            </a:r>
            <a:r>
              <a:rPr lang="en-US" altLang="en-US" sz="2300" dirty="0">
                <a:solidFill>
                  <a:srgbClr val="FF0000"/>
                </a:solidFill>
                <a:latin typeface="Arial Unicode MS" panose="020B0604020202020204" pitchFamily="34" charset="-128"/>
              </a:rPr>
              <a:t>	</a:t>
            </a:r>
            <a:endParaRPr lang="en-US" altLang="en-US" sz="23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3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	110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	</a:t>
            </a:r>
            <a:endParaRPr lang="en-US" altLang="en-US" sz="23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Notice 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that the result of 11b + 11b or 3 + 3 is 110b or 6</a:t>
            </a: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.</a:t>
            </a: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Observe that there is one bit that is both carried out from the first addition </a:t>
            </a: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and carried 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in to the second addition.	</a:t>
            </a:r>
            <a:endParaRPr lang="en-US" altLang="en-US" sz="23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3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 </a:t>
            </a:r>
            <a:r>
              <a:rPr lang="en-US" altLang="en-US" sz="2300" dirty="0">
                <a:solidFill>
                  <a:srgbClr val="000000"/>
                </a:solidFill>
                <a:latin typeface="Arial Unicode MS" panose="020B0604020202020204" pitchFamily="34" charset="-128"/>
              </a:rPr>
              <a:t>full one bit adder must account for both a carry in bit and a carry out bit.</a:t>
            </a:r>
          </a:p>
        </p:txBody>
      </p:sp>
    </p:spTree>
    <p:extLst>
      <p:ext uri="{BB962C8B-B14F-4D97-AF65-F5344CB8AC3E}">
        <p14:creationId xmlns:p14="http://schemas.microsoft.com/office/powerpoint/2010/main" val="2973195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354149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/>
              <a:t>4</a:t>
            </a:r>
            <a:r>
              <a:rPr lang="en-US" dirty="0" smtClean="0"/>
              <a:t> bit Adder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0035" y="899123"/>
            <a:ext cx="1106212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Instead of four equations, we have eight to deal </a:t>
            </a: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with. We </a:t>
            </a: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will use C_I to	represent the carry in bit and C_O to represent the carry out bit.		</a:t>
            </a:r>
            <a:endParaRPr lang="en-US" altLang="en-US" sz="28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Assume </a:t>
            </a:r>
            <a:r>
              <a:rPr lang="en-US" altLang="en-US" sz="2800" dirty="0">
                <a:solidFill>
                  <a:srgbClr val="FF0000"/>
                </a:solidFill>
                <a:latin typeface="Arial Unicode MS" panose="020B0604020202020204" pitchFamily="34" charset="-128"/>
              </a:rPr>
              <a:t>A = 0, B = 0, C_I = 0, then 0 + 0 + 0 = 00		</a:t>
            </a:r>
            <a:endParaRPr lang="en-US" altLang="en-US" sz="28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Assume </a:t>
            </a:r>
            <a:r>
              <a:rPr lang="en-US" altLang="en-US" sz="2800" dirty="0">
                <a:solidFill>
                  <a:srgbClr val="FF0000"/>
                </a:solidFill>
                <a:latin typeface="Arial Unicode MS" panose="020B0604020202020204" pitchFamily="34" charset="-128"/>
              </a:rPr>
              <a:t>A = 0, B = 1, C_I = 0, then 0 + 1 + 0 = 01		</a:t>
            </a:r>
            <a:endParaRPr lang="en-US" altLang="en-US" sz="28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Assume </a:t>
            </a:r>
            <a:r>
              <a:rPr lang="en-US" altLang="en-US" sz="2800" dirty="0">
                <a:solidFill>
                  <a:srgbClr val="FF0000"/>
                </a:solidFill>
                <a:latin typeface="Arial Unicode MS" panose="020B0604020202020204" pitchFamily="34" charset="-128"/>
              </a:rPr>
              <a:t>A = 1, B = 0, C_I = 0, then 1 + 0 + 0 = 01		</a:t>
            </a:r>
            <a:endParaRPr lang="en-US" altLang="en-US" sz="28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Assume </a:t>
            </a:r>
            <a:r>
              <a:rPr lang="en-US" altLang="en-US" sz="2800" dirty="0">
                <a:solidFill>
                  <a:srgbClr val="FF0000"/>
                </a:solidFill>
                <a:latin typeface="Arial Unicode MS" panose="020B0604020202020204" pitchFamily="34" charset="-128"/>
              </a:rPr>
              <a:t>A = 1, B = 1, C_I = 0, then 1 + 1 + 0 = 10		</a:t>
            </a:r>
            <a:endParaRPr lang="en-US" altLang="en-US" sz="28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Assume </a:t>
            </a:r>
            <a:r>
              <a:rPr lang="en-US" altLang="en-US" sz="2800" dirty="0">
                <a:solidFill>
                  <a:srgbClr val="FF0000"/>
                </a:solidFill>
                <a:latin typeface="Arial Unicode MS" panose="020B0604020202020204" pitchFamily="34" charset="-128"/>
              </a:rPr>
              <a:t>A = 0, B = 0, C_I = 1, then 0 + 0 + 1 = 01		</a:t>
            </a:r>
            <a:endParaRPr lang="en-US" altLang="en-US" sz="28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Assume </a:t>
            </a:r>
            <a:r>
              <a:rPr lang="en-US" altLang="en-US" sz="2800" dirty="0">
                <a:solidFill>
                  <a:srgbClr val="FF0000"/>
                </a:solidFill>
                <a:latin typeface="Arial Unicode MS" panose="020B0604020202020204" pitchFamily="34" charset="-128"/>
              </a:rPr>
              <a:t>A = 0, B = 1, C_I = 1, then 0 + 1 + 1 = 10		</a:t>
            </a:r>
            <a:endParaRPr lang="en-US" altLang="en-US" sz="28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Assume </a:t>
            </a:r>
            <a:r>
              <a:rPr lang="en-US" altLang="en-US" sz="2800" dirty="0">
                <a:solidFill>
                  <a:srgbClr val="FF0000"/>
                </a:solidFill>
                <a:latin typeface="Arial Unicode MS" panose="020B0604020202020204" pitchFamily="34" charset="-128"/>
              </a:rPr>
              <a:t>A = 1, B = 0, C_I = 1, then 1 + 0 + 1 = 10		</a:t>
            </a:r>
            <a:endParaRPr lang="en-US" altLang="en-US" sz="28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Assume </a:t>
            </a:r>
            <a:r>
              <a:rPr lang="en-US" altLang="en-US" sz="2800" dirty="0">
                <a:solidFill>
                  <a:srgbClr val="FF0000"/>
                </a:solidFill>
                <a:latin typeface="Arial Unicode MS" panose="020B0604020202020204" pitchFamily="34" charset="-128"/>
              </a:rPr>
              <a:t>A = 1, B = 1, C_I = 1, then 1 + 1 + 1 = 11</a:t>
            </a:r>
          </a:p>
        </p:txBody>
      </p:sp>
    </p:spTree>
    <p:extLst>
      <p:ext uri="{BB962C8B-B14F-4D97-AF65-F5344CB8AC3E}">
        <p14:creationId xmlns:p14="http://schemas.microsoft.com/office/powerpoint/2010/main" val="1824978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354149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Truth Table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0035" y="732654"/>
            <a:ext cx="11062122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So our truth table appears as follows for a full adder</a:t>
            </a: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:</a:t>
            </a:r>
          </a:p>
          <a:p>
            <a:pPr lvl="0" algn="just"/>
            <a:endParaRPr lang="en-US" altLang="en-US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0" algn="just"/>
            <a:r>
              <a:rPr lang="en-US" altLang="en-US" sz="20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A	B	C_I	C_O	Output</a:t>
            </a:r>
            <a:r>
              <a:rPr lang="en-US" altLang="en-US" sz="2000" dirty="0">
                <a:solidFill>
                  <a:srgbClr val="FF0000"/>
                </a:solidFill>
                <a:latin typeface="Arial Unicode MS" panose="020B0604020202020204" pitchFamily="34" charset="-128"/>
              </a:rPr>
              <a:t>		</a:t>
            </a:r>
            <a:endParaRPr lang="en-US" altLang="en-US" sz="20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algn="just"/>
            <a:r>
              <a:rPr lang="en-US" altLang="en-US" sz="20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-------------------------------------</a:t>
            </a:r>
            <a:r>
              <a:rPr lang="en-US" altLang="en-US" sz="2000" dirty="0">
                <a:solidFill>
                  <a:srgbClr val="FF0000"/>
                </a:solidFill>
                <a:latin typeface="Arial Unicode MS" panose="020B0604020202020204" pitchFamily="34" charset="-128"/>
              </a:rPr>
              <a:t>		</a:t>
            </a:r>
            <a:endParaRPr lang="en-US" altLang="en-US" sz="20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algn="just"/>
            <a:r>
              <a:rPr lang="en-US" altLang="en-US" sz="20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0	0	0		0	      </a:t>
            </a:r>
            <a:r>
              <a:rPr lang="en-US" altLang="en-US" sz="2000" dirty="0">
                <a:solidFill>
                  <a:srgbClr val="FF0000"/>
                </a:solidFill>
                <a:latin typeface="Arial Unicode MS" panose="020B0604020202020204" pitchFamily="34" charset="-128"/>
              </a:rPr>
              <a:t>0		</a:t>
            </a:r>
            <a:endParaRPr lang="en-US" altLang="en-US" sz="20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algn="just"/>
            <a:r>
              <a:rPr lang="en-US" altLang="en-US" sz="20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0  	1  	0       	0      	1</a:t>
            </a:r>
            <a:r>
              <a:rPr lang="en-US" altLang="en-US" sz="2000" dirty="0">
                <a:solidFill>
                  <a:srgbClr val="FF0000"/>
                </a:solidFill>
                <a:latin typeface="Arial Unicode MS" panose="020B0604020202020204" pitchFamily="34" charset="-128"/>
              </a:rPr>
              <a:t>		</a:t>
            </a:r>
            <a:endParaRPr lang="en-US" altLang="en-US" sz="20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algn="just"/>
            <a:r>
              <a:rPr lang="en-US" altLang="en-US" sz="20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1  	0  	0       	0      	1</a:t>
            </a:r>
            <a:r>
              <a:rPr lang="en-US" altLang="en-US" sz="2000" dirty="0">
                <a:solidFill>
                  <a:srgbClr val="FF0000"/>
                </a:solidFill>
                <a:latin typeface="Arial Unicode MS" panose="020B0604020202020204" pitchFamily="34" charset="-128"/>
              </a:rPr>
              <a:t>		</a:t>
            </a:r>
            <a:endParaRPr lang="en-US" altLang="en-US" sz="20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algn="just"/>
            <a:r>
              <a:rPr lang="en-US" altLang="en-US" sz="20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1  	1  	0       	1      	0</a:t>
            </a:r>
            <a:r>
              <a:rPr lang="en-US" altLang="en-US" sz="2000" dirty="0">
                <a:solidFill>
                  <a:srgbClr val="FF0000"/>
                </a:solidFill>
                <a:latin typeface="Arial Unicode MS" panose="020B0604020202020204" pitchFamily="34" charset="-128"/>
              </a:rPr>
              <a:t>		</a:t>
            </a:r>
            <a:endParaRPr lang="en-US" altLang="en-US" sz="20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algn="just"/>
            <a:r>
              <a:rPr lang="en-US" altLang="en-US" sz="20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0  	0  	1       	0      	1</a:t>
            </a:r>
            <a:r>
              <a:rPr lang="en-US" altLang="en-US" sz="2000" dirty="0">
                <a:solidFill>
                  <a:srgbClr val="FF0000"/>
                </a:solidFill>
                <a:latin typeface="Arial Unicode MS" panose="020B0604020202020204" pitchFamily="34" charset="-128"/>
              </a:rPr>
              <a:t>		</a:t>
            </a:r>
            <a:endParaRPr lang="en-US" altLang="en-US" sz="20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algn="just"/>
            <a:r>
              <a:rPr lang="en-US" altLang="en-US" sz="20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0  	1  	1       	1      	0</a:t>
            </a:r>
            <a:r>
              <a:rPr lang="en-US" altLang="en-US" sz="2000" dirty="0">
                <a:solidFill>
                  <a:srgbClr val="FF0000"/>
                </a:solidFill>
                <a:latin typeface="Arial Unicode MS" panose="020B0604020202020204" pitchFamily="34" charset="-128"/>
              </a:rPr>
              <a:t>		</a:t>
            </a:r>
            <a:endParaRPr lang="en-US" altLang="en-US" sz="20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algn="just"/>
            <a:r>
              <a:rPr lang="en-US" altLang="en-US" sz="20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1  	0  	1</a:t>
            </a:r>
            <a:r>
              <a:rPr lang="en-US" altLang="en-US" sz="2000" dirty="0">
                <a:solidFill>
                  <a:srgbClr val="FF0000"/>
                </a:solidFill>
                <a:latin typeface="Arial Unicode MS" panose="020B0604020202020204" pitchFamily="34" charset="-128"/>
              </a:rPr>
              <a:t>	</a:t>
            </a:r>
            <a:r>
              <a:rPr lang="en-US" altLang="en-US" sz="20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	1      	0</a:t>
            </a:r>
            <a:r>
              <a:rPr lang="en-US" altLang="en-US" sz="2000" dirty="0">
                <a:solidFill>
                  <a:srgbClr val="FF0000"/>
                </a:solidFill>
                <a:latin typeface="Arial Unicode MS" panose="020B0604020202020204" pitchFamily="34" charset="-128"/>
              </a:rPr>
              <a:t>		</a:t>
            </a:r>
            <a:endParaRPr lang="en-US" altLang="en-US" sz="20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algn="just"/>
            <a:r>
              <a:rPr lang="en-US" altLang="en-US" sz="20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1  	1  	1       	1      	1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en-US" altLang="en-US" sz="700" dirty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Now, the equations for C_O and Output are as follows:	</a:t>
            </a:r>
            <a:endParaRPr lang="en-US" altLang="en-US" sz="20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C_O </a:t>
            </a:r>
            <a:r>
              <a:rPr lang="en-US" altLang="en-US" sz="2000" dirty="0">
                <a:solidFill>
                  <a:srgbClr val="FF0000"/>
                </a:solidFill>
                <a:latin typeface="Arial Unicode MS" panose="020B0604020202020204" pitchFamily="34" charset="-128"/>
              </a:rPr>
              <a:t>= A*B*~C_I + ~A*B*C_I + A*~B*C_I + A*B*C_I	</a:t>
            </a:r>
            <a:endParaRPr lang="en-US" altLang="en-US" sz="20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Output </a:t>
            </a:r>
            <a:r>
              <a:rPr lang="en-US" altLang="en-US" sz="2000" dirty="0">
                <a:solidFill>
                  <a:srgbClr val="FF0000"/>
                </a:solidFill>
                <a:latin typeface="Arial Unicode MS" panose="020B0604020202020204" pitchFamily="34" charset="-128"/>
              </a:rPr>
              <a:t>= ~A*B*~C_I + A*~B*~CI + ~A*~B*C_I + </a:t>
            </a:r>
            <a:r>
              <a:rPr lang="en-US" altLang="en-US" sz="20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A*B*C</a:t>
            </a:r>
          </a:p>
          <a:p>
            <a:pPr lvl="0" algn="just"/>
            <a:endParaRPr lang="en-US" altLang="en-US" dirty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lvl="0" algn="just"/>
            <a:r>
              <a:rPr lang="en-US" altLang="en-US" sz="2000" dirty="0">
                <a:latin typeface="Arial Unicode MS" panose="020B0604020202020204" pitchFamily="34" charset="-128"/>
              </a:rPr>
              <a:t>Logic gates in JLS format are provided for these equations on the examples page of	</a:t>
            </a:r>
            <a:r>
              <a:rPr lang="en-US" altLang="en-US" sz="2000" dirty="0" smtClean="0">
                <a:latin typeface="Arial Unicode MS" panose="020B0604020202020204" pitchFamily="34" charset="-128"/>
              </a:rPr>
              <a:t>the class </a:t>
            </a:r>
            <a:r>
              <a:rPr lang="en-US" altLang="en-US" sz="2000" dirty="0">
                <a:latin typeface="Arial Unicode MS" panose="020B0604020202020204" pitchFamily="34" charset="-128"/>
              </a:rPr>
              <a:t>website</a:t>
            </a:r>
            <a:endParaRPr lang="en-US" altLang="en-US" sz="2000" dirty="0" smtClean="0"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6678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179</Words>
  <Application>Microsoft Macintosh PowerPoint</Application>
  <PresentationFormat>Custom</PresentationFormat>
  <Paragraphs>72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Computer Organization</vt:lpstr>
      <vt:lpstr>Review</vt:lpstr>
      <vt:lpstr>Adders</vt:lpstr>
      <vt:lpstr>Truth Table</vt:lpstr>
      <vt:lpstr>Example</vt:lpstr>
      <vt:lpstr>4 bit Adder</vt:lpstr>
      <vt:lpstr>Truth Table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</dc:title>
  <dc:creator>David</dc:creator>
  <cp:lastModifiedBy>David</cp:lastModifiedBy>
  <cp:revision>235</cp:revision>
  <dcterms:created xsi:type="dcterms:W3CDTF">2015-01-19T21:38:56Z</dcterms:created>
  <dcterms:modified xsi:type="dcterms:W3CDTF">2015-04-06T11:00:06Z</dcterms:modified>
</cp:coreProperties>
</file>