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71" r:id="rId7"/>
    <p:sldId id="272" r:id="rId8"/>
    <p:sldId id="273" r:id="rId9"/>
    <p:sldId id="27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824" y="-1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9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0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8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4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CS345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Based upon notes by Dr. Bill </a:t>
            </a:r>
            <a:r>
              <a:rPr lang="en-US" dirty="0" err="1" smtClean="0"/>
              <a:t>Siever</a:t>
            </a:r>
            <a:r>
              <a:rPr lang="en-US" dirty="0" smtClean="0"/>
              <a:t> and notes from </a:t>
            </a:r>
            <a:r>
              <a:rPr lang="en-US" smtClean="0"/>
              <a:t>the </a:t>
            </a:r>
            <a:r>
              <a:rPr lang="en-US" smtClean="0"/>
              <a:t>Patterson </a:t>
            </a:r>
            <a:r>
              <a:rPr lang="en-US" dirty="0" smtClean="0"/>
              <a:t>and Hennessy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68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7267"/>
            <a:ext cx="10972800" cy="3547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35183"/>
            <a:ext cx="10972800" cy="5572495"/>
          </a:xfrm>
        </p:spPr>
        <p:txBody>
          <a:bodyPr>
            <a:normAutofit/>
          </a:bodyPr>
          <a:lstStyle/>
          <a:p>
            <a:pPr lvl="0"/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Last time we reviewed logic gates and the sum of products notation</a:t>
            </a: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.</a:t>
            </a:r>
          </a:p>
          <a:p>
            <a:pPr lvl="0"/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This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time we will look at Project 3, which covers JLS, sum of products notation, and logic gates.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498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75989"/>
          </a:xfrm>
        </p:spPr>
        <p:txBody>
          <a:bodyPr>
            <a:normAutofit fontScale="90000"/>
          </a:bodyPr>
          <a:lstStyle/>
          <a:p>
            <a:pPr lvl="0" defTabSz="914400" eaLnBrk="0" fontAlgn="base" hangingPunct="0"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AND, OR, and NOT gates</a:t>
            </a:r>
            <a:r>
              <a:rPr lang="en-US" altLang="en-US" sz="5400" dirty="0"/>
              <a:t> </a:t>
            </a:r>
            <a:endParaRPr lang="en-US" altLang="en-US" sz="8000" dirty="0"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45" y="1080653"/>
            <a:ext cx="11027391" cy="4987638"/>
          </a:xfrm>
        </p:spPr>
        <p:txBody>
          <a:bodyPr>
            <a:no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These gates are graphical representations of the operations to be performed in a Boolean equation. </a:t>
            </a:r>
            <a:endParaRPr lang="en-US" altLang="en-US" sz="24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Graphical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representation allows us to visualize the order in which the operations will occur. </a:t>
            </a:r>
            <a:endParaRPr lang="en-US" altLang="en-US" sz="24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Recall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that the AND gate is shaped as follows and may have as many inputs as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necessary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, but only one output.</a:t>
            </a:r>
            <a:r>
              <a:rPr lang="en-US" altLang="en-US" sz="2400" dirty="0"/>
              <a:t> </a:t>
            </a:r>
            <a:endParaRPr lang="en-US" altLang="en-US" sz="2400" dirty="0" smtClean="0"/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Recall that the AND gate produces a true output only if all inputs are true. For example, with two inputs, an AND gate produces the following outputs: </a:t>
            </a:r>
            <a:endParaRPr lang="en-US" altLang="en-US" sz="24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A 	B 	A*B 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----------------------- 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0 	0 	0 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0 	1 	0 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1 	0 	0 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1	1 	1</a:t>
            </a: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endParaRPr lang="en-US" altLang="en-US" sz="2000" dirty="0">
              <a:solidFill>
                <a:srgbClr val="00000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163" y="4533899"/>
            <a:ext cx="3738563" cy="1202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406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8974" y="195125"/>
            <a:ext cx="5627698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Gates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0087" y="653142"/>
            <a:ext cx="11211339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Recall </a:t>
            </a:r>
            <a:r>
              <a:rPr lang="en-US" altLang="en-US" sz="2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that the OR gate is shaped as follows and may have as many inputs as </a:t>
            </a:r>
            <a:r>
              <a:rPr lang="en-US" altLang="en-US" sz="2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necessary, but </a:t>
            </a:r>
            <a:r>
              <a:rPr lang="en-US" altLang="en-US" sz="2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only one </a:t>
            </a:r>
            <a:r>
              <a:rPr lang="en-US" altLang="en-US" sz="2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output.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Recall </a:t>
            </a:r>
            <a:r>
              <a:rPr lang="en-US" altLang="en-US" sz="2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that the OR gate produces a true output if any inputs is true.  For example, </a:t>
            </a:r>
            <a:r>
              <a:rPr lang="en-US" altLang="en-US" sz="2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with two </a:t>
            </a:r>
            <a:r>
              <a:rPr lang="en-US" altLang="en-US" sz="2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inputs, an OR gate produces the following outputs:	</a:t>
            </a:r>
            <a:endParaRPr lang="en-US" altLang="en-US" sz="22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A  	B  	A*B</a:t>
            </a:r>
            <a:r>
              <a:rPr lang="en-US" altLang="en-US" sz="22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</a:t>
            </a:r>
            <a:endParaRPr lang="en-US" altLang="en-US" sz="22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-------------------------</a:t>
            </a:r>
            <a:r>
              <a:rPr lang="en-US" altLang="en-US" sz="22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</a:t>
            </a:r>
            <a:endParaRPr lang="en-US" altLang="en-US" sz="22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0  	0    	0</a:t>
            </a:r>
            <a:r>
              <a:rPr lang="en-US" altLang="en-US" sz="22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</a:t>
            </a:r>
            <a:endParaRPr lang="en-US" altLang="en-US" sz="22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0  	1    	1</a:t>
            </a:r>
            <a:r>
              <a:rPr lang="en-US" altLang="en-US" sz="22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</a:t>
            </a:r>
            <a:endParaRPr lang="en-US" altLang="en-US" sz="22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1  	0    	1</a:t>
            </a:r>
            <a:r>
              <a:rPr lang="en-US" altLang="en-US" sz="22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</a:t>
            </a:r>
            <a:endParaRPr lang="en-US" altLang="en-US" sz="22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1  	1    	1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1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200" dirty="0" smtClean="0"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200" dirty="0" smtClean="0">
              <a:latin typeface="Arial Unicode MS" panose="020B0604020202020204" pitchFamily="34" charset="-12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920" y="2582367"/>
            <a:ext cx="3161334" cy="11380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936" y="4844444"/>
            <a:ext cx="3033291" cy="109198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37489" y="4159331"/>
            <a:ext cx="7676247" cy="2206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>
                <a:latin typeface="Arial Unicode MS" panose="020B0604020202020204" pitchFamily="34" charset="-128"/>
              </a:rPr>
              <a:t>Recall that the NOT gate is triangular in shape and leads with a tiny "o" at the point of the triangle.  It has only one input and only one output and is shaped as follows: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>
                <a:latin typeface="Arial Unicode MS" panose="020B0604020202020204" pitchFamily="34" charset="-128"/>
              </a:rPr>
              <a:t>Recall that the NOT gate produces the inverse of the input.  That is on an input of true, it produces false, and on an input of false, it produces true.</a:t>
            </a:r>
          </a:p>
        </p:txBody>
      </p:sp>
    </p:spTree>
    <p:extLst>
      <p:ext uri="{BB962C8B-B14F-4D97-AF65-F5344CB8AC3E}">
        <p14:creationId xmlns:p14="http://schemas.microsoft.com/office/powerpoint/2010/main" val="3140255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Propagation Delay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817429"/>
            <a:ext cx="1147156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Propagation delay is the time it takes a signal to pass through a circuit to produce a result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. 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JLS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takes propagation delay into account when logic gates are placed within the 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computer assisted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design area or sandbox.	</a:t>
            </a:r>
            <a:endParaRPr lang="en-US" altLang="en-US" sz="23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If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you utilize many different gates and do not account for their propagation delays, you 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may get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unexpected results.	</a:t>
            </a:r>
            <a:endParaRPr lang="en-US" altLang="en-US" sz="23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DELAY gate is provided in JLS for convenience.  It is shaped like a triangle and looks 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just like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a NOT gate without the tiny "o".  The DELAY gate is shown below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: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300" dirty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3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3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Right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clicking on a DELAY gate or another gate and clicking "modify timing" allows you to 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change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a gate's propagation delay. 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It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is best to set all gates at the same level to the 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same timing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. 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For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example in a sum of products, delays and </a:t>
            </a:r>
            <a:r>
              <a:rPr lang="en-US" altLang="en-US" sz="2300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nots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 should have the same timings, 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all ands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should have the same timing, and all </a:t>
            </a:r>
            <a:r>
              <a:rPr lang="en-US" altLang="en-US" sz="2300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ors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 should have the same timing.</a:t>
            </a:r>
            <a:endParaRPr lang="en-US" altLang="en-US" sz="2300" dirty="0" smtClean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97" b="65611"/>
          <a:stretch/>
        </p:blipFill>
        <p:spPr>
          <a:xfrm>
            <a:off x="5299895" y="3852548"/>
            <a:ext cx="1726798" cy="65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195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354149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0035" y="899123"/>
            <a:ext cx="1106212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altLang="en-US" sz="2800" i="1" dirty="0">
                <a:solidFill>
                  <a:srgbClr val="000000"/>
                </a:solidFill>
                <a:latin typeface="Arial Unicode MS" panose="020B0604020202020204" pitchFamily="34" charset="-128"/>
              </a:rPr>
              <a:t>JLS inputs and outputs	</a:t>
            </a:r>
            <a:endParaRPr lang="en-US" altLang="en-US" sz="2800" i="1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Input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and output pins allow you to modify and view inputs and outputs provided to a circuit.	These may be dragged and dropped into a JLS circuit and connected to gates.	</a:t>
            </a:r>
            <a:endParaRPr lang="en-US" altLang="en-US" sz="28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Of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particular importance is the ability to right click on a circuit and click "watch element" for the 	input or output to see the values over time in the simulation</a:t>
            </a: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.</a:t>
            </a:r>
          </a:p>
          <a:p>
            <a:pPr lvl="1" algn="just"/>
            <a:endParaRPr lang="en-US" altLang="en-US" sz="24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altLang="en-US" sz="2800" i="1" dirty="0">
                <a:solidFill>
                  <a:srgbClr val="000000"/>
                </a:solidFill>
                <a:latin typeface="Arial Unicode MS" panose="020B0604020202020204" pitchFamily="34" charset="-128"/>
              </a:rPr>
              <a:t>JLS Signal Generator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	</a:t>
            </a:r>
            <a:endParaRPr lang="en-US" altLang="en-US" sz="28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The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JLS signal generator allows for specification of input signals.  Assuming two variables,	A and B, we can specify inputs over time for these variables using the signal generator.</a:t>
            </a:r>
          </a:p>
        </p:txBody>
      </p:sp>
    </p:spTree>
    <p:extLst>
      <p:ext uri="{BB962C8B-B14F-4D97-AF65-F5344CB8AC3E}">
        <p14:creationId xmlns:p14="http://schemas.microsoft.com/office/powerpoint/2010/main" val="1824978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354149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JLS – Signal Generator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0035" y="899123"/>
            <a:ext cx="1106212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Sample code for the signal generator follows below:	</a:t>
            </a:r>
            <a:endParaRPr lang="en-US" altLang="en-US" sz="24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0" algn="just"/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A 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0 for 50	    </a:t>
            </a:r>
            <a:endParaRPr lang="en-US" altLang="en-US" sz="24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algn="just"/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1 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for 50	    </a:t>
            </a:r>
            <a:endParaRPr lang="en-US" altLang="en-US" sz="24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algn="just"/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0 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for 50	    </a:t>
            </a:r>
            <a:endParaRPr lang="en-US" altLang="en-US" sz="24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algn="just"/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1 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for 50	    </a:t>
            </a:r>
            <a:endParaRPr lang="en-US" altLang="en-US" sz="24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algn="just"/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0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</a:t>
            </a:r>
            <a:endParaRPr lang="en-US" altLang="en-US" sz="24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algn="just"/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end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</a:t>
            </a:r>
            <a:endParaRPr lang="en-US" altLang="en-US" sz="24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algn="just"/>
            <a:endParaRPr lang="en-US" altLang="en-US" sz="2400" dirty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algn="just"/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B 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0 for 50	    </a:t>
            </a:r>
            <a:endParaRPr lang="en-US" altLang="en-US" sz="24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algn="just"/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0 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for 50	    </a:t>
            </a:r>
            <a:endParaRPr lang="en-US" altLang="en-US" sz="24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algn="just"/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1 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for 50	    </a:t>
            </a:r>
            <a:endParaRPr lang="en-US" altLang="en-US" sz="24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algn="just"/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1 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for 50	    </a:t>
            </a:r>
            <a:endParaRPr lang="en-US" altLang="en-US" sz="24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algn="just"/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0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</a:t>
            </a:r>
            <a:endParaRPr lang="en-US" altLang="en-US" sz="24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algn="just"/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end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		</a:t>
            </a:r>
            <a:endParaRPr lang="en-US" altLang="en-US" sz="24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92975" y="4592442"/>
            <a:ext cx="90498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Notice that the inputs above test all possible combinations of A and B over a period of 200 	time steps.	You can right click the signal generator at any time and click "Modify" to change the code.</a:t>
            </a:r>
          </a:p>
        </p:txBody>
      </p:sp>
    </p:spTree>
    <p:extLst>
      <p:ext uri="{BB962C8B-B14F-4D97-AF65-F5344CB8AC3E}">
        <p14:creationId xmlns:p14="http://schemas.microsoft.com/office/powerpoint/2010/main" val="636678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JLS Stop Tool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817429"/>
            <a:ext cx="1147156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To create a simulation, it is not only necessary to specify the signal input, but also when 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will the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simulation will stop and start.	</a:t>
            </a:r>
            <a:endParaRPr lang="en-US" altLang="en-US" sz="23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The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stop tool in JLS (an icon that looks like a stop sign) must be dragged into the workspace 	and linked to an input pin before a simulation will run with varying input.  Don't forget to 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drag an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input pin into your workspace.	</a:t>
            </a:r>
            <a:endParaRPr lang="en-US" altLang="en-US" sz="23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You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should name your stop input something informative like "Stopper" and provide input to 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it in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the signal generator with the code above as follows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: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	</a:t>
            </a:r>
            <a:endParaRPr lang="en-US" altLang="en-US" sz="23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Stopper </a:t>
            </a:r>
            <a:r>
              <a:rPr lang="en-US" altLang="en-US" sz="2300" dirty="0">
                <a:solidFill>
                  <a:srgbClr val="FF0000"/>
                </a:solidFill>
                <a:latin typeface="Arial Unicode MS" panose="020B0604020202020204" pitchFamily="34" charset="-128"/>
              </a:rPr>
              <a:t>0 for 300		</a:t>
            </a:r>
            <a:endParaRPr lang="en-US" altLang="en-US" sz="23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1</a:t>
            </a:r>
            <a:r>
              <a:rPr lang="en-US" altLang="en-US" sz="23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</a:t>
            </a:r>
            <a:endParaRPr lang="en-US" altLang="en-US" sz="23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end</a:t>
            </a:r>
            <a:r>
              <a:rPr lang="en-US" altLang="en-US" sz="23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</a:t>
            </a:r>
            <a:endParaRPr lang="en-US" altLang="en-US" sz="23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3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Notice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that the Stopper input is false until after the simulation is 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complete. You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must 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allow enough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time for signals to propagate through the gates to see your output.</a:t>
            </a:r>
            <a:endParaRPr lang="en-US" altLang="en-US" sz="2300" dirty="0" smtClean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020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JLS Simulations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817429"/>
            <a:ext cx="11471562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To perform a simulation, after you have created a circuit, click "Simulator" in the menu bar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,  then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click "Show Simulator Window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". Then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click start in the simulator 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frame. You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should 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see the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output of your simulation as a graph that looks something like the following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: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	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 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	</a:t>
            </a:r>
            <a:endParaRPr lang="en-US" altLang="en-US" sz="23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________|````````````````|___________</a:t>
            </a:r>
            <a:r>
              <a:rPr lang="en-US" altLang="en-US" sz="23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	</a:t>
            </a:r>
            <a:endParaRPr lang="en-US" altLang="en-US" sz="23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marL="457200" lvl="0" indent="-457200" defTabSz="914400" eaLnBrk="0" fontAlgn="base" hangingPunct="0">
              <a:spcBef>
                <a:spcPct val="0"/>
              </a:spcBef>
              <a:spcAft>
                <a:spcPct val="0"/>
              </a:spcAft>
              <a:buAutoNum type="arabicPlain" startAt="50"/>
            </a:pPr>
            <a:r>
              <a:rPr lang="en-US" altLang="en-US" sz="23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    100</a:t>
            </a:r>
            <a:r>
              <a:rPr lang="en-US" altLang="en-US" sz="23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	150	. . </a:t>
            </a:r>
            <a:r>
              <a:rPr lang="en-US" altLang="en-US" sz="23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3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Notice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that the Stopper input is false until after the simulation is 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complete. You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must 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allow enough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time for signals to propagate through the gates to see your output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.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en-US" sz="2300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300" dirty="0" smtClean="0">
                <a:solidFill>
                  <a:srgbClr val="FF0000"/>
                </a:solidFill>
                <a:latin typeface="Arial" panose="020B0604020202020204" pitchFamily="34" charset="0"/>
              </a:rPr>
              <a:t>In </a:t>
            </a:r>
            <a:r>
              <a:rPr lang="en-US" altLang="en-US" sz="2300" dirty="0">
                <a:solidFill>
                  <a:srgbClr val="FF0000"/>
                </a:solidFill>
                <a:latin typeface="Arial" panose="020B0604020202020204" pitchFamily="34" charset="0"/>
              </a:rPr>
              <a:t>class, we developed several examples.  These are available on the examples page of </a:t>
            </a:r>
            <a:r>
              <a:rPr lang="en-US" altLang="en-US" sz="2300">
                <a:solidFill>
                  <a:srgbClr val="FF0000"/>
                </a:solidFill>
                <a:latin typeface="Arial" panose="020B0604020202020204" pitchFamily="34" charset="0"/>
              </a:rPr>
              <a:t>the </a:t>
            </a:r>
            <a:r>
              <a:rPr lang="en-US" altLang="en-US" sz="2300" smtClean="0">
                <a:solidFill>
                  <a:srgbClr val="FF0000"/>
                </a:solidFill>
                <a:latin typeface="Arial" panose="020B0604020202020204" pitchFamily="34" charset="0"/>
              </a:rPr>
              <a:t>class website</a:t>
            </a:r>
            <a:r>
              <a:rPr lang="en-US" altLang="en-US" sz="2300" dirty="0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  <a:endParaRPr lang="en-US" altLang="en-US" sz="2300" dirty="0" smtClean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001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442</Words>
  <Application>Microsoft Macintosh PowerPoint</Application>
  <PresentationFormat>Custom</PresentationFormat>
  <Paragraphs>82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Computer Organization</vt:lpstr>
      <vt:lpstr>Review</vt:lpstr>
      <vt:lpstr>AND, OR, and NOT gates </vt:lpstr>
      <vt:lpstr>Gates</vt:lpstr>
      <vt:lpstr>Propagation Delay</vt:lpstr>
      <vt:lpstr>JLS</vt:lpstr>
      <vt:lpstr>JLS – Signal Generator</vt:lpstr>
      <vt:lpstr>JLS Stop Tool</vt:lpstr>
      <vt:lpstr>JLS Simulations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229</cp:revision>
  <dcterms:created xsi:type="dcterms:W3CDTF">2015-01-19T21:38:56Z</dcterms:created>
  <dcterms:modified xsi:type="dcterms:W3CDTF">2015-04-06T11:00:17Z</dcterms:modified>
</cp:coreProperties>
</file>