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7" r:id="rId6"/>
    <p:sldId id="27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636" y="5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41071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5573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57531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69449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2473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AD346-8F95-A643-965E-18D92910E2A3}"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0736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4AD346-8F95-A643-965E-18D92910E2A3}" type="datetimeFigureOut">
              <a:rPr lang="en-US" smtClean="0"/>
              <a:t>3/30/2015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00460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4AD346-8F95-A643-965E-18D92910E2A3}" type="datetimeFigureOut">
              <a:rPr lang="en-US" smtClean="0"/>
              <a:t>3/30/2015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670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AD346-8F95-A643-965E-18D92910E2A3}" type="datetimeFigureOut">
              <a:rPr lang="en-US" smtClean="0"/>
              <a:t>3/30/2015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360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64898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63324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AD346-8F95-A643-965E-18D92910E2A3}" type="datetimeFigureOut">
              <a:rPr lang="en-US" smtClean="0"/>
              <a:t>3/30/2015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F8ECA-CD1B-3240-A6A6-92D09F6AA033}" type="slidenum">
              <a:rPr lang="en-US" smtClean="0"/>
              <a:t>‹#›</a:t>
            </a:fld>
            <a:endParaRPr lang="en-US"/>
          </a:p>
        </p:txBody>
      </p:sp>
    </p:spTree>
    <p:extLst>
      <p:ext uri="{BB962C8B-B14F-4D97-AF65-F5344CB8AC3E}">
        <p14:creationId xmlns:p14="http://schemas.microsoft.com/office/powerpoint/2010/main" val="424999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Organization</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CS345</a:t>
            </a:r>
          </a:p>
          <a:p>
            <a:r>
              <a:rPr lang="en-US" dirty="0" smtClean="0"/>
              <a:t>David </a:t>
            </a:r>
            <a:r>
              <a:rPr lang="en-US" dirty="0" err="1" smtClean="0"/>
              <a:t>Monismith</a:t>
            </a:r>
            <a:endParaRPr lang="en-US" dirty="0" smtClean="0"/>
          </a:p>
          <a:p>
            <a:r>
              <a:rPr lang="en-US" dirty="0" smtClean="0"/>
              <a:t>Based upon notes by Dr. Bill </a:t>
            </a:r>
            <a:r>
              <a:rPr lang="en-US" dirty="0" err="1" smtClean="0"/>
              <a:t>Siever</a:t>
            </a:r>
            <a:r>
              <a:rPr lang="en-US" dirty="0" smtClean="0"/>
              <a:t> and notes from the </a:t>
            </a:r>
            <a:r>
              <a:rPr lang="en-US" dirty="0" err="1" smtClean="0"/>
              <a:t>Patternson</a:t>
            </a:r>
            <a:r>
              <a:rPr lang="en-US" dirty="0" smtClean="0"/>
              <a:t> and Hennessy Text</a:t>
            </a:r>
            <a:endParaRPr lang="en-US" dirty="0"/>
          </a:p>
        </p:txBody>
      </p:sp>
    </p:spTree>
    <p:extLst>
      <p:ext uri="{BB962C8B-B14F-4D97-AF65-F5344CB8AC3E}">
        <p14:creationId xmlns:p14="http://schemas.microsoft.com/office/powerpoint/2010/main" val="84136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7267"/>
            <a:ext cx="10972800" cy="354754"/>
          </a:xfrm>
        </p:spPr>
        <p:txBody>
          <a:bodyPr>
            <a:normAutofit fontScale="90000"/>
          </a:bodyPr>
          <a:lstStyle/>
          <a:p>
            <a:r>
              <a:rPr lang="en-US" dirty="0" smtClean="0"/>
              <a:t>Review</a:t>
            </a:r>
            <a:endParaRPr lang="en-US" dirty="0"/>
          </a:p>
        </p:txBody>
      </p:sp>
      <p:sp>
        <p:nvSpPr>
          <p:cNvPr id="3" name="Content Placeholder 2"/>
          <p:cNvSpPr>
            <a:spLocks noGrp="1"/>
          </p:cNvSpPr>
          <p:nvPr>
            <p:ph idx="1"/>
          </p:nvPr>
        </p:nvSpPr>
        <p:spPr>
          <a:xfrm>
            <a:off x="609600" y="935183"/>
            <a:ext cx="10972800" cy="5572495"/>
          </a:xfrm>
        </p:spPr>
        <p:txBody>
          <a:bodyPr>
            <a:normAutofit/>
          </a:bodyPr>
          <a:lstStyle/>
          <a:p>
            <a:pPr lvl="0"/>
            <a:r>
              <a:rPr lang="en-US" altLang="en-US" dirty="0" smtClean="0">
                <a:solidFill>
                  <a:srgbClr val="000000"/>
                </a:solidFill>
                <a:latin typeface="Arial Unicode MS" panose="020B0604020202020204" pitchFamily="34" charset="-128"/>
              </a:rPr>
              <a:t>Last </a:t>
            </a:r>
            <a:r>
              <a:rPr lang="en-US" altLang="en-US" dirty="0">
                <a:solidFill>
                  <a:srgbClr val="000000"/>
                </a:solidFill>
                <a:latin typeface="Arial Unicode MS" panose="020B0604020202020204" pitchFamily="34" charset="-128"/>
              </a:rPr>
              <a:t>time we reviewed for the exam and in particular we covered Boolean Algebra.</a:t>
            </a:r>
            <a:r>
              <a:rPr lang="en-US" altLang="en-US" sz="4000" dirty="0"/>
              <a:t> </a:t>
            </a:r>
            <a:endParaRPr lang="en-US" altLang="en-US" sz="6000" dirty="0">
              <a:latin typeface="Arial" panose="020B0604020202020204" pitchFamily="34" charset="0"/>
            </a:endParaRPr>
          </a:p>
          <a:p>
            <a:pPr lvl="0"/>
            <a:r>
              <a:rPr lang="en-US" altLang="en-US" dirty="0">
                <a:solidFill>
                  <a:srgbClr val="000000"/>
                </a:solidFill>
                <a:latin typeface="Arial Unicode MS" panose="020B0604020202020204" pitchFamily="34" charset="-128"/>
              </a:rPr>
              <a:t>This time we will continue Boolean algebra by looking at the sum of products representation and we will look at forming logic gates using JLS from a sum of products.</a:t>
            </a:r>
            <a:r>
              <a:rPr lang="en-US" altLang="en-US" sz="4000" dirty="0"/>
              <a:t> </a:t>
            </a:r>
            <a:endParaRPr lang="en-US" altLang="en-US" sz="6000" dirty="0">
              <a:latin typeface="Arial" panose="020B0604020202020204" pitchFamily="34" charset="0"/>
            </a:endParaRPr>
          </a:p>
        </p:txBody>
      </p:sp>
    </p:spTree>
    <p:extLst>
      <p:ext uri="{BB962C8B-B14F-4D97-AF65-F5344CB8AC3E}">
        <p14:creationId xmlns:p14="http://schemas.microsoft.com/office/powerpoint/2010/main" val="2453498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475989"/>
          </a:xfrm>
        </p:spPr>
        <p:txBody>
          <a:bodyPr>
            <a:normAutofit fontScale="90000"/>
          </a:bodyPr>
          <a:lstStyle/>
          <a:p>
            <a:r>
              <a:rPr lang="en-US" dirty="0" smtClean="0"/>
              <a:t>Boolean Algebra</a:t>
            </a:r>
            <a:endParaRPr lang="en-US" dirty="0"/>
          </a:p>
        </p:txBody>
      </p:sp>
      <p:sp>
        <p:nvSpPr>
          <p:cNvPr id="3" name="Content Placeholder 2"/>
          <p:cNvSpPr>
            <a:spLocks noGrp="1"/>
          </p:cNvSpPr>
          <p:nvPr>
            <p:ph idx="1"/>
          </p:nvPr>
        </p:nvSpPr>
        <p:spPr>
          <a:xfrm>
            <a:off x="641445" y="1080653"/>
            <a:ext cx="11027391" cy="4987638"/>
          </a:xfrm>
        </p:spPr>
        <p:txBody>
          <a:bodyPr>
            <a:noAutofit/>
          </a:bodyPr>
          <a:lstStyle/>
          <a:p>
            <a:pPr defTabSz="914400" eaLnBrk="0" fontAlgn="base" hangingPunct="0">
              <a:spcBef>
                <a:spcPct val="0"/>
              </a:spcBef>
              <a:spcAft>
                <a:spcPct val="0"/>
              </a:spcAft>
            </a:pPr>
            <a:r>
              <a:rPr lang="en-US" altLang="en-US" sz="2400" dirty="0">
                <a:solidFill>
                  <a:srgbClr val="000000"/>
                </a:solidFill>
                <a:latin typeface="Arial Unicode MS" panose="020B0604020202020204" pitchFamily="34" charset="-128"/>
              </a:rPr>
              <a:t>A sum of products is a group of Boolean terms that are added (</a:t>
            </a:r>
            <a:r>
              <a:rPr lang="en-US" altLang="en-US" sz="2400" dirty="0" err="1">
                <a:solidFill>
                  <a:srgbClr val="000000"/>
                </a:solidFill>
                <a:latin typeface="Arial Unicode MS" panose="020B0604020202020204" pitchFamily="34" charset="-128"/>
              </a:rPr>
              <a:t>ORed</a:t>
            </a:r>
            <a:r>
              <a:rPr lang="en-US" altLang="en-US" sz="2400" dirty="0">
                <a:solidFill>
                  <a:srgbClr val="000000"/>
                </a:solidFill>
                <a:latin typeface="Arial Unicode MS" panose="020B0604020202020204" pitchFamily="34" charset="-128"/>
              </a:rPr>
              <a:t>) together where each term is a product (AND) of Boolean variables. </a:t>
            </a:r>
            <a:endParaRPr lang="en-US" altLang="en-US" sz="2400" dirty="0" smtClean="0">
              <a:solidFill>
                <a:srgbClr val="000000"/>
              </a:solidFill>
              <a:latin typeface="Arial Unicode MS" panose="020B0604020202020204" pitchFamily="34" charset="-128"/>
            </a:endParaRPr>
          </a:p>
          <a:p>
            <a:pPr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For </a:t>
            </a:r>
            <a:r>
              <a:rPr lang="en-US" altLang="en-US" sz="2400" dirty="0">
                <a:solidFill>
                  <a:srgbClr val="000000"/>
                </a:solidFill>
                <a:latin typeface="Arial Unicode MS" panose="020B0604020202020204" pitchFamily="34" charset="-128"/>
              </a:rPr>
              <a:t>example, the following equation is a sum of products: </a:t>
            </a:r>
            <a:endParaRPr lang="en-US" altLang="en-US" sz="2400" dirty="0" smtClean="0">
              <a:solidFill>
                <a:srgbClr val="000000"/>
              </a:solidFill>
              <a:latin typeface="Arial Unicode MS" panose="020B0604020202020204" pitchFamily="34" charset="-128"/>
            </a:endParaRPr>
          </a:p>
          <a:p>
            <a:pPr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A</a:t>
            </a:r>
            <a:r>
              <a:rPr lang="en-US" altLang="en-US" sz="2400" dirty="0">
                <a:solidFill>
                  <a:srgbClr val="FF0000"/>
                </a:solidFill>
                <a:latin typeface="Arial Unicode MS" panose="020B0604020202020204" pitchFamily="34" charset="-128"/>
              </a:rPr>
              <a:t>*~B*C + ~A*B*~C + A*~B*~C</a:t>
            </a:r>
            <a:r>
              <a:rPr lang="en-US" altLang="en-US" sz="2400" dirty="0">
                <a:solidFill>
                  <a:srgbClr val="000000"/>
                </a:solidFill>
                <a:latin typeface="Arial Unicode MS" panose="020B0604020202020204" pitchFamily="34" charset="-128"/>
              </a:rPr>
              <a:t> </a:t>
            </a:r>
            <a:endParaRPr lang="en-US" altLang="en-US" sz="2400" dirty="0" smtClean="0">
              <a:solidFill>
                <a:srgbClr val="000000"/>
              </a:solidFill>
              <a:latin typeface="Arial Unicode MS" panose="020B0604020202020204" pitchFamily="34" charset="-128"/>
            </a:endParaRPr>
          </a:p>
          <a:p>
            <a:pPr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There </a:t>
            </a:r>
            <a:r>
              <a:rPr lang="en-US" altLang="en-US" sz="2400" dirty="0">
                <a:solidFill>
                  <a:srgbClr val="000000"/>
                </a:solidFill>
                <a:latin typeface="Arial Unicode MS" panose="020B0604020202020204" pitchFamily="34" charset="-128"/>
              </a:rPr>
              <a:t>also exists a product of sums, which is the dual (using </a:t>
            </a:r>
            <a:r>
              <a:rPr lang="en-US" altLang="en-US" sz="2400" dirty="0" err="1">
                <a:solidFill>
                  <a:srgbClr val="000000"/>
                </a:solidFill>
                <a:latin typeface="Arial Unicode MS" panose="020B0604020202020204" pitchFamily="34" charset="-128"/>
              </a:rPr>
              <a:t>DeMorgan's</a:t>
            </a:r>
            <a:r>
              <a:rPr lang="en-US" altLang="en-US" sz="2400" dirty="0">
                <a:solidFill>
                  <a:srgbClr val="000000"/>
                </a:solidFill>
                <a:latin typeface="Arial Unicode MS" panose="020B0604020202020204" pitchFamily="34" charset="-128"/>
              </a:rPr>
              <a:t> law) of the sum of products. We won't focus much attention on the produce of sums. </a:t>
            </a:r>
            <a:endParaRPr lang="en-US" altLang="en-US" sz="2400" dirty="0" smtClean="0">
              <a:solidFill>
                <a:srgbClr val="000000"/>
              </a:solidFill>
              <a:latin typeface="Arial Unicode MS" panose="020B0604020202020204" pitchFamily="34" charset="-128"/>
            </a:endParaRPr>
          </a:p>
          <a:p>
            <a:pPr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We </a:t>
            </a:r>
            <a:r>
              <a:rPr lang="en-US" altLang="en-US" sz="2400" dirty="0">
                <a:solidFill>
                  <a:srgbClr val="000000"/>
                </a:solidFill>
                <a:latin typeface="Arial Unicode MS" panose="020B0604020202020204" pitchFamily="34" charset="-128"/>
              </a:rPr>
              <a:t>can easily convert a truth table to a sum of products and then convert the sum of products to a functioning logic circuit. The algorithm to do so follows below. </a:t>
            </a:r>
            <a:endParaRPr lang="en-US" altLang="en-US" sz="2400" dirty="0" smtClean="0">
              <a:solidFill>
                <a:srgbClr val="000000"/>
              </a:solidFill>
              <a:latin typeface="Arial Unicode MS" panose="020B0604020202020204" pitchFamily="34" charset="-128"/>
            </a:endParaRPr>
          </a:p>
          <a:p>
            <a:pPr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To </a:t>
            </a:r>
            <a:r>
              <a:rPr lang="en-US" altLang="en-US" sz="2400" dirty="0">
                <a:solidFill>
                  <a:srgbClr val="000000"/>
                </a:solidFill>
                <a:latin typeface="Arial Unicode MS" panose="020B0604020202020204" pitchFamily="34" charset="-128"/>
              </a:rPr>
              <a:t>do so, examine the following truth table. Look at each row that has a true output (those with a result of 1). </a:t>
            </a:r>
            <a:endParaRPr lang="en-US" altLang="en-US" sz="4800" dirty="0">
              <a:latin typeface="Arial" panose="020B0604020202020204" pitchFamily="34" charset="0"/>
            </a:endParaRPr>
          </a:p>
        </p:txBody>
      </p:sp>
      <p:sp>
        <p:nvSpPr>
          <p:cNvPr id="4"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0406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8974" y="195125"/>
            <a:ext cx="5627698" cy="378505"/>
          </a:xfrm>
        </p:spPr>
        <p:txBody>
          <a:bodyPr>
            <a:normAutofit fontScale="90000"/>
          </a:bodyPr>
          <a:lstStyle/>
          <a:p>
            <a:r>
              <a:rPr lang="en-US" dirty="0" smtClean="0"/>
              <a:t>Boolean Algebra: Example</a:t>
            </a:r>
            <a:endParaRPr lang="en-US" dirty="0"/>
          </a:p>
        </p:txBody>
      </p:sp>
      <p:sp>
        <p:nvSpPr>
          <p:cNvPr id="4" name="Rectangle 3"/>
          <p:cNvSpPr/>
          <p:nvPr/>
        </p:nvSpPr>
        <p:spPr>
          <a:xfrm>
            <a:off x="530087" y="653142"/>
            <a:ext cx="11211339" cy="5601533"/>
          </a:xfrm>
          <a:prstGeom prst="rect">
            <a:avLst/>
          </a:prstGeom>
        </p:spPr>
        <p:txBody>
          <a:bodyPr wrap="square">
            <a:spAutoFit/>
          </a:bodyPr>
          <a:lstStyle/>
          <a:p>
            <a:pPr lvl="0" defTabSz="914400" eaLnBrk="0" fontAlgn="base" hangingPunct="0">
              <a:spcBef>
                <a:spcPct val="0"/>
              </a:spcBef>
              <a:spcAft>
                <a:spcPct val="0"/>
              </a:spcAft>
            </a:pPr>
            <a:r>
              <a:rPr lang="en-US" altLang="en-US" sz="2200" dirty="0">
                <a:solidFill>
                  <a:srgbClr val="000000"/>
                </a:solidFill>
                <a:latin typeface="Arial Unicode MS" panose="020B0604020202020204" pitchFamily="34" charset="-128"/>
              </a:rPr>
              <a:t>For each row with a true output, create a product using all input variables. Variables having a false input for a row are negated in the product. Variables having a true input for a row are not negated in the product. Rows with false outputs are ignored when forming a sum of products</a:t>
            </a:r>
            <a:r>
              <a:rPr lang="en-US" altLang="en-US" sz="2200" dirty="0" smtClean="0">
                <a:solidFill>
                  <a:srgbClr val="000000"/>
                </a:solidFill>
                <a:latin typeface="Arial Unicode MS" panose="020B0604020202020204" pitchFamily="34" charset="-128"/>
              </a:rPr>
              <a:t>.</a:t>
            </a:r>
          </a:p>
          <a:p>
            <a:pPr lvl="0" defTabSz="914400" eaLnBrk="0" fontAlgn="base" hangingPunct="0">
              <a:spcBef>
                <a:spcPct val="0"/>
              </a:spcBef>
              <a:spcAft>
                <a:spcPct val="0"/>
              </a:spcAft>
            </a:pPr>
            <a:endParaRPr lang="en-US" altLang="en-US" sz="2000" dirty="0" smtClean="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 </a:t>
            </a:r>
            <a:r>
              <a:rPr lang="en-US" altLang="en-US" sz="2400" dirty="0">
                <a:solidFill>
                  <a:srgbClr val="FF0000"/>
                </a:solidFill>
                <a:latin typeface="Arial Unicode MS" panose="020B0604020202020204" pitchFamily="34" charset="-128"/>
              </a:rPr>
              <a:t>A </a:t>
            </a:r>
            <a:r>
              <a:rPr lang="en-US" altLang="en-US" sz="2400" dirty="0" smtClean="0">
                <a:solidFill>
                  <a:srgbClr val="FF0000"/>
                </a:solidFill>
                <a:latin typeface="Arial Unicode MS" panose="020B0604020202020204" pitchFamily="34" charset="-128"/>
              </a:rPr>
              <a:t>	B 	C 	Output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0 	0 	0 	1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0	0	1 	1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0 	1 	0 	0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0 	1 	1 	1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1 	0 	0 	0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1 	0 	1 	0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1 	1 	0 	0 </a:t>
            </a:r>
          </a:p>
          <a:p>
            <a:pPr lvl="0" defTabSz="914400" eaLnBrk="0" fontAlgn="base" hangingPunct="0">
              <a:spcBef>
                <a:spcPct val="0"/>
              </a:spcBef>
              <a:spcAft>
                <a:spcPct val="0"/>
              </a:spcAft>
            </a:pPr>
            <a:r>
              <a:rPr lang="en-US" altLang="en-US" sz="2400" dirty="0" smtClean="0">
                <a:solidFill>
                  <a:srgbClr val="FF0000"/>
                </a:solidFill>
                <a:latin typeface="Arial Unicode MS" panose="020B0604020202020204" pitchFamily="34" charset="-128"/>
              </a:rPr>
              <a:t>1 	1 	1 	1</a:t>
            </a:r>
            <a:r>
              <a:rPr lang="en-US" altLang="en-US" sz="3200" dirty="0" smtClean="0">
                <a:solidFill>
                  <a:srgbClr val="FF0000"/>
                </a:solidFill>
              </a:rPr>
              <a:t> </a:t>
            </a:r>
            <a:endParaRPr lang="en-US" altLang="en-US" sz="4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140255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274637"/>
            <a:ext cx="5054221" cy="378505"/>
          </a:xfrm>
        </p:spPr>
        <p:txBody>
          <a:bodyPr>
            <a:normAutofit fontScale="90000"/>
          </a:bodyPr>
          <a:lstStyle/>
          <a:p>
            <a:r>
              <a:rPr lang="en-US" dirty="0" smtClean="0"/>
              <a:t>Example </a:t>
            </a:r>
            <a:r>
              <a:rPr lang="en-US" dirty="0" smtClean="0"/>
              <a:t>Contd.</a:t>
            </a:r>
            <a:endParaRPr lang="en-US" dirty="0"/>
          </a:p>
        </p:txBody>
      </p:sp>
      <p:sp>
        <p:nvSpPr>
          <p:cNvPr id="4" name="Rectangle 3"/>
          <p:cNvSpPr/>
          <p:nvPr/>
        </p:nvSpPr>
        <p:spPr>
          <a:xfrm>
            <a:off x="427513" y="817429"/>
            <a:ext cx="11471562" cy="5401479"/>
          </a:xfrm>
          <a:prstGeom prst="rect">
            <a:avLst/>
          </a:prstGeom>
        </p:spPr>
        <p:txBody>
          <a:bodyPr wrap="square">
            <a:spAutoFit/>
          </a:bodyPr>
          <a:lstStyle/>
          <a:p>
            <a:pPr lvl="0" defTabSz="914400" eaLnBrk="0" fontAlgn="base" hangingPunct="0">
              <a:spcBef>
                <a:spcPct val="0"/>
              </a:spcBef>
              <a:spcAft>
                <a:spcPct val="0"/>
              </a:spcAft>
            </a:pPr>
            <a:r>
              <a:rPr lang="en-US" altLang="en-US" sz="2000" dirty="0">
                <a:solidFill>
                  <a:srgbClr val="000000"/>
                </a:solidFill>
                <a:latin typeface="Arial Unicode MS" panose="020B0604020202020204" pitchFamily="34" charset="-128"/>
              </a:rPr>
              <a:t>Notice that for the input above, there are four rows with true outputs. Those are as follows:</a:t>
            </a:r>
            <a:r>
              <a:rPr lang="en-US" altLang="en-US" sz="2800" dirty="0"/>
              <a:t> </a:t>
            </a:r>
            <a:endParaRPr lang="en-US" altLang="en-US" sz="4400" dirty="0">
              <a:latin typeface="Arial" panose="020B0604020202020204" pitchFamily="34" charset="0"/>
            </a:endParaRPr>
          </a:p>
          <a:p>
            <a:pPr lvl="0" defTabSz="914400" eaLnBrk="0" fontAlgn="base" hangingPunct="0">
              <a:spcBef>
                <a:spcPct val="0"/>
              </a:spcBef>
              <a:spcAft>
                <a:spcPct val="0"/>
              </a:spcAft>
            </a:pPr>
            <a:endParaRPr lang="en-US" altLang="en-US" sz="700" dirty="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000" dirty="0">
                <a:solidFill>
                  <a:srgbClr val="000000"/>
                </a:solidFill>
                <a:latin typeface="Arial Unicode MS" panose="020B0604020202020204" pitchFamily="34" charset="-128"/>
              </a:rPr>
              <a:t> </a:t>
            </a:r>
            <a:r>
              <a:rPr lang="en-US" altLang="en-US" sz="2000" dirty="0">
                <a:solidFill>
                  <a:srgbClr val="FF0000"/>
                </a:solidFill>
                <a:latin typeface="Arial Unicode MS" panose="020B0604020202020204" pitchFamily="34" charset="-128"/>
              </a:rPr>
              <a:t>A 	B 	C 	Output </a:t>
            </a:r>
          </a:p>
          <a:p>
            <a:pPr lvl="0" defTabSz="914400" eaLnBrk="0" fontAlgn="base" hangingPunct="0">
              <a:spcBef>
                <a:spcPct val="0"/>
              </a:spcBef>
              <a:spcAft>
                <a:spcPct val="0"/>
              </a:spcAft>
            </a:pPr>
            <a:r>
              <a:rPr lang="en-US" altLang="en-US" sz="2000" dirty="0">
                <a:solidFill>
                  <a:srgbClr val="FF0000"/>
                </a:solidFill>
                <a:latin typeface="Arial Unicode MS" panose="020B0604020202020204" pitchFamily="34" charset="-128"/>
              </a:rPr>
              <a:t>------------------------------------ </a:t>
            </a:r>
          </a:p>
          <a:p>
            <a:pPr lvl="0" defTabSz="914400" eaLnBrk="0" fontAlgn="base" hangingPunct="0">
              <a:spcBef>
                <a:spcPct val="0"/>
              </a:spcBef>
              <a:spcAft>
                <a:spcPct val="0"/>
              </a:spcAft>
            </a:pPr>
            <a:r>
              <a:rPr lang="en-US" altLang="en-US" sz="2000" dirty="0">
                <a:solidFill>
                  <a:srgbClr val="FF0000"/>
                </a:solidFill>
                <a:latin typeface="Arial Unicode MS" panose="020B0604020202020204" pitchFamily="34" charset="-128"/>
              </a:rPr>
              <a:t>0 	0 	0 	1	 </a:t>
            </a:r>
          </a:p>
          <a:p>
            <a:pPr lvl="0" defTabSz="914400" eaLnBrk="0" fontAlgn="base" hangingPunct="0">
              <a:spcBef>
                <a:spcPct val="0"/>
              </a:spcBef>
              <a:spcAft>
                <a:spcPct val="0"/>
              </a:spcAft>
            </a:pPr>
            <a:r>
              <a:rPr lang="en-US" altLang="en-US" sz="2000" dirty="0">
                <a:solidFill>
                  <a:srgbClr val="FF0000"/>
                </a:solidFill>
                <a:latin typeface="Arial Unicode MS" panose="020B0604020202020204" pitchFamily="34" charset="-128"/>
              </a:rPr>
              <a:t>0	0	1 	1 </a:t>
            </a:r>
          </a:p>
          <a:p>
            <a:pPr lvl="0" defTabSz="914400" eaLnBrk="0" fontAlgn="base" hangingPunct="0">
              <a:spcBef>
                <a:spcPct val="0"/>
              </a:spcBef>
              <a:spcAft>
                <a:spcPct val="0"/>
              </a:spcAft>
            </a:pPr>
            <a:r>
              <a:rPr lang="en-US" altLang="en-US" sz="2000" dirty="0">
                <a:solidFill>
                  <a:srgbClr val="FF0000"/>
                </a:solidFill>
                <a:latin typeface="Arial Unicode MS" panose="020B0604020202020204" pitchFamily="34" charset="-128"/>
              </a:rPr>
              <a:t>0 	1 	1 	1 </a:t>
            </a:r>
          </a:p>
          <a:p>
            <a:pPr lvl="0" defTabSz="914400" eaLnBrk="0" fontAlgn="base" hangingPunct="0">
              <a:spcBef>
                <a:spcPct val="0"/>
              </a:spcBef>
              <a:spcAft>
                <a:spcPct val="0"/>
              </a:spcAft>
            </a:pPr>
            <a:r>
              <a:rPr lang="en-US" altLang="en-US" sz="2000" dirty="0" smtClean="0">
                <a:solidFill>
                  <a:srgbClr val="FF0000"/>
                </a:solidFill>
                <a:latin typeface="Arial Unicode MS" panose="020B0604020202020204" pitchFamily="34" charset="-128"/>
              </a:rPr>
              <a:t>1 	1 </a:t>
            </a:r>
            <a:r>
              <a:rPr lang="en-US" altLang="en-US" sz="2000" dirty="0">
                <a:solidFill>
                  <a:srgbClr val="FF0000"/>
                </a:solidFill>
                <a:latin typeface="Arial Unicode MS" panose="020B0604020202020204" pitchFamily="34" charset="-128"/>
              </a:rPr>
              <a:t>	1 	1</a:t>
            </a:r>
            <a:r>
              <a:rPr lang="en-US" altLang="en-US" sz="2800" dirty="0">
                <a:solidFill>
                  <a:srgbClr val="FF0000"/>
                </a:solidFill>
              </a:rPr>
              <a:t> </a:t>
            </a:r>
            <a:endParaRPr lang="en-US" altLang="en-US" sz="2800" dirty="0" smtClean="0">
              <a:solidFill>
                <a:srgbClr val="FF0000"/>
              </a:solidFill>
            </a:endParaRPr>
          </a:p>
          <a:p>
            <a:pPr lvl="0" defTabSz="914400" eaLnBrk="0" fontAlgn="base" hangingPunct="0">
              <a:spcBef>
                <a:spcPct val="0"/>
              </a:spcBef>
              <a:spcAft>
                <a:spcPct val="0"/>
              </a:spcAft>
            </a:pPr>
            <a:endParaRPr lang="en-US" altLang="en-US" sz="1600" dirty="0" smtClean="0">
              <a:solidFill>
                <a:srgbClr val="FF0000"/>
              </a:solidFill>
            </a:endParaRPr>
          </a:p>
          <a:p>
            <a:pPr defTabSz="914400" eaLnBrk="0" fontAlgn="base" hangingPunct="0">
              <a:spcBef>
                <a:spcPct val="0"/>
              </a:spcBef>
              <a:spcAft>
                <a:spcPct val="0"/>
              </a:spcAft>
            </a:pPr>
            <a:r>
              <a:rPr lang="en-US" altLang="en-US" sz="2200" dirty="0">
                <a:solidFill>
                  <a:srgbClr val="000000"/>
                </a:solidFill>
                <a:latin typeface="Arial Unicode MS" panose="020B0604020202020204" pitchFamily="34" charset="-128"/>
              </a:rPr>
              <a:t>So, the products for each row, in the order shown above are: </a:t>
            </a:r>
            <a:endParaRPr lang="en-US" altLang="en-US" sz="2200" dirty="0" smtClean="0">
              <a:solidFill>
                <a:srgbClr val="000000"/>
              </a:solidFill>
              <a:latin typeface="Arial Unicode MS" panose="020B0604020202020204" pitchFamily="34" charset="-128"/>
            </a:endParaRPr>
          </a:p>
          <a:p>
            <a:pPr defTabSz="914400" eaLnBrk="0" fontAlgn="base" hangingPunct="0">
              <a:spcBef>
                <a:spcPct val="0"/>
              </a:spcBef>
              <a:spcAft>
                <a:spcPct val="0"/>
              </a:spcAft>
            </a:pPr>
            <a:r>
              <a:rPr lang="en-US" altLang="en-US" sz="2200" dirty="0" smtClean="0">
                <a:solidFill>
                  <a:srgbClr val="FF0000"/>
                </a:solidFill>
                <a:latin typeface="Arial Unicode MS" panose="020B0604020202020204" pitchFamily="34" charset="-128"/>
              </a:rPr>
              <a:t>~</a:t>
            </a:r>
            <a:r>
              <a:rPr lang="en-US" altLang="en-US" sz="2200" dirty="0">
                <a:solidFill>
                  <a:srgbClr val="FF0000"/>
                </a:solidFill>
                <a:latin typeface="Arial Unicode MS" panose="020B0604020202020204" pitchFamily="34" charset="-128"/>
              </a:rPr>
              <a:t>A*~B*~C </a:t>
            </a:r>
            <a:endParaRPr lang="en-US" altLang="en-US" sz="2200" dirty="0" smtClean="0">
              <a:solidFill>
                <a:srgbClr val="FF0000"/>
              </a:solidFill>
              <a:latin typeface="Arial Unicode MS" panose="020B0604020202020204" pitchFamily="34" charset="-128"/>
            </a:endParaRPr>
          </a:p>
          <a:p>
            <a:pPr defTabSz="914400" eaLnBrk="0" fontAlgn="base" hangingPunct="0">
              <a:spcBef>
                <a:spcPct val="0"/>
              </a:spcBef>
              <a:spcAft>
                <a:spcPct val="0"/>
              </a:spcAft>
            </a:pPr>
            <a:r>
              <a:rPr lang="en-US" altLang="en-US" sz="2200" dirty="0" smtClean="0">
                <a:solidFill>
                  <a:srgbClr val="FF0000"/>
                </a:solidFill>
                <a:latin typeface="Arial Unicode MS" panose="020B0604020202020204" pitchFamily="34" charset="-128"/>
              </a:rPr>
              <a:t>~</a:t>
            </a:r>
            <a:r>
              <a:rPr lang="en-US" altLang="en-US" sz="2200" dirty="0">
                <a:solidFill>
                  <a:srgbClr val="FF0000"/>
                </a:solidFill>
                <a:latin typeface="Arial Unicode MS" panose="020B0604020202020204" pitchFamily="34" charset="-128"/>
              </a:rPr>
              <a:t>A*~B*C </a:t>
            </a:r>
            <a:endParaRPr lang="en-US" altLang="en-US" sz="2200" dirty="0" smtClean="0">
              <a:solidFill>
                <a:srgbClr val="FF0000"/>
              </a:solidFill>
              <a:latin typeface="Arial Unicode MS" panose="020B0604020202020204" pitchFamily="34" charset="-128"/>
            </a:endParaRPr>
          </a:p>
          <a:p>
            <a:pPr defTabSz="914400" eaLnBrk="0" fontAlgn="base" hangingPunct="0">
              <a:spcBef>
                <a:spcPct val="0"/>
              </a:spcBef>
              <a:spcAft>
                <a:spcPct val="0"/>
              </a:spcAft>
            </a:pPr>
            <a:r>
              <a:rPr lang="en-US" altLang="en-US" sz="2200" dirty="0" smtClean="0">
                <a:solidFill>
                  <a:srgbClr val="FF0000"/>
                </a:solidFill>
                <a:latin typeface="Arial Unicode MS" panose="020B0604020202020204" pitchFamily="34" charset="-128"/>
              </a:rPr>
              <a:t>~</a:t>
            </a:r>
            <a:r>
              <a:rPr lang="en-US" altLang="en-US" sz="2200" dirty="0">
                <a:solidFill>
                  <a:srgbClr val="FF0000"/>
                </a:solidFill>
                <a:latin typeface="Arial Unicode MS" panose="020B0604020202020204" pitchFamily="34" charset="-128"/>
              </a:rPr>
              <a:t>A*B*C </a:t>
            </a:r>
            <a:endParaRPr lang="en-US" altLang="en-US" sz="2200" dirty="0" smtClean="0">
              <a:solidFill>
                <a:srgbClr val="FF0000"/>
              </a:solidFill>
              <a:latin typeface="Arial Unicode MS" panose="020B0604020202020204" pitchFamily="34" charset="-128"/>
            </a:endParaRPr>
          </a:p>
          <a:p>
            <a:pPr defTabSz="914400" eaLnBrk="0" fontAlgn="base" hangingPunct="0">
              <a:spcBef>
                <a:spcPct val="0"/>
              </a:spcBef>
              <a:spcAft>
                <a:spcPct val="0"/>
              </a:spcAft>
            </a:pPr>
            <a:r>
              <a:rPr lang="en-US" altLang="en-US" sz="2200" dirty="0" smtClean="0">
                <a:solidFill>
                  <a:srgbClr val="FF0000"/>
                </a:solidFill>
                <a:latin typeface="Arial Unicode MS" panose="020B0604020202020204" pitchFamily="34" charset="-128"/>
              </a:rPr>
              <a:t>A*B*C </a:t>
            </a:r>
          </a:p>
          <a:p>
            <a:pPr defTabSz="914400" eaLnBrk="0" fontAlgn="base" hangingPunct="0">
              <a:spcBef>
                <a:spcPct val="0"/>
              </a:spcBef>
              <a:spcAft>
                <a:spcPct val="0"/>
              </a:spcAft>
            </a:pPr>
            <a:r>
              <a:rPr lang="en-US" altLang="en-US" sz="2200" dirty="0" smtClean="0">
                <a:solidFill>
                  <a:srgbClr val="000000"/>
                </a:solidFill>
                <a:latin typeface="Arial Unicode MS" panose="020B0604020202020204" pitchFamily="34" charset="-128"/>
              </a:rPr>
              <a:t>We </a:t>
            </a:r>
            <a:r>
              <a:rPr lang="en-US" altLang="en-US" sz="2200" dirty="0">
                <a:solidFill>
                  <a:srgbClr val="000000"/>
                </a:solidFill>
                <a:latin typeface="Arial Unicode MS" panose="020B0604020202020204" pitchFamily="34" charset="-128"/>
              </a:rPr>
              <a:t>then sum (OR) these products to form our sum of products equation as follows: </a:t>
            </a:r>
            <a:r>
              <a:rPr lang="en-US" altLang="en-US" sz="2200" dirty="0">
                <a:solidFill>
                  <a:srgbClr val="FF0000"/>
                </a:solidFill>
                <a:latin typeface="Arial Unicode MS" panose="020B0604020202020204" pitchFamily="34" charset="-128"/>
              </a:rPr>
              <a:t>~A*~B*~C + ~A*~B*C + ~A*B*C + A*B*C</a:t>
            </a:r>
            <a:r>
              <a:rPr lang="en-US" altLang="en-US" sz="2200" dirty="0">
                <a:solidFill>
                  <a:srgbClr val="FF0000"/>
                </a:solidFill>
              </a:rPr>
              <a:t> </a:t>
            </a:r>
            <a:endParaRPr lang="en-US" altLang="en-US" sz="2200" dirty="0" smtClean="0">
              <a:solidFill>
                <a:srgbClr val="FF0000"/>
              </a:solidFill>
              <a:latin typeface="Arial" panose="020B0604020202020204" pitchFamily="34" charset="0"/>
            </a:endParaRPr>
          </a:p>
        </p:txBody>
      </p:sp>
    </p:spTree>
    <p:extLst>
      <p:ext uri="{BB962C8B-B14F-4D97-AF65-F5344CB8AC3E}">
        <p14:creationId xmlns:p14="http://schemas.microsoft.com/office/powerpoint/2010/main" val="2973195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smtClean="0"/>
              <a:t>Boolean Algebra</a:t>
            </a:r>
            <a:endParaRPr lang="en-US" dirty="0"/>
          </a:p>
        </p:txBody>
      </p:sp>
      <p:sp>
        <p:nvSpPr>
          <p:cNvPr id="4" name="Rectangle 3"/>
          <p:cNvSpPr/>
          <p:nvPr/>
        </p:nvSpPr>
        <p:spPr>
          <a:xfrm>
            <a:off x="560035" y="1188490"/>
            <a:ext cx="11062122" cy="3662541"/>
          </a:xfrm>
          <a:prstGeom prst="rect">
            <a:avLst/>
          </a:prstGeom>
        </p:spPr>
        <p:txBody>
          <a:bodyPr wrap="square">
            <a:spAutoFit/>
          </a:bodyPr>
          <a:lstStyle/>
          <a:p>
            <a:pPr marL="342900" lvl="0" indent="-342900" algn="just">
              <a:buFont typeface="Arial" panose="020B0604020202020204" pitchFamily="34" charset="0"/>
              <a:buChar char="•"/>
            </a:pPr>
            <a:r>
              <a:rPr lang="en-US" altLang="en-US" sz="2800" dirty="0" smtClean="0">
                <a:solidFill>
                  <a:srgbClr val="000000"/>
                </a:solidFill>
                <a:latin typeface="Arial Unicode MS" panose="020B0604020202020204" pitchFamily="34" charset="-128"/>
              </a:rPr>
              <a:t>Notice </a:t>
            </a:r>
            <a:r>
              <a:rPr lang="en-US" altLang="en-US" sz="2800" dirty="0">
                <a:solidFill>
                  <a:srgbClr val="000000"/>
                </a:solidFill>
                <a:latin typeface="Arial Unicode MS" panose="020B0604020202020204" pitchFamily="34" charset="-128"/>
              </a:rPr>
              <a:t>that when using a sum of products, there are only two levels of gates (aside from the NOT gates). There is one level of ANDs, which occur first, and one level of ORs which occur second</a:t>
            </a:r>
            <a:r>
              <a:rPr lang="en-US" altLang="en-US" sz="2800" dirty="0" smtClean="0">
                <a:solidFill>
                  <a:srgbClr val="000000"/>
                </a:solidFill>
                <a:latin typeface="Arial Unicode MS" panose="020B0604020202020204" pitchFamily="34" charset="-128"/>
              </a:rPr>
              <a:t>.</a:t>
            </a:r>
          </a:p>
          <a:p>
            <a:pPr lvl="0" algn="just"/>
            <a:r>
              <a:rPr lang="en-US" altLang="en-US" sz="2800" dirty="0" smtClean="0">
                <a:solidFill>
                  <a:srgbClr val="000000"/>
                </a:solidFill>
                <a:latin typeface="Arial Unicode MS" panose="020B0604020202020204" pitchFamily="34" charset="-128"/>
              </a:rPr>
              <a:t> </a:t>
            </a:r>
          </a:p>
          <a:p>
            <a:pPr marL="342900" lvl="0" indent="-342900" algn="just">
              <a:buFont typeface="Arial" panose="020B0604020202020204" pitchFamily="34" charset="0"/>
              <a:buChar char="•"/>
            </a:pPr>
            <a:r>
              <a:rPr lang="en-US" altLang="en-US" sz="2800" dirty="0" smtClean="0">
                <a:solidFill>
                  <a:srgbClr val="000000"/>
                </a:solidFill>
                <a:latin typeface="Arial Unicode MS" panose="020B0604020202020204" pitchFamily="34" charset="-128"/>
              </a:rPr>
              <a:t>In </a:t>
            </a:r>
            <a:r>
              <a:rPr lang="en-US" altLang="en-US" sz="2800" dirty="0">
                <a:solidFill>
                  <a:srgbClr val="000000"/>
                </a:solidFill>
                <a:latin typeface="Arial Unicode MS" panose="020B0604020202020204" pitchFamily="34" charset="-128"/>
              </a:rPr>
              <a:t>class, diagrams of AND, OR, and NOT gates were shown. It was also shown that you may have multiple inputs to an AND or an OR gate. Gates like AND, OR, and NOT only have one output, unless the outputs are copied.</a:t>
            </a:r>
            <a:r>
              <a:rPr lang="en-US" altLang="en-US" sz="3600" dirty="0"/>
              <a:t> </a:t>
            </a:r>
            <a:endParaRPr lang="en-US" altLang="en-US" sz="5400" dirty="0">
              <a:latin typeface="Arial" panose="020B0604020202020204" pitchFamily="34" charset="0"/>
            </a:endParaRPr>
          </a:p>
        </p:txBody>
      </p:sp>
    </p:spTree>
    <p:extLst>
      <p:ext uri="{BB962C8B-B14F-4D97-AF65-F5344CB8AC3E}">
        <p14:creationId xmlns:p14="http://schemas.microsoft.com/office/powerpoint/2010/main" val="1824978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555</TotalTime>
  <Words>407</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 Unicode MS</vt:lpstr>
      <vt:lpstr>Arial</vt:lpstr>
      <vt:lpstr>Calibri</vt:lpstr>
      <vt:lpstr>Office Theme</vt:lpstr>
      <vt:lpstr>Computer Organization</vt:lpstr>
      <vt:lpstr>Review</vt:lpstr>
      <vt:lpstr>Boolean Algebra</vt:lpstr>
      <vt:lpstr>Boolean Algebra: Example</vt:lpstr>
      <vt:lpstr>Example Contd.</vt:lpstr>
      <vt:lpstr>Boolean Algebra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dc:title>
  <dc:creator>David</dc:creator>
  <cp:lastModifiedBy>Hussani,Syed Mazhar</cp:lastModifiedBy>
  <cp:revision>216</cp:revision>
  <dcterms:created xsi:type="dcterms:W3CDTF">2015-01-19T21:38:56Z</dcterms:created>
  <dcterms:modified xsi:type="dcterms:W3CDTF">2015-03-30T21:58:32Z</dcterms:modified>
</cp:coreProperties>
</file>