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57" r:id="rId7"/>
    <p:sldId id="258" r:id="rId8"/>
    <p:sldId id="259" r:id="rId9"/>
    <p:sldId id="267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584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Computer Components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/>
              <a:t>Understand the Fetch-Decode-Execute Cycle (how instructions are retrieved from memory, how the control unit decides where they go, and how they are processed) and the following CPU components and computer components:	</a:t>
            </a:r>
            <a:endParaRPr lang="en-US" sz="32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Control </a:t>
            </a:r>
            <a:r>
              <a:rPr lang="en-US" sz="3200" dirty="0"/>
              <a:t>Unit	</a:t>
            </a:r>
            <a:endParaRPr lang="en-US" sz="32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Program </a:t>
            </a:r>
            <a:r>
              <a:rPr lang="en-US" sz="3200" dirty="0"/>
              <a:t>Counter	</a:t>
            </a:r>
            <a:endParaRPr lang="en-US" sz="32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Registers</a:t>
            </a:r>
            <a:r>
              <a:rPr lang="en-US" sz="3200" dirty="0"/>
              <a:t>	</a:t>
            </a:r>
            <a:endParaRPr lang="en-US" sz="32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ALU</a:t>
            </a:r>
            <a:r>
              <a:rPr lang="en-US" sz="3200" dirty="0"/>
              <a:t>	Memory	</a:t>
            </a:r>
            <a:endParaRPr lang="en-US" sz="32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Disk </a:t>
            </a:r>
            <a:r>
              <a:rPr lang="en-US" sz="3200" dirty="0"/>
              <a:t>(Secondary Memory)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JLS will be reviewed using in-class examples</a:t>
            </a:r>
          </a:p>
          <a:p>
            <a:r>
              <a:rPr lang="en-US" dirty="0" smtClean="0"/>
              <a:t>An example of an AND gate can be found on the example code page.</a:t>
            </a:r>
          </a:p>
          <a:p>
            <a:r>
              <a:rPr lang="en-US" dirty="0" smtClean="0"/>
              <a:t>This example is in a zip file and is called </a:t>
            </a:r>
            <a:r>
              <a:rPr lang="en-US" dirty="0" err="1" smtClean="0"/>
              <a:t>SimpleAnd.jls</a:t>
            </a:r>
            <a:endParaRPr lang="en-US" dirty="0" smtClean="0"/>
          </a:p>
          <a:p>
            <a:r>
              <a:rPr lang="en-US" dirty="0" smtClean="0"/>
              <a:t>Students will need to download JLS from the links page of the </a:t>
            </a:r>
            <a:r>
              <a:rPr lang="en-US" smtClean="0"/>
              <a:t>course website.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1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for JLS “Simple And”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Be sure to right click on the signal generator in the example, and click "Modify".  This will show you the signals that are being generated over time.</a:t>
            </a:r>
          </a:p>
          <a:p>
            <a:endParaRPr lang="en-US" dirty="0"/>
          </a:p>
          <a:p>
            <a:r>
              <a:rPr lang="en-US" dirty="0"/>
              <a:t>Notice that the syntax a JLS signal generator follows below.  If your truth table looks like:</a:t>
            </a:r>
          </a:p>
          <a:p>
            <a:endParaRPr lang="en-US" dirty="0"/>
          </a:p>
          <a:p>
            <a:r>
              <a:rPr lang="en-US" dirty="0"/>
              <a:t>A  B  A*B</a:t>
            </a:r>
          </a:p>
          <a:p>
            <a:r>
              <a:rPr lang="en-US" dirty="0"/>
              <a:t>-------------</a:t>
            </a:r>
          </a:p>
          <a:p>
            <a:r>
              <a:rPr lang="en-US" dirty="0"/>
              <a:t>0   0   0</a:t>
            </a:r>
          </a:p>
          <a:p>
            <a:r>
              <a:rPr lang="en-US" dirty="0"/>
              <a:t>0   1   0</a:t>
            </a:r>
          </a:p>
          <a:p>
            <a:r>
              <a:rPr lang="en-US" dirty="0"/>
              <a:t>1   0   0</a:t>
            </a:r>
          </a:p>
          <a:p>
            <a:r>
              <a:rPr lang="en-US" dirty="0"/>
              <a:t>1   1   </a:t>
            </a:r>
            <a:r>
              <a:rPr lang="en-US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6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JLS Signal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5486400" cy="49655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Then your JLS signal generator code should be: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0 for </a:t>
            </a:r>
            <a:r>
              <a:rPr lang="en-US" dirty="0" smtClean="0"/>
              <a:t>50</a:t>
            </a:r>
          </a:p>
          <a:p>
            <a:pPr marL="0" indent="0">
              <a:buNone/>
            </a:pPr>
            <a:r>
              <a:rPr lang="en-US" dirty="0" smtClean="0"/>
              <a:t>  0 for 50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1 for 50</a:t>
            </a:r>
          </a:p>
          <a:p>
            <a:pPr marL="0" indent="0">
              <a:buNone/>
            </a:pPr>
            <a:r>
              <a:rPr lang="en-US" dirty="0"/>
              <a:t>  1 for 50</a:t>
            </a:r>
          </a:p>
          <a:p>
            <a:pPr marL="0" indent="0">
              <a:buNone/>
            </a:pPr>
            <a:r>
              <a:rPr lang="en-US" dirty="0"/>
              <a:t>  0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1" y="1634567"/>
            <a:ext cx="5486400" cy="49655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B 0 for 50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  1 for 50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  0 for 50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  1 for 50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  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end</a:t>
            </a:r>
          </a:p>
          <a:p>
            <a:endParaRPr lang="en-US" dirty="0" smtClean="0"/>
          </a:p>
          <a:p>
            <a:pPr marL="0" indent="0">
              <a:buFont typeface="Arial"/>
              <a:buNone/>
            </a:pPr>
            <a:r>
              <a:rPr lang="en-US" dirty="0" smtClean="0"/>
              <a:t>Stopper 0 for 400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   1</a:t>
            </a:r>
          </a:p>
          <a:p>
            <a:pPr marL="0" indent="0">
              <a:buFont typeface="Arial"/>
              <a:buNone/>
            </a:pPr>
            <a:r>
              <a:rPr lang="en-US" dirty="0" smtClean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78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And Example</a:t>
            </a:r>
            <a:r>
              <a:rPr lang="en-US" smtClean="0"/>
              <a:t>, Continued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opening </a:t>
            </a:r>
            <a:r>
              <a:rPr lang="en-US" dirty="0" err="1"/>
              <a:t>SimpleAnd.jls</a:t>
            </a:r>
            <a:r>
              <a:rPr lang="en-US" dirty="0"/>
              <a:t> in JLS, you can run a simulation by first clicking </a:t>
            </a:r>
            <a:r>
              <a:rPr lang="en-US" dirty="0" smtClean="0"/>
              <a:t>“Simulator”, </a:t>
            </a:r>
            <a:r>
              <a:rPr lang="en-US" dirty="0"/>
              <a:t>then clicking </a:t>
            </a:r>
            <a:r>
              <a:rPr lang="en-US" dirty="0" smtClean="0"/>
              <a:t>“Show </a:t>
            </a:r>
            <a:r>
              <a:rPr lang="en-US" dirty="0"/>
              <a:t>Simulator </a:t>
            </a:r>
            <a:r>
              <a:rPr lang="en-US" dirty="0" smtClean="0"/>
              <a:t>Window”.</a:t>
            </a:r>
          </a:p>
          <a:p>
            <a:r>
              <a:rPr lang="en-US" dirty="0" smtClean="0"/>
              <a:t>Next</a:t>
            </a:r>
            <a:r>
              <a:rPr lang="en-US" dirty="0"/>
              <a:t>, you can click start to show the simulation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If you make your own circuit, you will need to right-click on the inputs and outputs and click "Watch Element" to see the values of each element over time in the simulator frame.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463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/>
              <a:t>For the exam, it is highly recommended that you review and understand the following information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Understanding </a:t>
            </a:r>
            <a:r>
              <a:rPr lang="en-US" dirty="0"/>
              <a:t>what a bit and a byte consists of and the composition of data types in bits and bytes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MIPS </a:t>
            </a:r>
            <a:r>
              <a:rPr lang="en-US" dirty="0"/>
              <a:t>Floating Point Operations including comparisons, mathematics, loading, and storing data.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4987638"/>
          </a:xfrm>
        </p:spPr>
        <p:txBody>
          <a:bodyPr>
            <a:noAutofit/>
          </a:bodyPr>
          <a:lstStyle/>
          <a:p>
            <a:r>
              <a:rPr lang="en-US" sz="2800" dirty="0" smtClean="0"/>
              <a:t>MIPS Assembly for Integer and character operations including the following:	</a:t>
            </a:r>
          </a:p>
          <a:p>
            <a:pPr lvl="1"/>
            <a:r>
              <a:rPr lang="en-US" dirty="0" smtClean="0"/>
              <a:t>system </a:t>
            </a:r>
            <a:r>
              <a:rPr lang="en-US" dirty="0"/>
              <a:t>calls	</a:t>
            </a:r>
            <a:endParaRPr lang="en-US" dirty="0" smtClean="0"/>
          </a:p>
          <a:p>
            <a:pPr lvl="1"/>
            <a:r>
              <a:rPr lang="en-US" dirty="0" smtClean="0"/>
              <a:t>registers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basic </a:t>
            </a:r>
            <a:r>
              <a:rPr lang="en-US" dirty="0"/>
              <a:t>instructions such as loading, storing, mathematics, logic operations, etc.	</a:t>
            </a:r>
            <a:endParaRPr lang="en-US" dirty="0" smtClean="0"/>
          </a:p>
          <a:p>
            <a:pPr lvl="1"/>
            <a:r>
              <a:rPr lang="en-US" dirty="0" smtClean="0"/>
              <a:t>if statements, loops</a:t>
            </a:r>
            <a:r>
              <a:rPr lang="en-US" dirty="0"/>
              <a:t>	</a:t>
            </a:r>
            <a:endParaRPr lang="en-US" dirty="0" smtClean="0"/>
          </a:p>
          <a:p>
            <a:pPr lvl="1"/>
            <a:r>
              <a:rPr lang="en-US" dirty="0" smtClean="0"/>
              <a:t>functions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221" y="1188490"/>
            <a:ext cx="103057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Boolean Algebra basics including the following: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NULL </a:t>
            </a:r>
            <a:r>
              <a:rPr lang="en-US" sz="2400" dirty="0"/>
              <a:t>Laws: A*0 = 0	A+1 = 1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 smtClean="0"/>
              <a:t>Idempotency</a:t>
            </a:r>
            <a:r>
              <a:rPr lang="en-US" sz="2400" dirty="0"/>
              <a:t>: A*A = A	A+A = A (Doesn't change result)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Complement </a:t>
            </a:r>
            <a:r>
              <a:rPr lang="en-US" sz="2400" dirty="0"/>
              <a:t>Laws: A + ~A=1	A*~A = 0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Identity </a:t>
            </a:r>
            <a:r>
              <a:rPr lang="en-US" sz="2400" dirty="0"/>
              <a:t>Laws: A+0 = A	A*1 = A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Involution</a:t>
            </a:r>
            <a:r>
              <a:rPr lang="en-US" sz="2400" dirty="0"/>
              <a:t>: ~~A = A (Double negation)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Commutative </a:t>
            </a:r>
            <a:r>
              <a:rPr lang="en-US" sz="2400" dirty="0"/>
              <a:t>Laws: A+B = B+A	A*B = B*A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Associative </a:t>
            </a:r>
            <a:r>
              <a:rPr lang="en-US" sz="2400" dirty="0"/>
              <a:t>Laws: A+(B+C) = (A+B)+C	A*(B*C) + (A*B)*C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Distributive </a:t>
            </a:r>
            <a:r>
              <a:rPr lang="en-US" sz="2400" dirty="0"/>
              <a:t>Laws: 		</a:t>
            </a:r>
            <a:endParaRPr lang="en-US" sz="24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A</a:t>
            </a:r>
            <a:r>
              <a:rPr lang="en-US" sz="2400" dirty="0"/>
              <a:t>*(B+C) = A*B + A*C		</a:t>
            </a:r>
            <a:endParaRPr lang="en-US" sz="24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A</a:t>
            </a:r>
            <a:r>
              <a:rPr lang="en-US" sz="2400" dirty="0"/>
              <a:t>+(B*C) = (A+B) * (A+C)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Covering </a:t>
            </a:r>
            <a:r>
              <a:rPr lang="en-US" sz="2400" dirty="0"/>
              <a:t>Law: B*(B+C) = B + B*C = B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Combining</a:t>
            </a:r>
            <a:r>
              <a:rPr lang="en-US" sz="2400" dirty="0"/>
              <a:t>: B*C + B * ~C = B	(B+C) * (B + ~C) = B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Conversions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/>
              <a:t>Converting from MIPS instructions to binary and to hexadecimal</a:t>
            </a:r>
            <a:r>
              <a:rPr lang="en-US" sz="32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Conversions </a:t>
            </a:r>
            <a:r>
              <a:rPr lang="en-US" sz="3200" dirty="0"/>
              <a:t>from decimal numbers to binary two's complement numbers</a:t>
            </a:r>
            <a:r>
              <a:rPr lang="en-US" sz="32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Two's </a:t>
            </a:r>
            <a:r>
              <a:rPr lang="en-US" sz="3200" dirty="0"/>
              <a:t>complement arithmetic</a:t>
            </a:r>
            <a:r>
              <a:rPr lang="en-US" sz="32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Converting </a:t>
            </a:r>
            <a:r>
              <a:rPr lang="en-US" sz="3200" dirty="0"/>
              <a:t>from real decimal numbers (floating point) to binary floating point numbers.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455</Words>
  <Application>Microsoft Macintosh PowerPoint</Application>
  <PresentationFormat>Custom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Computer Organization</vt:lpstr>
      <vt:lpstr>JLS</vt:lpstr>
      <vt:lpstr>Instructions for JLS “Simple And” Example</vt:lpstr>
      <vt:lpstr>JLS Signal Generator</vt:lpstr>
      <vt:lpstr>Simple And Example, Continued</vt:lpstr>
      <vt:lpstr>Exam Review</vt:lpstr>
      <vt:lpstr>MIPS</vt:lpstr>
      <vt:lpstr>Boolean Algebra</vt:lpstr>
      <vt:lpstr>Conversions</vt:lpstr>
      <vt:lpstr>Computer Components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235</cp:revision>
  <dcterms:created xsi:type="dcterms:W3CDTF">2015-01-19T21:38:56Z</dcterms:created>
  <dcterms:modified xsi:type="dcterms:W3CDTF">2015-03-20T15:38:15Z</dcterms:modified>
</cp:coreProperties>
</file>