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544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9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0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8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D346-8F95-A643-965E-18D92910E2A3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notes from the </a:t>
            </a:r>
            <a:r>
              <a:rPr lang="en-US" dirty="0" err="1" smtClean="0"/>
              <a:t>Patternson</a:t>
            </a:r>
            <a:r>
              <a:rPr lang="en-US" dirty="0" smtClean="0"/>
              <a:t> 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68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Boolean Algebra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1188490"/>
            <a:ext cx="1147156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Other operations such as XOR (exclusive or), NAND (not and), and NOR (not or) can be represented by combining the operations above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In </a:t>
            </a:r>
            <a:r>
              <a:rPr lang="en-US" sz="2400" dirty="0"/>
              <a:t>Java, &amp; represents a bitwise AND, and | represents a bitwise OR.  These are equivalent to </a:t>
            </a:r>
            <a:r>
              <a:rPr lang="en-US" sz="2400" dirty="0" err="1"/>
              <a:t>the"and</a:t>
            </a:r>
            <a:r>
              <a:rPr lang="en-US" sz="2400" dirty="0"/>
              <a:t>" and "or" instructions MIPS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  0111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&amp;1001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--------- 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  0001</a:t>
            </a:r>
          </a:p>
          <a:p>
            <a:pPr algn="just"/>
            <a:endParaRPr lang="en-US" sz="2400" dirty="0" smtClean="0">
              <a:solidFill>
                <a:srgbClr val="FF0000"/>
              </a:solidFill>
            </a:endParaRP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 1011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|0010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-------- 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 1011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Notice that these are different than the logical &amp;&amp; and || operators.</a:t>
            </a:r>
          </a:p>
        </p:txBody>
      </p:sp>
    </p:spTree>
    <p:extLst>
      <p:ext uri="{BB962C8B-B14F-4D97-AF65-F5344CB8AC3E}">
        <p14:creationId xmlns:p14="http://schemas.microsoft.com/office/powerpoint/2010/main" val="4060219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Boolean Algebra Rules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1188490"/>
            <a:ext cx="1147156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Boole's Laws</a:t>
            </a:r>
            <a:r>
              <a:rPr lang="en-US" sz="2400" dirty="0" smtClean="0"/>
              <a:t>:</a:t>
            </a:r>
          </a:p>
          <a:p>
            <a:pPr lvl="1" algn="just"/>
            <a:r>
              <a:rPr lang="en-US" sz="2400" dirty="0" smtClean="0"/>
              <a:t>NULL </a:t>
            </a:r>
            <a:r>
              <a:rPr lang="en-US" sz="2400" dirty="0"/>
              <a:t>Laws: </a:t>
            </a:r>
            <a:r>
              <a:rPr lang="en-US" sz="2400" dirty="0">
                <a:solidFill>
                  <a:srgbClr val="FF0000"/>
                </a:solidFill>
              </a:rPr>
              <a:t>A*0 = 0	A+1 = </a:t>
            </a:r>
            <a:r>
              <a:rPr lang="en-US" sz="2400" dirty="0" smtClean="0">
                <a:solidFill>
                  <a:srgbClr val="FF0000"/>
                </a:solidFill>
              </a:rPr>
              <a:t>1</a:t>
            </a:r>
          </a:p>
          <a:p>
            <a:pPr lvl="1" algn="just"/>
            <a:r>
              <a:rPr lang="en-US" sz="2400" dirty="0" err="1" smtClean="0"/>
              <a:t>Idempotency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FF0000"/>
                </a:solidFill>
              </a:rPr>
              <a:t>A*A = A	A+A = A</a:t>
            </a:r>
            <a:r>
              <a:rPr lang="en-US" sz="2400" dirty="0"/>
              <a:t> (Doesn't change result</a:t>
            </a:r>
            <a:r>
              <a:rPr lang="en-US" sz="2400" dirty="0" smtClean="0"/>
              <a:t>)</a:t>
            </a:r>
          </a:p>
          <a:p>
            <a:pPr lvl="1" algn="just"/>
            <a:r>
              <a:rPr lang="en-US" sz="2400" dirty="0" smtClean="0"/>
              <a:t>Complement </a:t>
            </a:r>
            <a:r>
              <a:rPr lang="en-US" sz="2400" dirty="0"/>
              <a:t>Laws: </a:t>
            </a:r>
            <a:r>
              <a:rPr lang="en-US" sz="2400" dirty="0">
                <a:solidFill>
                  <a:srgbClr val="FF0000"/>
                </a:solidFill>
              </a:rPr>
              <a:t>A + ~A=1	A*~A = </a:t>
            </a:r>
            <a:r>
              <a:rPr lang="en-US" sz="2400" dirty="0" smtClean="0">
                <a:solidFill>
                  <a:srgbClr val="FF0000"/>
                </a:solidFill>
              </a:rPr>
              <a:t>0</a:t>
            </a:r>
          </a:p>
          <a:p>
            <a:pPr lvl="1" algn="just"/>
            <a:r>
              <a:rPr lang="en-US" sz="2400" dirty="0" smtClean="0"/>
              <a:t>Identity </a:t>
            </a:r>
            <a:r>
              <a:rPr lang="en-US" sz="2400" dirty="0"/>
              <a:t>Laws: </a:t>
            </a:r>
            <a:r>
              <a:rPr lang="en-US" sz="2400" dirty="0">
                <a:solidFill>
                  <a:srgbClr val="FF0000"/>
                </a:solidFill>
              </a:rPr>
              <a:t>A+0 = A	A*1 = </a:t>
            </a:r>
            <a:r>
              <a:rPr lang="en-US" sz="2400" dirty="0" smtClean="0">
                <a:solidFill>
                  <a:srgbClr val="FF0000"/>
                </a:solidFill>
              </a:rPr>
              <a:t>A</a:t>
            </a:r>
          </a:p>
          <a:p>
            <a:pPr lvl="1" algn="just"/>
            <a:r>
              <a:rPr lang="en-US" sz="2400" dirty="0" smtClean="0"/>
              <a:t>Involution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FF0000"/>
                </a:solidFill>
              </a:rPr>
              <a:t>~~A = A</a:t>
            </a:r>
            <a:r>
              <a:rPr lang="en-US" sz="2400" dirty="0"/>
              <a:t> (Double negation</a:t>
            </a:r>
            <a:r>
              <a:rPr lang="en-US" sz="2400" dirty="0" smtClean="0"/>
              <a:t>)</a:t>
            </a:r>
          </a:p>
          <a:p>
            <a:pPr lvl="1" algn="just"/>
            <a:r>
              <a:rPr lang="en-US" sz="2400" dirty="0"/>
              <a:t>Commutative Laws: </a:t>
            </a:r>
            <a:r>
              <a:rPr lang="en-US" sz="2400" dirty="0">
                <a:solidFill>
                  <a:srgbClr val="FF0000"/>
                </a:solidFill>
              </a:rPr>
              <a:t>A+B = B+A	A*B = </a:t>
            </a:r>
            <a:r>
              <a:rPr lang="en-US" sz="2400" dirty="0" smtClean="0">
                <a:solidFill>
                  <a:srgbClr val="FF0000"/>
                </a:solidFill>
              </a:rPr>
              <a:t>B*A</a:t>
            </a:r>
          </a:p>
          <a:p>
            <a:pPr lvl="1" algn="just"/>
            <a:r>
              <a:rPr lang="en-US" sz="2400" dirty="0" smtClean="0"/>
              <a:t>Associative </a:t>
            </a:r>
            <a:r>
              <a:rPr lang="en-US" sz="2400" dirty="0"/>
              <a:t>Laws: </a:t>
            </a:r>
            <a:r>
              <a:rPr lang="en-US" sz="2400" dirty="0">
                <a:solidFill>
                  <a:srgbClr val="FF0000"/>
                </a:solidFill>
              </a:rPr>
              <a:t>A+(B+C) = (A+B)+C	A*(B*C) + (A*B)*</a:t>
            </a:r>
            <a:r>
              <a:rPr lang="en-US" sz="2400" dirty="0" smtClean="0">
                <a:solidFill>
                  <a:srgbClr val="FF0000"/>
                </a:solidFill>
              </a:rPr>
              <a:t>C</a:t>
            </a:r>
          </a:p>
          <a:p>
            <a:pPr lvl="1" algn="just"/>
            <a:r>
              <a:rPr lang="en-US" sz="2400" dirty="0" smtClean="0"/>
              <a:t>Distributive </a:t>
            </a:r>
            <a:r>
              <a:rPr lang="en-US" sz="2400" dirty="0"/>
              <a:t>Laws: 		</a:t>
            </a:r>
            <a:endParaRPr lang="en-US" sz="2400" dirty="0" smtClean="0"/>
          </a:p>
          <a:p>
            <a:pPr lvl="2" algn="just"/>
            <a:r>
              <a:rPr lang="en-US" sz="2400" dirty="0" smtClean="0">
                <a:solidFill>
                  <a:srgbClr val="FF0000"/>
                </a:solidFill>
              </a:rPr>
              <a:t>A*(B+C) = A*B + A*C		</a:t>
            </a:r>
          </a:p>
          <a:p>
            <a:pPr lvl="2" algn="just"/>
            <a:r>
              <a:rPr lang="en-US" sz="2400" dirty="0" smtClean="0">
                <a:solidFill>
                  <a:srgbClr val="FF0000"/>
                </a:solidFill>
              </a:rPr>
              <a:t>A+(B*C) = (A+B) * (A+C)</a:t>
            </a:r>
          </a:p>
          <a:p>
            <a:pPr lvl="1" algn="just"/>
            <a:r>
              <a:rPr lang="en-US" sz="2400" dirty="0" smtClean="0"/>
              <a:t>Covering Law: </a:t>
            </a:r>
            <a:r>
              <a:rPr lang="en-US" sz="2400" dirty="0" smtClean="0">
                <a:solidFill>
                  <a:srgbClr val="FF0000"/>
                </a:solidFill>
              </a:rPr>
              <a:t>B*(B+C) = B + B*C = B</a:t>
            </a:r>
          </a:p>
          <a:p>
            <a:pPr lvl="1" algn="just"/>
            <a:r>
              <a:rPr lang="en-US" sz="2400" dirty="0" smtClean="0"/>
              <a:t>Combining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FF0000"/>
                </a:solidFill>
              </a:rPr>
              <a:t>B*C + B * ~C = B	(B+C) * (B + ~C) = </a:t>
            </a:r>
            <a:r>
              <a:rPr lang="en-US" sz="2400" dirty="0" smtClean="0">
                <a:solidFill>
                  <a:srgbClr val="FF0000"/>
                </a:solidFill>
              </a:rPr>
              <a:t>B</a:t>
            </a:r>
          </a:p>
          <a:p>
            <a:pPr lvl="1" algn="just"/>
            <a:r>
              <a:rPr lang="en-US" sz="2400" dirty="0" smtClean="0"/>
              <a:t>Precedence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FF0000"/>
                </a:solidFill>
              </a:rPr>
              <a:t>NOT, AND, OR</a:t>
            </a:r>
          </a:p>
        </p:txBody>
      </p:sp>
    </p:spTree>
    <p:extLst>
      <p:ext uri="{BB962C8B-B14F-4D97-AF65-F5344CB8AC3E}">
        <p14:creationId xmlns:p14="http://schemas.microsoft.com/office/powerpoint/2010/main" val="4142532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891607"/>
            <a:ext cx="1147156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/>
              <a:t>DeMorgan's</a:t>
            </a:r>
            <a:r>
              <a:rPr lang="en-US" sz="2400" dirty="0"/>
              <a:t> Laws for converting from ANDs to ORs</a:t>
            </a:r>
            <a:r>
              <a:rPr lang="en-US" sz="2400" dirty="0" smtClean="0"/>
              <a:t>: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~(</a:t>
            </a:r>
            <a:r>
              <a:rPr lang="en-US" sz="2400" dirty="0">
                <a:solidFill>
                  <a:srgbClr val="FF0000"/>
                </a:solidFill>
              </a:rPr>
              <a:t>A * B) = ~A + ~</a:t>
            </a:r>
            <a:r>
              <a:rPr lang="en-US" sz="2400" dirty="0" smtClean="0">
                <a:solidFill>
                  <a:srgbClr val="FF0000"/>
                </a:solidFill>
              </a:rPr>
              <a:t>B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~(</a:t>
            </a:r>
            <a:r>
              <a:rPr lang="en-US" sz="2400" dirty="0">
                <a:solidFill>
                  <a:srgbClr val="FF0000"/>
                </a:solidFill>
              </a:rPr>
              <a:t>A + B) = ~A * ~</a:t>
            </a:r>
            <a:r>
              <a:rPr lang="en-US" sz="2400" dirty="0" smtClean="0">
                <a:solidFill>
                  <a:srgbClr val="FF0000"/>
                </a:solidFill>
              </a:rPr>
              <a:t>B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These </a:t>
            </a:r>
            <a:r>
              <a:rPr lang="en-US" sz="2400" dirty="0"/>
              <a:t>generalize</a:t>
            </a:r>
            <a:r>
              <a:rPr lang="en-US" sz="2400" dirty="0" smtClean="0"/>
              <a:t>: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~(</a:t>
            </a:r>
            <a:r>
              <a:rPr lang="en-US" sz="2400" dirty="0">
                <a:solidFill>
                  <a:srgbClr val="FF0000"/>
                </a:solidFill>
              </a:rPr>
              <a:t>A + B + C) = ~A * ~B * ~</a:t>
            </a:r>
            <a:r>
              <a:rPr lang="en-US" sz="2400" dirty="0" smtClean="0">
                <a:solidFill>
                  <a:srgbClr val="FF0000"/>
                </a:solidFill>
              </a:rPr>
              <a:t>C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We </a:t>
            </a:r>
            <a:r>
              <a:rPr lang="en-US" sz="2400" dirty="0"/>
              <a:t>can use these laws to simplify nasty equations</a:t>
            </a:r>
            <a:r>
              <a:rPr lang="en-US" sz="2400" dirty="0" smtClean="0"/>
              <a:t>: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( </a:t>
            </a:r>
            <a:r>
              <a:rPr lang="en-US" sz="2400" dirty="0">
                <a:solidFill>
                  <a:srgbClr val="FF0000"/>
                </a:solidFill>
              </a:rPr>
              <a:t>(A*B) + (A*C) + (B*C) ) * ~(A*B*C)= ( (A*B) + (A*C) + (B*C) ) * (~A + ~B + ~C)</a:t>
            </a:r>
            <a:r>
              <a:rPr lang="en-US" sz="2400" dirty="0"/>
              <a:t>  by </a:t>
            </a:r>
            <a:r>
              <a:rPr lang="en-US" sz="2400" dirty="0" err="1"/>
              <a:t>DeMorgan's</a:t>
            </a:r>
            <a:r>
              <a:rPr lang="en-US" sz="2400" dirty="0"/>
              <a:t> </a:t>
            </a:r>
            <a:r>
              <a:rPr lang="en-US" sz="2400" dirty="0" smtClean="0"/>
              <a:t>Law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= </a:t>
            </a:r>
            <a:r>
              <a:rPr lang="en-US" sz="2400" dirty="0">
                <a:solidFill>
                  <a:srgbClr val="FF0000"/>
                </a:solidFill>
              </a:rPr>
              <a:t>(A*B)* (~A + ~B + ~C) + (A*C)* (~A + ~B + ~C) + (B*C)* (~A + ~B + ~C)</a:t>
            </a:r>
            <a:r>
              <a:rPr lang="en-US" sz="2400" dirty="0"/>
              <a:t> by </a:t>
            </a:r>
            <a:r>
              <a:rPr lang="en-US" sz="2400" dirty="0" smtClean="0"/>
              <a:t>distribution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= </a:t>
            </a:r>
            <a:r>
              <a:rPr lang="en-US" sz="2400" dirty="0">
                <a:solidFill>
                  <a:srgbClr val="FF0000"/>
                </a:solidFill>
              </a:rPr>
              <a:t>A*B*~A + A*B*~B + A*B*~C +   A*C*~A + A*C*~B + A*C*~C +   B*C*~A + B*C*~B + B*C*~</a:t>
            </a:r>
            <a:r>
              <a:rPr lang="en-US" sz="2400" dirty="0" smtClean="0">
                <a:solidFill>
                  <a:srgbClr val="FF0000"/>
                </a:solidFill>
              </a:rPr>
              <a:t>C</a:t>
            </a:r>
          </a:p>
          <a:p>
            <a:pPr algn="just"/>
            <a:r>
              <a:rPr lang="en-US" sz="2400" dirty="0">
                <a:solidFill>
                  <a:srgbClr val="FF0000"/>
                </a:solidFill>
              </a:rPr>
              <a:t>= 0*B + 0*A + A*B*~C +   0*C + A*C*~B + A*0 +   B*C*~A + 0*C + 0*B </a:t>
            </a:r>
            <a:r>
              <a:rPr lang="en-US" sz="2400" dirty="0"/>
              <a:t>by inverse </a:t>
            </a:r>
            <a:r>
              <a:rPr lang="en-US" sz="2400" dirty="0" smtClean="0"/>
              <a:t>law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= </a:t>
            </a:r>
            <a:r>
              <a:rPr lang="en-US" sz="2400" dirty="0">
                <a:solidFill>
                  <a:srgbClr val="FF0000"/>
                </a:solidFill>
              </a:rPr>
              <a:t>0 + 0 + A*B*~C + 0 + 0 + A*C*~B + 0 + 0 + B*C*~A </a:t>
            </a:r>
            <a:r>
              <a:rPr lang="en-US" sz="2400" dirty="0"/>
              <a:t>by null </a:t>
            </a:r>
            <a:r>
              <a:rPr lang="en-US" sz="2400" dirty="0" smtClean="0"/>
              <a:t>law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= </a:t>
            </a:r>
            <a:r>
              <a:rPr lang="en-US" sz="2400" dirty="0">
                <a:solidFill>
                  <a:srgbClr val="FF0000"/>
                </a:solidFill>
              </a:rPr>
              <a:t>A*B*~C + A*C*~B + B*C*~A </a:t>
            </a:r>
            <a:r>
              <a:rPr lang="en-US" sz="2400" dirty="0"/>
              <a:t>by identity </a:t>
            </a:r>
            <a:r>
              <a:rPr lang="en-US" sz="2400" dirty="0" smtClean="0"/>
              <a:t>law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= </a:t>
            </a:r>
            <a:r>
              <a:rPr lang="en-US" sz="2400" dirty="0">
                <a:solidFill>
                  <a:srgbClr val="FF0000"/>
                </a:solidFill>
              </a:rPr>
              <a:t>A*B*~C + A*~B*C + ~A*B*C </a:t>
            </a:r>
            <a:r>
              <a:rPr lang="en-US" sz="2400" dirty="0"/>
              <a:t>by commutative law</a:t>
            </a:r>
          </a:p>
        </p:txBody>
      </p:sp>
    </p:spTree>
    <p:extLst>
      <p:ext uri="{BB962C8B-B14F-4D97-AF65-F5344CB8AC3E}">
        <p14:creationId xmlns:p14="http://schemas.microsoft.com/office/powerpoint/2010/main" val="4031073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Propagation Delay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891607"/>
            <a:ext cx="1147156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Note that gates are made from relays and/or transistors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These </a:t>
            </a:r>
            <a:r>
              <a:rPr lang="en-US" sz="2400" dirty="0"/>
              <a:t>are AND, OR, NOT, XOR, NOR, NAND, and many others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Gates </a:t>
            </a:r>
            <a:r>
              <a:rPr lang="en-US" sz="2400" dirty="0"/>
              <a:t>are mechanical devices.  It takes time for information to travel through them.  This time is called propagation </a:t>
            </a:r>
            <a:r>
              <a:rPr lang="en-US" sz="2400" dirty="0" smtClean="0"/>
              <a:t>delay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Physical arrangement of these gates creates specific orders of operations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For </a:t>
            </a:r>
            <a:r>
              <a:rPr lang="en-US" sz="2400" dirty="0"/>
              <a:t>example </a:t>
            </a:r>
            <a:r>
              <a:rPr lang="en-US" sz="2400" dirty="0" smtClean="0"/>
              <a:t>B*C+A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Propagation delay is the time it takes for information (a signal) to pass through a gate </a:t>
            </a:r>
            <a:r>
              <a:rPr lang="en-US" sz="2400" dirty="0" smtClean="0"/>
              <a:t>or series </a:t>
            </a:r>
            <a:r>
              <a:rPr lang="en-US" sz="2400" dirty="0"/>
              <a:t>of gates.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Propagation </a:t>
            </a:r>
            <a:r>
              <a:rPr lang="en-US" sz="2400" dirty="0"/>
              <a:t>delay determines the maximum clock speed.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If </a:t>
            </a:r>
            <a:r>
              <a:rPr lang="en-US" sz="2400" dirty="0"/>
              <a:t>it takes 15ns for data to pass through a series of gates, the clock speed cannot be </a:t>
            </a:r>
            <a:r>
              <a:rPr lang="en-US" sz="2400" dirty="0" smtClean="0"/>
              <a:t>faster than </a:t>
            </a:r>
            <a:r>
              <a:rPr lang="en-US" sz="2400" dirty="0"/>
              <a:t>66 MHz</a:t>
            </a:r>
          </a:p>
        </p:txBody>
      </p:sp>
    </p:spTree>
    <p:extLst>
      <p:ext uri="{BB962C8B-B14F-4D97-AF65-F5344CB8AC3E}">
        <p14:creationId xmlns:p14="http://schemas.microsoft.com/office/powerpoint/2010/main" val="844865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98011"/>
            <a:ext cx="5054221" cy="21225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Equation Styles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403760"/>
            <a:ext cx="1147156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 smtClean="0"/>
              <a:t>Sum </a:t>
            </a:r>
            <a:r>
              <a:rPr lang="en-US" dirty="0"/>
              <a:t>of Products (SOP) - A*C + B*C + A*D + B*D	</a:t>
            </a:r>
            <a:endParaRPr 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 smtClean="0"/>
              <a:t>Product </a:t>
            </a:r>
            <a:r>
              <a:rPr lang="en-US" dirty="0"/>
              <a:t>of Sums (POS) - (A+B) * (C+D)	</a:t>
            </a:r>
            <a:endParaRPr 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 smtClean="0"/>
              <a:t>Truth </a:t>
            </a:r>
            <a:r>
              <a:rPr lang="en-US" dirty="0"/>
              <a:t>table	</a:t>
            </a:r>
            <a:endParaRPr lang="en-US" dirty="0" smtClean="0"/>
          </a:p>
          <a:p>
            <a:pPr algn="just"/>
            <a:r>
              <a:rPr lang="en-US" sz="2000" b="1" u="sng" dirty="0" smtClean="0"/>
              <a:t>A 	B 	C 	D 	AC		BC		AD		BD 		AC+BC+AD+BD 	A+B 	C+D 	(A+B</a:t>
            </a:r>
            <a:r>
              <a:rPr lang="en-US" sz="2000" b="1" u="sng" dirty="0"/>
              <a:t>)*(</a:t>
            </a:r>
            <a:r>
              <a:rPr lang="en-US" sz="2000" b="1" u="sng" dirty="0" smtClean="0"/>
              <a:t>C+D)</a:t>
            </a: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0	0	0	0	0		0		0		0		0         			0   		0       	0</a:t>
            </a:r>
            <a:r>
              <a:rPr lang="en-US" sz="2000" dirty="0">
                <a:solidFill>
                  <a:srgbClr val="FF0000"/>
                </a:solidFill>
              </a:rPr>
              <a:t>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0 	0 	0 	1 	0  		0  		0  		0     		0         			0   		1       	0</a:t>
            </a:r>
            <a:r>
              <a:rPr lang="en-US" sz="2000" dirty="0">
                <a:solidFill>
                  <a:srgbClr val="FF0000"/>
                </a:solidFill>
              </a:rPr>
              <a:t>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0 	0 	1 	0 	0  		0  		0  		0     		0         			0   		1       	0</a:t>
            </a:r>
            <a:r>
              <a:rPr lang="en-US" sz="2000" dirty="0">
                <a:solidFill>
                  <a:srgbClr val="FF0000"/>
                </a:solidFill>
              </a:rPr>
              <a:t>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0 	0 	1 	1 	0  		0  		0  		0     		0         			0   		1	        0</a:t>
            </a:r>
            <a:r>
              <a:rPr lang="en-US" sz="2000" dirty="0">
                <a:solidFill>
                  <a:srgbClr val="FF0000"/>
                </a:solidFill>
              </a:rPr>
              <a:t>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0 	1 	0 	0 	0  		0		0  		0		0			        1   		0       	0</a:t>
            </a:r>
            <a:r>
              <a:rPr lang="en-US" sz="2000" dirty="0">
                <a:solidFill>
                  <a:srgbClr val="FF0000"/>
                </a:solidFill>
              </a:rPr>
              <a:t>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0 	1 	0 	1 	0  		0  		0  		1     		1         			1   		1       	1</a:t>
            </a:r>
            <a:r>
              <a:rPr lang="en-US" sz="2000" dirty="0">
                <a:solidFill>
                  <a:srgbClr val="FF0000"/>
                </a:solidFill>
              </a:rPr>
              <a:t>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0 	1 	1 	0 	0  		1 		0  		0     		1         			1   		1       	1</a:t>
            </a:r>
            <a:r>
              <a:rPr lang="en-US" sz="2000" dirty="0">
                <a:solidFill>
                  <a:srgbClr val="FF0000"/>
                </a:solidFill>
              </a:rPr>
              <a:t>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0 	1 	1 	1 	0  		1  		0  		1     		1         			1   		1       	1</a:t>
            </a:r>
            <a:r>
              <a:rPr lang="en-US" sz="2000" dirty="0">
                <a:solidFill>
                  <a:srgbClr val="FF0000"/>
                </a:solidFill>
              </a:rPr>
              <a:t>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1 	0 	0 	0 	0  		0  		0 		0     		0         			1  		0       	0</a:t>
            </a:r>
            <a:r>
              <a:rPr lang="en-US" sz="2000" dirty="0">
                <a:solidFill>
                  <a:srgbClr val="FF0000"/>
                </a:solidFill>
              </a:rPr>
              <a:t>	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457200" indent="-457200" algn="just">
              <a:buAutoNum type="arabicPlain"/>
            </a:pPr>
            <a:r>
              <a:rPr lang="en-US" sz="2000" dirty="0" smtClean="0">
                <a:solidFill>
                  <a:srgbClr val="FF0000"/>
                </a:solidFill>
              </a:rPr>
              <a:t>0 	0 	1 	0  		0  		1  		0     		1         			1   		1       	1</a:t>
            </a:r>
            <a:r>
              <a:rPr lang="en-US" sz="2000" dirty="0">
                <a:solidFill>
                  <a:srgbClr val="FF0000"/>
                </a:solidFill>
              </a:rPr>
              <a:t>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1 	0 	1 	0 	1  		0  		0  		0     		1         			1  		1       	1</a:t>
            </a:r>
            <a:r>
              <a:rPr lang="en-US" sz="2000" dirty="0">
                <a:solidFill>
                  <a:srgbClr val="FF0000"/>
                </a:solidFill>
              </a:rPr>
              <a:t>	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457200" indent="-457200" algn="just">
              <a:buAutoNum type="arabicPlain"/>
            </a:pPr>
            <a:r>
              <a:rPr lang="en-US" sz="2000" dirty="0" smtClean="0">
                <a:solidFill>
                  <a:srgbClr val="FF0000"/>
                </a:solidFill>
              </a:rPr>
              <a:t>0 	1	1 	1  		0  		1  		0     		1         			1   		1       	1</a:t>
            </a:r>
            <a:r>
              <a:rPr lang="en-US" sz="2000" dirty="0">
                <a:solidFill>
                  <a:srgbClr val="FF0000"/>
                </a:solidFill>
              </a:rPr>
              <a:t>	</a:t>
            </a:r>
            <a:endParaRPr lang="en-US" sz="2000" dirty="0" smtClean="0">
              <a:solidFill>
                <a:srgbClr val="FF0000"/>
              </a:solidFill>
            </a:endParaRP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1	1 	0 	0 	0  		0  		0  		0     		0         			1   		0       	0</a:t>
            </a:r>
            <a:r>
              <a:rPr lang="en-US" sz="2000" dirty="0">
                <a:solidFill>
                  <a:srgbClr val="FF0000"/>
                </a:solidFill>
              </a:rPr>
              <a:t>	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457200" indent="-457200" algn="just">
              <a:buAutoNum type="arabicPlain"/>
            </a:pPr>
            <a:r>
              <a:rPr lang="en-US" sz="2000" dirty="0" smtClean="0">
                <a:solidFill>
                  <a:srgbClr val="FF0000"/>
                </a:solidFill>
              </a:rPr>
              <a:t>1 	0 	1 	0  		0  		1  		1     		1         			1   		1       	1</a:t>
            </a:r>
          </a:p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1 	1 	1 	0 	1  		1  		0  		0     		1         			1   		1       	1</a:t>
            </a:r>
            <a:r>
              <a:rPr lang="en-US" sz="2000" dirty="0">
                <a:solidFill>
                  <a:srgbClr val="FF0000"/>
                </a:solidFill>
              </a:rPr>
              <a:t>	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457200" indent="-457200" algn="just">
              <a:buAutoNum type="arabicPlain"/>
            </a:pPr>
            <a:r>
              <a:rPr lang="en-US" sz="2000" dirty="0" smtClean="0">
                <a:solidFill>
                  <a:srgbClr val="FF0000"/>
                </a:solidFill>
              </a:rPr>
              <a:t>1 	1 	1 	1  		1  		1  		1     		1         			1   		1       	1</a:t>
            </a:r>
            <a:r>
              <a:rPr lang="en-US" sz="2000" dirty="0" smtClean="0"/>
              <a:t>	</a:t>
            </a:r>
          </a:p>
          <a:p>
            <a:pPr algn="just"/>
            <a:r>
              <a:rPr lang="en-US" sz="2000" dirty="0" smtClean="0"/>
              <a:t>Notice that (A+B)*(C+D) is equivalent to AC+BC+AD+BD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20789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7267"/>
            <a:ext cx="10972800" cy="3547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35183"/>
            <a:ext cx="10972800" cy="5572495"/>
          </a:xfrm>
        </p:spPr>
        <p:txBody>
          <a:bodyPr>
            <a:normAutofit/>
          </a:bodyPr>
          <a:lstStyle/>
          <a:p>
            <a:r>
              <a:rPr lang="en-US" dirty="0"/>
              <a:t>Last time we began coverage of Boolean Algebra.</a:t>
            </a:r>
          </a:p>
        </p:txBody>
      </p:sp>
    </p:spTree>
    <p:extLst>
      <p:ext uri="{BB962C8B-B14F-4D97-AF65-F5344CB8AC3E}">
        <p14:creationId xmlns:p14="http://schemas.microsoft.com/office/powerpoint/2010/main" val="2453498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759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Boolean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45" y="1080653"/>
            <a:ext cx="11027391" cy="5435066"/>
          </a:xfrm>
        </p:spPr>
        <p:txBody>
          <a:bodyPr>
            <a:noAutofit/>
          </a:bodyPr>
          <a:lstStyle/>
          <a:p>
            <a:r>
              <a:rPr lang="en-US" sz="2400" dirty="0"/>
              <a:t>We have been using ~ to represent NOT, * to represent AND, and + to represent OR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We </a:t>
            </a:r>
            <a:r>
              <a:rPr lang="en-US" sz="2400" dirty="0"/>
              <a:t>covered the following laws from Boolean Algebra:	</a:t>
            </a:r>
            <a:endParaRPr lang="en-US" sz="2400" dirty="0" smtClean="0"/>
          </a:p>
          <a:p>
            <a:pPr lvl="1"/>
            <a:r>
              <a:rPr lang="en-US" sz="2200" dirty="0" smtClean="0"/>
              <a:t>NULL </a:t>
            </a:r>
            <a:r>
              <a:rPr lang="en-US" sz="2200" dirty="0"/>
              <a:t>Laws: A*0 = 0	A+1 = </a:t>
            </a:r>
            <a:r>
              <a:rPr lang="en-US" sz="2200" dirty="0" smtClean="0"/>
              <a:t>1</a:t>
            </a:r>
          </a:p>
          <a:p>
            <a:pPr lvl="1"/>
            <a:r>
              <a:rPr lang="en-US" sz="2200" dirty="0" err="1" smtClean="0"/>
              <a:t>Idempotency</a:t>
            </a:r>
            <a:r>
              <a:rPr lang="en-US" sz="2200" dirty="0"/>
              <a:t>: A*A = A	A+A = A (Doesn't change result</a:t>
            </a:r>
            <a:r>
              <a:rPr lang="en-US" sz="2200" dirty="0" smtClean="0"/>
              <a:t>)</a:t>
            </a:r>
          </a:p>
          <a:p>
            <a:pPr lvl="1"/>
            <a:r>
              <a:rPr lang="en-US" sz="2200" dirty="0" smtClean="0"/>
              <a:t>Complement </a:t>
            </a:r>
            <a:r>
              <a:rPr lang="en-US" sz="2200" dirty="0"/>
              <a:t>Laws: A + ~A=1	A*~A = </a:t>
            </a:r>
            <a:r>
              <a:rPr lang="en-US" sz="2200" dirty="0" smtClean="0"/>
              <a:t>0</a:t>
            </a:r>
          </a:p>
          <a:p>
            <a:pPr lvl="1"/>
            <a:r>
              <a:rPr lang="en-US" sz="2200" dirty="0" smtClean="0"/>
              <a:t>Identity </a:t>
            </a:r>
            <a:r>
              <a:rPr lang="en-US" sz="2200" dirty="0"/>
              <a:t>Laws: A+0 = A	A*1 = </a:t>
            </a:r>
            <a:r>
              <a:rPr lang="en-US" sz="2200" dirty="0" smtClean="0"/>
              <a:t>A</a:t>
            </a:r>
          </a:p>
          <a:p>
            <a:pPr lvl="1"/>
            <a:r>
              <a:rPr lang="en-US" sz="2200" dirty="0" smtClean="0"/>
              <a:t>Involution</a:t>
            </a:r>
            <a:r>
              <a:rPr lang="en-US" sz="2200" dirty="0"/>
              <a:t>: ~~A = A (Double negation</a:t>
            </a:r>
            <a:r>
              <a:rPr lang="en-US" sz="2200" dirty="0" smtClean="0"/>
              <a:t>)</a:t>
            </a:r>
          </a:p>
          <a:p>
            <a:pPr lvl="1"/>
            <a:r>
              <a:rPr lang="en-US" sz="2200" dirty="0" smtClean="0"/>
              <a:t>Commutative </a:t>
            </a:r>
            <a:r>
              <a:rPr lang="en-US" sz="2200" dirty="0"/>
              <a:t>Laws: A+B = B+A	A*B = B*</a:t>
            </a:r>
            <a:r>
              <a:rPr lang="en-US" sz="2200" dirty="0" smtClean="0"/>
              <a:t>A</a:t>
            </a:r>
          </a:p>
          <a:p>
            <a:pPr lvl="1"/>
            <a:r>
              <a:rPr lang="en-US" sz="2200" dirty="0" smtClean="0"/>
              <a:t>Associative </a:t>
            </a:r>
            <a:r>
              <a:rPr lang="en-US" sz="2200" dirty="0"/>
              <a:t>Laws: A+(B+C) = (A+B)+C	A*(B*C) + (A*B)*</a:t>
            </a:r>
            <a:r>
              <a:rPr lang="en-US" sz="2200" dirty="0" smtClean="0"/>
              <a:t>C</a:t>
            </a:r>
          </a:p>
          <a:p>
            <a:pPr lvl="1"/>
            <a:r>
              <a:rPr lang="en-US" sz="2200" dirty="0" smtClean="0"/>
              <a:t>Distributive </a:t>
            </a:r>
            <a:r>
              <a:rPr lang="en-US" sz="2200" dirty="0"/>
              <a:t>Laws: 		A*(B+C) = A*B + A*C		A+(B*C) = (A+B) * (A+C</a:t>
            </a:r>
            <a:r>
              <a:rPr lang="en-US" sz="2200" dirty="0" smtClean="0"/>
              <a:t>)</a:t>
            </a:r>
          </a:p>
          <a:p>
            <a:pPr lvl="1"/>
            <a:r>
              <a:rPr lang="en-US" sz="2200" dirty="0" smtClean="0"/>
              <a:t>Covering </a:t>
            </a:r>
            <a:r>
              <a:rPr lang="en-US" sz="2200" dirty="0"/>
              <a:t>Law: B*(B+C) = B + B*C = </a:t>
            </a:r>
            <a:r>
              <a:rPr lang="en-US" sz="2200" dirty="0" smtClean="0"/>
              <a:t>B</a:t>
            </a:r>
          </a:p>
          <a:p>
            <a:pPr lvl="1"/>
            <a:r>
              <a:rPr lang="en-US" sz="2200" dirty="0" smtClean="0"/>
              <a:t>Combining</a:t>
            </a:r>
            <a:r>
              <a:rPr lang="en-US" sz="2200" dirty="0"/>
              <a:t>: B*C + B * ~C = B	(B+C) * (B + ~C) = B</a:t>
            </a:r>
          </a:p>
        </p:txBody>
      </p:sp>
    </p:spTree>
    <p:extLst>
      <p:ext uri="{BB962C8B-B14F-4D97-AF65-F5344CB8AC3E}">
        <p14:creationId xmlns:p14="http://schemas.microsoft.com/office/powerpoint/2010/main" val="840406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Understanding </a:t>
            </a:r>
            <a:r>
              <a:rPr lang="en-US" dirty="0" err="1" smtClean="0"/>
              <a:t>LittleFe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35221" y="1188490"/>
            <a:ext cx="1030571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err="1"/>
              <a:t>LittleFe's</a:t>
            </a:r>
            <a:r>
              <a:rPr lang="en-US" sz="2400" dirty="0"/>
              <a:t> head node controls the child nodes when running distributed programs </a:t>
            </a:r>
            <a:r>
              <a:rPr lang="en-US" sz="2400" dirty="0" smtClean="0"/>
              <a:t>– those that </a:t>
            </a:r>
            <a:r>
              <a:rPr lang="en-US" sz="2400" dirty="0"/>
              <a:t>may be broken up into multiple tasks and sent to many computers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Some </a:t>
            </a:r>
            <a:r>
              <a:rPr lang="en-US" sz="2400" dirty="0"/>
              <a:t>distributed programs require much network communication while others don't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Let's </a:t>
            </a:r>
            <a:r>
              <a:rPr lang="en-US" sz="2400" dirty="0"/>
              <a:t>consider the N-Body problem</a:t>
            </a:r>
            <a:r>
              <a:rPr lang="en-US" sz="2400" dirty="0" smtClean="0"/>
              <a:t>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This is a problem where we have N entities (we'll pretend they are stars) that </a:t>
            </a:r>
            <a:r>
              <a:rPr lang="en-US" sz="2400" dirty="0" smtClean="0"/>
              <a:t>all exert </a:t>
            </a:r>
            <a:r>
              <a:rPr lang="en-US" sz="2400" dirty="0"/>
              <a:t>forces on each other.	</a:t>
            </a:r>
            <a:endParaRPr lang="en-US" sz="24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To </a:t>
            </a:r>
            <a:r>
              <a:rPr lang="en-US" sz="2400" dirty="0"/>
              <a:t>figure out how these stars will move, we need to determine all the forces </a:t>
            </a:r>
            <a:r>
              <a:rPr lang="en-US" sz="2400" dirty="0" smtClean="0"/>
              <a:t>each star </a:t>
            </a:r>
            <a:r>
              <a:rPr lang="en-US" sz="2400" dirty="0"/>
              <a:t>exerts on every other star.	</a:t>
            </a:r>
            <a:endParaRPr lang="en-US" sz="24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Physics </a:t>
            </a:r>
            <a:r>
              <a:rPr lang="en-US" sz="2400" dirty="0"/>
              <a:t>tells us that if we sum up all the forces on each of the stars, we can	determine the acceleration of the stars, as long as we know their masses</a:t>
            </a:r>
            <a:r>
              <a:rPr lang="en-US" sz="2400" dirty="0" smtClean="0"/>
              <a:t>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So, the N-Body problem is a O(n^2) problem (read as big Oh of n squared).</a:t>
            </a:r>
          </a:p>
        </p:txBody>
      </p:sp>
    </p:spTree>
    <p:extLst>
      <p:ext uri="{BB962C8B-B14F-4D97-AF65-F5344CB8AC3E}">
        <p14:creationId xmlns:p14="http://schemas.microsoft.com/office/powerpoint/2010/main" val="3140255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LittleFe</a:t>
            </a:r>
            <a:r>
              <a:rPr lang="en-US" dirty="0" smtClean="0"/>
              <a:t> Contd.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1188490"/>
            <a:ext cx="1147156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If we have lots of processors, we can speed up the program significantly, </a:t>
            </a:r>
            <a:r>
              <a:rPr lang="en-US" sz="2400" dirty="0" smtClean="0"/>
              <a:t>but communication </a:t>
            </a:r>
            <a:r>
              <a:rPr lang="en-US" sz="2400" dirty="0"/>
              <a:t>is required if we divide the problem between different computers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Notice </a:t>
            </a:r>
            <a:r>
              <a:rPr lang="en-US" sz="2400" dirty="0"/>
              <a:t>that if 5 stars are on computer 1 and 6 stars are on computer 2, we </a:t>
            </a:r>
            <a:r>
              <a:rPr lang="en-US" sz="2400" dirty="0" smtClean="0"/>
              <a:t>must send </a:t>
            </a:r>
            <a:r>
              <a:rPr lang="en-US" sz="2400" dirty="0"/>
              <a:t>the forces exerted on each group from one computer to </a:t>
            </a:r>
            <a:r>
              <a:rPr lang="en-US" sz="2400" dirty="0" smtClean="0"/>
              <a:t>another over </a:t>
            </a:r>
            <a:r>
              <a:rPr lang="en-US" sz="2400" dirty="0"/>
              <a:t>a </a:t>
            </a:r>
            <a:r>
              <a:rPr lang="en-US" sz="2400" dirty="0" smtClean="0"/>
              <a:t>network interface</a:t>
            </a:r>
            <a:r>
              <a:rPr lang="en-US" sz="2400" dirty="0"/>
              <a:t>.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Network </a:t>
            </a:r>
            <a:r>
              <a:rPr lang="en-US" sz="2400" dirty="0"/>
              <a:t>interfaces are much slower than memory.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Common </a:t>
            </a:r>
            <a:r>
              <a:rPr lang="en-US" sz="2400" dirty="0"/>
              <a:t>network speeds are 100 Megabits/second and 1 Gigabit/second</a:t>
            </a:r>
            <a:r>
              <a:rPr lang="en-US" sz="2400" dirty="0" smtClean="0"/>
              <a:t>. These </a:t>
            </a:r>
            <a:r>
              <a:rPr lang="en-US" sz="2400" dirty="0" smtClean="0"/>
              <a:t>are about </a:t>
            </a:r>
            <a:r>
              <a:rPr lang="en-US" sz="2400" dirty="0"/>
              <a:t>12.5 Megabytes/sec and 125 Megabytes/second respectively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Common bus speeds between CPU and </a:t>
            </a:r>
            <a:r>
              <a:rPr lang="en-US" sz="2400" dirty="0" smtClean="0"/>
              <a:t>Memory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Additionally, there is network latency.  Latency with respect to sending a </a:t>
            </a:r>
            <a:r>
              <a:rPr lang="en-US" sz="2400" dirty="0" smtClean="0"/>
              <a:t>message from </a:t>
            </a:r>
            <a:r>
              <a:rPr lang="en-US" sz="2400" dirty="0"/>
              <a:t>one computer to another is the overhead to send a message with no data.  </a:t>
            </a:r>
            <a:r>
              <a:rPr lang="en-US" sz="2400" dirty="0" smtClean="0"/>
              <a:t>This is </a:t>
            </a:r>
            <a:r>
              <a:rPr lang="en-US" sz="2400" dirty="0"/>
              <a:t>the amount time we must wait before we are able to process any data </a:t>
            </a:r>
            <a:r>
              <a:rPr lang="en-US" sz="2400" dirty="0" smtClean="0"/>
              <a:t>when sending </a:t>
            </a:r>
            <a:r>
              <a:rPr lang="en-US" sz="2400" dirty="0"/>
              <a:t>a message.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73195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LittleFe</a:t>
            </a:r>
            <a:r>
              <a:rPr lang="en-US" dirty="0" smtClean="0"/>
              <a:t> Contd.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1188490"/>
            <a:ext cx="1147156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For </a:t>
            </a:r>
            <a:r>
              <a:rPr lang="en-US" sz="2400" dirty="0" err="1"/>
              <a:t>LittleFe</a:t>
            </a:r>
            <a:r>
              <a:rPr lang="en-US" sz="2400" dirty="0"/>
              <a:t> sending a message from one motherboard to another involves creating </a:t>
            </a:r>
            <a:r>
              <a:rPr lang="en-US" sz="2400" dirty="0" smtClean="0"/>
              <a:t>a network </a:t>
            </a:r>
            <a:r>
              <a:rPr lang="en-US" sz="2400" dirty="0"/>
              <a:t>link from one computer to another over a single network </a:t>
            </a:r>
            <a:r>
              <a:rPr lang="en-US" sz="2400" dirty="0" smtClean="0"/>
              <a:t>switch.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So</a:t>
            </a:r>
            <a:r>
              <a:rPr lang="en-US" sz="2400" dirty="0"/>
              <a:t>, the	</a:t>
            </a:r>
            <a:r>
              <a:rPr lang="en-US" sz="2400" dirty="0" smtClean="0"/>
              <a:t>initial time </a:t>
            </a:r>
            <a:r>
              <a:rPr lang="en-US" sz="2400" dirty="0"/>
              <a:t>cost of creating such a link is the time for the switch and </a:t>
            </a:r>
            <a:r>
              <a:rPr lang="en-US" sz="2400" dirty="0" smtClean="0"/>
              <a:t>both motherboards </a:t>
            </a:r>
            <a:r>
              <a:rPr lang="en-US" sz="2400" dirty="0" smtClean="0"/>
              <a:t>to acknowledge </a:t>
            </a:r>
            <a:r>
              <a:rPr lang="en-US" sz="2400" dirty="0"/>
              <a:t>that such a connection has been </a:t>
            </a:r>
            <a:r>
              <a:rPr lang="en-US" sz="2400" dirty="0" smtClean="0"/>
              <a:t>created.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This </a:t>
            </a:r>
            <a:r>
              <a:rPr lang="en-US" sz="2400" dirty="0"/>
              <a:t>time is	</a:t>
            </a:r>
            <a:r>
              <a:rPr lang="en-US" sz="2400" dirty="0" smtClean="0"/>
              <a:t>likely several milliseconds</a:t>
            </a:r>
            <a:r>
              <a:rPr lang="en-US" sz="2400" dirty="0"/>
              <a:t>.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While </a:t>
            </a:r>
            <a:r>
              <a:rPr lang="en-US" sz="2400" dirty="0"/>
              <a:t>communication between nodes (motherboards) is useful, we can make the </a:t>
            </a:r>
            <a:r>
              <a:rPr lang="en-US" sz="2400" dirty="0" smtClean="0"/>
              <a:t>best use </a:t>
            </a:r>
            <a:r>
              <a:rPr lang="en-US" sz="2400" dirty="0"/>
              <a:t>of our resources by doing as much computation on each node as possible </a:t>
            </a:r>
            <a:r>
              <a:rPr lang="en-US" sz="2400" dirty="0" smtClean="0"/>
              <a:t>and limiting </a:t>
            </a:r>
            <a:r>
              <a:rPr lang="en-US" sz="2400" dirty="0" smtClean="0"/>
              <a:t>communication.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So </a:t>
            </a:r>
            <a:r>
              <a:rPr lang="en-US" sz="2400" dirty="0"/>
              <a:t>if we have 1000 stars, we might send 1000/6 stars to	</a:t>
            </a:r>
            <a:r>
              <a:rPr lang="en-US" sz="2400" dirty="0" smtClean="0"/>
              <a:t>each of </a:t>
            </a:r>
            <a:r>
              <a:rPr lang="en-US" sz="2400" dirty="0"/>
              <a:t>the six nodes on </a:t>
            </a:r>
            <a:r>
              <a:rPr lang="en-US" sz="2400" dirty="0" err="1"/>
              <a:t>LittleFe</a:t>
            </a:r>
            <a:r>
              <a:rPr lang="en-US" sz="2400" dirty="0"/>
              <a:t> to divide up the work.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24978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Boolean Algebra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1188490"/>
            <a:ext cx="1147156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Recall that OR is a binary operation that is true if either part is </a:t>
            </a:r>
            <a:r>
              <a:rPr lang="en-US" sz="2400" dirty="0" smtClean="0"/>
              <a:t>true OR </a:t>
            </a:r>
            <a:r>
              <a:rPr lang="en-US" sz="2400" dirty="0"/>
              <a:t>is called a disjunction and is represented by a |, ||, V, or + symbol.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Recall that AND is a binary operation that is true only if both parts are </a:t>
            </a:r>
            <a:r>
              <a:rPr lang="en-US" sz="2400" dirty="0" smtClean="0"/>
              <a:t>true AND </a:t>
            </a:r>
            <a:r>
              <a:rPr lang="en-US" sz="2400" dirty="0"/>
              <a:t>is called a conjunction and is represented by a carat (^), &amp;, &amp;&amp;, or * symbol.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Truth tables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X  	Y  		X </a:t>
            </a:r>
            <a:r>
              <a:rPr lang="en-US" sz="2400" b="1" dirty="0">
                <a:solidFill>
                  <a:srgbClr val="FF0000"/>
                </a:solidFill>
              </a:rPr>
              <a:t>+ Y	</a:t>
            </a:r>
            <a:r>
              <a:rPr lang="en-US" sz="2400" b="1" dirty="0" smtClean="0">
                <a:solidFill>
                  <a:srgbClr val="FF0000"/>
                </a:solidFill>
              </a:rPr>
              <a:t>							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X		Y  		X </a:t>
            </a:r>
            <a:r>
              <a:rPr lang="en-US" sz="2400" b="1" dirty="0">
                <a:solidFill>
                  <a:srgbClr val="FF0000"/>
                </a:solidFill>
              </a:rPr>
              <a:t>* Y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----------------------</a:t>
            </a:r>
            <a:r>
              <a:rPr lang="en-US" sz="2400" b="1" dirty="0">
                <a:solidFill>
                  <a:srgbClr val="FF0000"/>
                </a:solidFill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							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-------------------------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F  	F  		F</a:t>
            </a:r>
            <a:r>
              <a:rPr lang="en-US" sz="2400" b="1" dirty="0">
                <a:solidFill>
                  <a:srgbClr val="FF0000"/>
                </a:solidFill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							</a:t>
            </a:r>
            <a:r>
              <a:rPr lang="en-US" sz="2400" b="1" dirty="0">
                <a:solidFill>
                  <a:srgbClr val="FF0000"/>
                </a:solidFill>
              </a:rPr>
              <a:t>	 F  </a:t>
            </a:r>
            <a:r>
              <a:rPr lang="en-US" sz="2400" b="1" dirty="0" smtClean="0">
                <a:solidFill>
                  <a:srgbClr val="FF0000"/>
                </a:solidFill>
              </a:rPr>
              <a:t>		F  		F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F  	T  		T									</a:t>
            </a:r>
            <a:r>
              <a:rPr lang="en-US" sz="2400" b="1" dirty="0">
                <a:solidFill>
                  <a:srgbClr val="FF0000"/>
                </a:solidFill>
              </a:rPr>
              <a:t> F  </a:t>
            </a:r>
            <a:r>
              <a:rPr lang="en-US" sz="2400" b="1" dirty="0" smtClean="0">
                <a:solidFill>
                  <a:srgbClr val="FF0000"/>
                </a:solidFill>
              </a:rPr>
              <a:t>		T  		F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T  	F  		T</a:t>
            </a:r>
            <a:r>
              <a:rPr lang="en-US" sz="2400" b="1" dirty="0">
                <a:solidFill>
                  <a:srgbClr val="FF0000"/>
                </a:solidFill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								</a:t>
            </a:r>
            <a:r>
              <a:rPr lang="en-US" sz="2400" b="1" dirty="0">
                <a:solidFill>
                  <a:srgbClr val="FF0000"/>
                </a:solidFill>
              </a:rPr>
              <a:t> T  </a:t>
            </a:r>
            <a:r>
              <a:rPr lang="en-US" sz="2400" b="1" dirty="0" smtClean="0">
                <a:solidFill>
                  <a:srgbClr val="FF0000"/>
                </a:solidFill>
              </a:rPr>
              <a:t>		F  		F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T  	T  		T									 T  		T  		T</a:t>
            </a:r>
          </a:p>
          <a:p>
            <a:pPr algn="just"/>
            <a:r>
              <a:rPr lang="en-US" sz="2400" dirty="0"/>
              <a:t>						</a:t>
            </a:r>
          </a:p>
        </p:txBody>
      </p:sp>
    </p:spTree>
    <p:extLst>
      <p:ext uri="{BB962C8B-B14F-4D97-AF65-F5344CB8AC3E}">
        <p14:creationId xmlns:p14="http://schemas.microsoft.com/office/powerpoint/2010/main" val="1528870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476915" y="3752601"/>
            <a:ext cx="2553194" cy="2434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43253" y="3752602"/>
            <a:ext cx="2553194" cy="2434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27513" y="3752603"/>
            <a:ext cx="2315687" cy="2434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Boolean Algebra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1188490"/>
            <a:ext cx="1147156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Recall that OR is a binary operation that is true if either part is true	OR is called a disjunction and is represented by a |, ||, V, or + symbol.	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Recall that AND is a binary operation that is true only if both parts are </a:t>
            </a:r>
            <a:r>
              <a:rPr lang="en-US" sz="2400" dirty="0" smtClean="0"/>
              <a:t>true AND </a:t>
            </a:r>
            <a:r>
              <a:rPr lang="en-US" sz="2400" dirty="0"/>
              <a:t>is called a conjunction and is represented by a carat (^), &amp;, &amp;&amp;, or * symbol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Recall that NOT negates a binary </a:t>
            </a:r>
            <a:r>
              <a:rPr lang="en-US" sz="2400" dirty="0" smtClean="0"/>
              <a:t>value. NOT </a:t>
            </a:r>
            <a:r>
              <a:rPr lang="en-US" sz="2400" dirty="0"/>
              <a:t>is represented as a ~, !, notch, or / symbol</a:t>
            </a:r>
            <a:endParaRPr lang="en-US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Truth tables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X  	Y  		X </a:t>
            </a:r>
            <a:r>
              <a:rPr lang="en-US" sz="2400" b="1" dirty="0">
                <a:solidFill>
                  <a:srgbClr val="FF0000"/>
                </a:solidFill>
              </a:rPr>
              <a:t>+ Y	</a:t>
            </a:r>
            <a:r>
              <a:rPr lang="en-US" sz="2400" b="1" dirty="0" smtClean="0">
                <a:solidFill>
                  <a:srgbClr val="FF0000"/>
                </a:solidFill>
              </a:rPr>
              <a:t>				 X		Y  		X </a:t>
            </a:r>
            <a:r>
              <a:rPr lang="en-US" sz="2400" b="1" dirty="0">
                <a:solidFill>
                  <a:srgbClr val="FF0000"/>
                </a:solidFill>
              </a:rPr>
              <a:t>* Y				X  </a:t>
            </a:r>
            <a:r>
              <a:rPr lang="en-US" sz="2400" b="1" dirty="0" smtClean="0">
                <a:solidFill>
                  <a:srgbClr val="FF0000"/>
                </a:solidFill>
              </a:rPr>
              <a:t>			~</a:t>
            </a:r>
            <a:r>
              <a:rPr lang="en-US" sz="2400" b="1" dirty="0">
                <a:solidFill>
                  <a:srgbClr val="FF0000"/>
                </a:solidFill>
              </a:rPr>
              <a:t>X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----------------------</a:t>
            </a:r>
            <a:r>
              <a:rPr lang="en-US" sz="2400" b="1" dirty="0">
                <a:solidFill>
                  <a:srgbClr val="FF0000"/>
                </a:solidFill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				 -------------------------				--------------------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F  	F  		F</a:t>
            </a:r>
            <a:r>
              <a:rPr lang="en-US" sz="2400" b="1" dirty="0">
                <a:solidFill>
                  <a:srgbClr val="FF0000"/>
                </a:solidFill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					 </a:t>
            </a:r>
            <a:r>
              <a:rPr lang="en-US" sz="2400" b="1" dirty="0">
                <a:solidFill>
                  <a:srgbClr val="FF0000"/>
                </a:solidFill>
              </a:rPr>
              <a:t>F  </a:t>
            </a:r>
            <a:r>
              <a:rPr lang="en-US" sz="2400" b="1" dirty="0" smtClean="0">
                <a:solidFill>
                  <a:srgbClr val="FF0000"/>
                </a:solidFill>
              </a:rPr>
              <a:t>		F  	</a:t>
            </a:r>
            <a:r>
              <a:rPr lang="en-US" sz="2400" b="1" dirty="0">
                <a:solidFill>
                  <a:srgbClr val="FF0000"/>
                </a:solidFill>
              </a:rPr>
              <a:t>	F					 T  </a:t>
            </a:r>
            <a:r>
              <a:rPr lang="en-US" sz="2400" b="1" dirty="0" smtClean="0">
                <a:solidFill>
                  <a:srgbClr val="FF0000"/>
                </a:solidFill>
              </a:rPr>
              <a:t>			   F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F  	T  		T						 </a:t>
            </a:r>
            <a:r>
              <a:rPr lang="en-US" sz="2400" b="1" dirty="0">
                <a:solidFill>
                  <a:srgbClr val="FF0000"/>
                </a:solidFill>
              </a:rPr>
              <a:t>F  </a:t>
            </a:r>
            <a:r>
              <a:rPr lang="en-US" sz="2400" b="1" dirty="0" smtClean="0">
                <a:solidFill>
                  <a:srgbClr val="FF0000"/>
                </a:solidFill>
              </a:rPr>
              <a:t>		T  	</a:t>
            </a:r>
            <a:r>
              <a:rPr lang="en-US" sz="2400" b="1" dirty="0">
                <a:solidFill>
                  <a:srgbClr val="FF0000"/>
                </a:solidFill>
              </a:rPr>
              <a:t>	F					 F  </a:t>
            </a:r>
            <a:r>
              <a:rPr lang="en-US" sz="2400" b="1" dirty="0" smtClean="0">
                <a:solidFill>
                  <a:srgbClr val="FF0000"/>
                </a:solidFill>
              </a:rPr>
              <a:t>			   T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T  	F  		T</a:t>
            </a:r>
            <a:r>
              <a:rPr lang="en-US" sz="2400" b="1" dirty="0">
                <a:solidFill>
                  <a:srgbClr val="FF0000"/>
                </a:solidFill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					 </a:t>
            </a:r>
            <a:r>
              <a:rPr lang="en-US" sz="2400" b="1" dirty="0">
                <a:solidFill>
                  <a:srgbClr val="FF0000"/>
                </a:solidFill>
              </a:rPr>
              <a:t>T  </a:t>
            </a:r>
            <a:r>
              <a:rPr lang="en-US" sz="2400" b="1" dirty="0" smtClean="0">
                <a:solidFill>
                  <a:srgbClr val="FF0000"/>
                </a:solidFill>
              </a:rPr>
              <a:t>		F  		F</a:t>
            </a:r>
          </a:p>
          <a:p>
            <a:pPr algn="just"/>
            <a:r>
              <a:rPr lang="en-US" sz="2400" b="1" dirty="0" smtClean="0">
                <a:solidFill>
                  <a:srgbClr val="FF0000"/>
                </a:solidFill>
              </a:rPr>
              <a:t>T  	T  		T						 T  		T  		T</a:t>
            </a:r>
          </a:p>
          <a:p>
            <a:pPr algn="just"/>
            <a:r>
              <a:rPr lang="en-US" sz="2400" dirty="0"/>
              <a:t>						</a:t>
            </a:r>
          </a:p>
        </p:txBody>
      </p:sp>
    </p:spTree>
    <p:extLst>
      <p:ext uri="{BB962C8B-B14F-4D97-AF65-F5344CB8AC3E}">
        <p14:creationId xmlns:p14="http://schemas.microsoft.com/office/powerpoint/2010/main" val="1347597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694" y="274637"/>
            <a:ext cx="5054221" cy="3785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Boolean Algebra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513" y="1188490"/>
            <a:ext cx="1147156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Other operations such as XOR (exclusive or), NAND (not and), and NOR (not or) can be represented by combining the operations above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In </a:t>
            </a:r>
            <a:r>
              <a:rPr lang="en-US" sz="2400" dirty="0"/>
              <a:t>Java, &amp; represents a bitwise AND, and | represents a bitwise OR.  These are equivalent to </a:t>
            </a:r>
            <a:r>
              <a:rPr lang="en-US" sz="2400" dirty="0" smtClean="0"/>
              <a:t>the "</a:t>
            </a:r>
            <a:r>
              <a:rPr lang="en-US" sz="2400" dirty="0"/>
              <a:t>and" and "or" instructions MIPS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  0111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&amp;1001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--------- 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  0001</a:t>
            </a:r>
          </a:p>
          <a:p>
            <a:pPr algn="just"/>
            <a:endParaRPr lang="en-US" sz="2400" dirty="0" smtClean="0">
              <a:solidFill>
                <a:srgbClr val="FF0000"/>
              </a:solidFill>
            </a:endParaRP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 1011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|0010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-------- 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 1011</a:t>
            </a:r>
          </a:p>
        </p:txBody>
      </p:sp>
    </p:spTree>
    <p:extLst>
      <p:ext uri="{BB962C8B-B14F-4D97-AF65-F5344CB8AC3E}">
        <p14:creationId xmlns:p14="http://schemas.microsoft.com/office/powerpoint/2010/main" val="2983772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918</Words>
  <Application>Microsoft Macintosh PowerPoint</Application>
  <PresentationFormat>Custom</PresentationFormat>
  <Paragraphs>150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Computer Organization</vt:lpstr>
      <vt:lpstr>Review</vt:lpstr>
      <vt:lpstr>Boolean Laws</vt:lpstr>
      <vt:lpstr>Understanding LittleFe</vt:lpstr>
      <vt:lpstr>LittleFe Contd.</vt:lpstr>
      <vt:lpstr>LittleFe Contd.</vt:lpstr>
      <vt:lpstr>Boolean Algebra</vt:lpstr>
      <vt:lpstr>Boolean Algebra</vt:lpstr>
      <vt:lpstr>More Boolean Algebra</vt:lpstr>
      <vt:lpstr>More Boolean Algebra</vt:lpstr>
      <vt:lpstr>Boolean Algebra Rules</vt:lpstr>
      <vt:lpstr>Rules</vt:lpstr>
      <vt:lpstr>Propagation Delay</vt:lpstr>
      <vt:lpstr>Equation Styles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229</cp:revision>
  <dcterms:created xsi:type="dcterms:W3CDTF">2015-01-19T21:38:56Z</dcterms:created>
  <dcterms:modified xsi:type="dcterms:W3CDTF">2015-03-20T15:16:52Z</dcterms:modified>
</cp:coreProperties>
</file>