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40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</a:t>
            </a:r>
            <a:r>
              <a:rPr lang="en-US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Other operations such as XOR (exclusive or), NAND (not and), and NOR (not or) can be represented by combining the operations above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Java, &amp; represents a bitwise AND, and | represents a bitwise OR.  These are equivalent to </a:t>
            </a:r>
            <a:r>
              <a:rPr lang="en-US" sz="2400" dirty="0" err="1"/>
              <a:t>the"and</a:t>
            </a:r>
            <a:r>
              <a:rPr lang="en-US" sz="2400" dirty="0"/>
              <a:t>" and "or" instructions MIPS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0111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&amp;1001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---------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0001</a:t>
            </a:r>
          </a:p>
          <a:p>
            <a:pPr algn="just"/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|0010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Notice that these are different than the logical &amp;&amp; and || operators.</a:t>
            </a:r>
          </a:p>
        </p:txBody>
      </p:sp>
    </p:spTree>
    <p:extLst>
      <p:ext uri="{BB962C8B-B14F-4D97-AF65-F5344CB8AC3E}">
        <p14:creationId xmlns:p14="http://schemas.microsoft.com/office/powerpoint/2010/main" val="406021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Algebra 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Boole's Laws</a:t>
            </a:r>
            <a:r>
              <a:rPr lang="en-US" sz="2400" dirty="0" smtClean="0"/>
              <a:t>:</a:t>
            </a:r>
          </a:p>
          <a:p>
            <a:pPr lvl="1" algn="just"/>
            <a:r>
              <a:rPr lang="en-US" sz="2400" dirty="0" smtClean="0"/>
              <a:t>NULL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A*0 = 0	A+1 =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lvl="1" algn="just"/>
            <a:r>
              <a:rPr lang="en-US" sz="2400" dirty="0" err="1" smtClean="0"/>
              <a:t>Idempotency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A*A = A	A+A = A</a:t>
            </a:r>
            <a:r>
              <a:rPr lang="en-US" sz="2400" dirty="0"/>
              <a:t> (Doesn't change result</a:t>
            </a:r>
            <a:r>
              <a:rPr lang="en-US" sz="2400" dirty="0" smtClean="0"/>
              <a:t>)</a:t>
            </a:r>
          </a:p>
          <a:p>
            <a:pPr lvl="1" algn="just"/>
            <a:r>
              <a:rPr lang="en-US" sz="2400" dirty="0" smtClean="0"/>
              <a:t>Complement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 + ~A=1	A*~A =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  <a:p>
            <a:pPr lvl="1" algn="just"/>
            <a:r>
              <a:rPr lang="en-US" sz="2400" dirty="0" smtClean="0"/>
              <a:t>Identity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A+0 = A	A*1 =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</a:p>
          <a:p>
            <a:pPr lvl="1" algn="just"/>
            <a:r>
              <a:rPr lang="en-US" sz="2400" dirty="0" smtClean="0"/>
              <a:t>Involution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~~A = A</a:t>
            </a:r>
            <a:r>
              <a:rPr lang="en-US" sz="2400" dirty="0"/>
              <a:t> (Double negation</a:t>
            </a:r>
            <a:r>
              <a:rPr lang="en-US" sz="2400" dirty="0" smtClean="0"/>
              <a:t>)</a:t>
            </a:r>
          </a:p>
          <a:p>
            <a:pPr lvl="1" algn="just"/>
            <a:r>
              <a:rPr lang="en-US" sz="2400" dirty="0"/>
              <a:t>Commutative Laws: </a:t>
            </a:r>
            <a:r>
              <a:rPr lang="en-US" sz="2400" dirty="0">
                <a:solidFill>
                  <a:srgbClr val="FF0000"/>
                </a:solidFill>
              </a:rPr>
              <a:t>A+B = B+A	A*B = </a:t>
            </a:r>
            <a:r>
              <a:rPr lang="en-US" sz="2400" dirty="0" smtClean="0">
                <a:solidFill>
                  <a:srgbClr val="FF0000"/>
                </a:solidFill>
              </a:rPr>
              <a:t>B*A</a:t>
            </a:r>
          </a:p>
          <a:p>
            <a:pPr lvl="1" algn="just"/>
            <a:r>
              <a:rPr lang="en-US" sz="2400" dirty="0" smtClean="0"/>
              <a:t>Associative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A+(B+C) = (A+B)+C	A*(B*C) + (A*B)*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  <a:p>
            <a:pPr lvl="1" algn="just"/>
            <a:r>
              <a:rPr lang="en-US" sz="2400" dirty="0" smtClean="0"/>
              <a:t>Distributive </a:t>
            </a:r>
            <a:r>
              <a:rPr lang="en-US" sz="2400" dirty="0"/>
              <a:t>Laws: 		</a:t>
            </a:r>
            <a:endParaRPr lang="en-US" sz="2400" dirty="0" smtClean="0"/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A*(B+C) = A*B + A*C		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A+(B*C) = (A+B) * (A+C)</a:t>
            </a:r>
          </a:p>
          <a:p>
            <a:pPr lvl="1" algn="just"/>
            <a:r>
              <a:rPr lang="en-US" sz="2400" dirty="0" smtClean="0"/>
              <a:t>Covering Law: </a:t>
            </a:r>
            <a:r>
              <a:rPr lang="en-US" sz="2400" dirty="0" smtClean="0">
                <a:solidFill>
                  <a:srgbClr val="FF0000"/>
                </a:solidFill>
              </a:rPr>
              <a:t>B*(B+C) = B + B*C = B</a:t>
            </a:r>
          </a:p>
          <a:p>
            <a:pPr lvl="1" algn="just"/>
            <a:r>
              <a:rPr lang="en-US" sz="2400" dirty="0" smtClean="0"/>
              <a:t>Combining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B*C + B * ~C = B	(B+C) * (B + ~C) =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  <a:p>
            <a:pPr lvl="1" algn="just"/>
            <a:r>
              <a:rPr lang="en-US" sz="2400" dirty="0" smtClean="0"/>
              <a:t>Precedence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NOT, AND, OR</a:t>
            </a:r>
          </a:p>
        </p:txBody>
      </p:sp>
    </p:spTree>
    <p:extLst>
      <p:ext uri="{BB962C8B-B14F-4D97-AF65-F5344CB8AC3E}">
        <p14:creationId xmlns:p14="http://schemas.microsoft.com/office/powerpoint/2010/main" val="414253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91607"/>
            <a:ext cx="114715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DeMorgan's</a:t>
            </a:r>
            <a:r>
              <a:rPr lang="en-US" sz="2400" dirty="0"/>
              <a:t> Laws for converting from ANDs to ORs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~(</a:t>
            </a:r>
            <a:r>
              <a:rPr lang="en-US" sz="2400" dirty="0">
                <a:solidFill>
                  <a:srgbClr val="FF0000"/>
                </a:solidFill>
              </a:rPr>
              <a:t>A * B) = ~A + ~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~(</a:t>
            </a:r>
            <a:r>
              <a:rPr lang="en-US" sz="2400" dirty="0">
                <a:solidFill>
                  <a:srgbClr val="FF0000"/>
                </a:solidFill>
              </a:rPr>
              <a:t>A + B) = ~A * ~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These </a:t>
            </a:r>
            <a:r>
              <a:rPr lang="en-US" sz="2400" dirty="0"/>
              <a:t>generalize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~(</a:t>
            </a:r>
            <a:r>
              <a:rPr lang="en-US" sz="2400" dirty="0">
                <a:solidFill>
                  <a:srgbClr val="FF0000"/>
                </a:solidFill>
              </a:rPr>
              <a:t>A + B + C) = ~A * ~B * ~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We </a:t>
            </a:r>
            <a:r>
              <a:rPr lang="en-US" sz="2400" dirty="0"/>
              <a:t>can use these laws to simplify nasty equations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( </a:t>
            </a:r>
            <a:r>
              <a:rPr lang="en-US" sz="2400" dirty="0">
                <a:solidFill>
                  <a:srgbClr val="FF0000"/>
                </a:solidFill>
              </a:rPr>
              <a:t>(A*B) + (A*C) + (B*C) ) * ~(A*B*C)= ( (A*B) + (A*C) + (B*C) ) * (~A + ~B + ~C)</a:t>
            </a:r>
            <a:r>
              <a:rPr lang="en-US" sz="2400" dirty="0"/>
              <a:t>  by </a:t>
            </a:r>
            <a:r>
              <a:rPr lang="en-US" sz="2400" dirty="0" err="1"/>
              <a:t>DeMorgan's</a:t>
            </a:r>
            <a:r>
              <a:rPr lang="en-US" sz="2400" dirty="0"/>
              <a:t>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(A*B)* (~A + ~B + ~C) + (A*C)* (~A + ~B + ~C) + (B*C)* (~A + ~B + ~C)</a:t>
            </a:r>
            <a:r>
              <a:rPr lang="en-US" sz="2400" dirty="0"/>
              <a:t> by </a:t>
            </a:r>
            <a:r>
              <a:rPr lang="en-US" sz="2400" dirty="0" smtClean="0"/>
              <a:t>distribution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A*B*~A + A*B*~B + A*B*~C +   A*C*~A + A*C*~B + A*C*~C +   B*C*~A + B*C*~B + B*C*~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= 0*B + 0*A + A*B*~C +   0*C + A*C*~B + A*0 +   B*C*~A + 0*C + 0*B </a:t>
            </a:r>
            <a:r>
              <a:rPr lang="en-US" sz="2400" dirty="0"/>
              <a:t>by inverse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0 + 0 + A*B*~C + 0 + 0 + A*C*~B + 0 + 0 + B*C*~A </a:t>
            </a:r>
            <a:r>
              <a:rPr lang="en-US" sz="2400" dirty="0"/>
              <a:t>by null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A*B*~C + A*C*~B + B*C*~A </a:t>
            </a:r>
            <a:r>
              <a:rPr lang="en-US" sz="2400" dirty="0"/>
              <a:t>by identity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A*B*~C + A*~B*C + ~A*B*C </a:t>
            </a:r>
            <a:r>
              <a:rPr lang="en-US" sz="2400" dirty="0"/>
              <a:t>by commutative law</a:t>
            </a:r>
          </a:p>
        </p:txBody>
      </p:sp>
    </p:spTree>
    <p:extLst>
      <p:ext uri="{BB962C8B-B14F-4D97-AF65-F5344CB8AC3E}">
        <p14:creationId xmlns:p14="http://schemas.microsoft.com/office/powerpoint/2010/main" val="403107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91607"/>
            <a:ext cx="114715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Note that gates are made from relays and/or transistors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These </a:t>
            </a:r>
            <a:r>
              <a:rPr lang="en-US" sz="2400" dirty="0"/>
              <a:t>are AND, OR, NOT, XOR, NOR, NAND, and many others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Gates </a:t>
            </a:r>
            <a:r>
              <a:rPr lang="en-US" sz="2400" dirty="0"/>
              <a:t>are mechanical devices.  It takes time for information to travel through them.  This time is called propagation delay</a:t>
            </a:r>
          </a:p>
        </p:txBody>
      </p:sp>
    </p:spTree>
    <p:extLst>
      <p:ext uri="{BB962C8B-B14F-4D97-AF65-F5344CB8AC3E}">
        <p14:creationId xmlns:p14="http://schemas.microsoft.com/office/powerpoint/2010/main" val="84486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/>
              <a:t>Last time we looked at several different representations of signed </a:t>
            </a:r>
            <a:r>
              <a:rPr lang="en-US" dirty="0" smtClean="0"/>
              <a:t>integers and floating point representation.  </a:t>
            </a:r>
          </a:p>
          <a:p>
            <a:r>
              <a:rPr lang="en-US" dirty="0" smtClean="0"/>
              <a:t>IEEE 754 standard</a:t>
            </a:r>
          </a:p>
          <a:p>
            <a:r>
              <a:rPr lang="en-US" dirty="0" smtClean="0"/>
              <a:t>This </a:t>
            </a:r>
            <a:r>
              <a:rPr lang="en-US" dirty="0"/>
              <a:t>time  </a:t>
            </a:r>
            <a:endParaRPr lang="en-US" dirty="0" smtClean="0"/>
          </a:p>
          <a:p>
            <a:pPr lvl="1"/>
            <a:r>
              <a:rPr lang="en-US" dirty="0" smtClean="0"/>
              <a:t>Look </a:t>
            </a:r>
            <a:r>
              <a:rPr lang="en-US" dirty="0"/>
              <a:t>at the </a:t>
            </a:r>
            <a:r>
              <a:rPr lang="en-US" dirty="0" err="1"/>
              <a:t>LittleFe</a:t>
            </a:r>
            <a:r>
              <a:rPr lang="en-US" dirty="0"/>
              <a:t> cluster computer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Basic Boolean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LittleFe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r>
              <a:rPr lang="en-US" sz="2200" dirty="0" err="1"/>
              <a:t>LittleFe</a:t>
            </a:r>
            <a:r>
              <a:rPr lang="en-US" sz="2200" dirty="0"/>
              <a:t> is a cluster computer, meaning it is a group of independent computers that can work together by sharing data over a network interface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LittleFe</a:t>
            </a:r>
            <a:r>
              <a:rPr lang="en-US" sz="2200" dirty="0" smtClean="0"/>
              <a:t> </a:t>
            </a:r>
            <a:r>
              <a:rPr lang="en-US" sz="2200" dirty="0"/>
              <a:t>consists of the following:	</a:t>
            </a:r>
            <a:endParaRPr lang="en-US" sz="2200" dirty="0" smtClean="0"/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power supply	</a:t>
            </a:r>
            <a:endParaRPr lang="en-US" sz="2400" dirty="0" smtClean="0"/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10/100/1000 </a:t>
            </a:r>
            <a:r>
              <a:rPr lang="en-US" sz="2400" dirty="0" err="1"/>
              <a:t>ethernet</a:t>
            </a:r>
            <a:r>
              <a:rPr lang="en-US" sz="2400" dirty="0"/>
              <a:t> switch	</a:t>
            </a:r>
            <a:endParaRPr lang="en-US" sz="2400" dirty="0" smtClean="0"/>
          </a:p>
          <a:p>
            <a:pPr lvl="1"/>
            <a:r>
              <a:rPr lang="en-US" sz="2400" dirty="0" smtClean="0"/>
              <a:t>Five </a:t>
            </a:r>
            <a:r>
              <a:rPr lang="en-US" sz="2400" dirty="0"/>
              <a:t>"child" nodes		</a:t>
            </a:r>
            <a:endParaRPr lang="en-US" sz="2400" dirty="0" smtClean="0"/>
          </a:p>
          <a:p>
            <a:pPr lvl="2"/>
            <a:r>
              <a:rPr lang="en-US" sz="2000" dirty="0" smtClean="0"/>
              <a:t>Each </a:t>
            </a:r>
            <a:r>
              <a:rPr lang="en-US" sz="2000" dirty="0"/>
              <a:t>is a motherboard with the following hardware			</a:t>
            </a:r>
            <a:endParaRPr lang="en-US" sz="2000" dirty="0" smtClean="0"/>
          </a:p>
          <a:p>
            <a:pPr lvl="2"/>
            <a:r>
              <a:rPr lang="en-US" sz="2000" dirty="0" smtClean="0"/>
              <a:t>One </a:t>
            </a:r>
            <a:r>
              <a:rPr lang="en-US" sz="2000" dirty="0"/>
              <a:t>D525 Intel Atom Dual-Core Chip			</a:t>
            </a:r>
            <a:endParaRPr lang="en-US" sz="2000" dirty="0" smtClean="0"/>
          </a:p>
          <a:p>
            <a:pPr lvl="2"/>
            <a:r>
              <a:rPr lang="en-US" sz="2000" dirty="0" smtClean="0"/>
              <a:t>One </a:t>
            </a:r>
            <a:r>
              <a:rPr lang="en-US" sz="2000" dirty="0"/>
              <a:t>NVidia ION 2 GPU 			</a:t>
            </a:r>
            <a:endParaRPr lang="en-US" sz="2000" dirty="0" smtClean="0"/>
          </a:p>
          <a:p>
            <a:pPr lvl="2"/>
            <a:r>
              <a:rPr lang="en-US" sz="2000" dirty="0" smtClean="0"/>
              <a:t>2GB </a:t>
            </a:r>
            <a:r>
              <a:rPr lang="en-US" sz="2000" dirty="0"/>
              <a:t>RAM (Main memory)	</a:t>
            </a:r>
            <a:endParaRPr lang="en-US" sz="2000" dirty="0" smtClean="0"/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"head" node		</a:t>
            </a:r>
            <a:endParaRPr lang="en-US" sz="2400" dirty="0" smtClean="0"/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head node is a motherboard with the same specifications as above, </a:t>
            </a:r>
            <a:r>
              <a:rPr lang="en-US" sz="2000" dirty="0" smtClean="0"/>
              <a:t>but it </a:t>
            </a:r>
            <a:r>
              <a:rPr lang="en-US" sz="2000" dirty="0"/>
              <a:t>has a hard disk drive and runs the Bootable Cluster CD (BCCD) as its operating system.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LittleFe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21" y="1188490"/>
            <a:ext cx="10305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LittleFe's</a:t>
            </a:r>
            <a:r>
              <a:rPr lang="en-US" sz="2400" dirty="0"/>
              <a:t> head node controls the child nodes when running distributed programs </a:t>
            </a:r>
            <a:r>
              <a:rPr lang="en-US" sz="2400" dirty="0" smtClean="0"/>
              <a:t>– those that </a:t>
            </a:r>
            <a:r>
              <a:rPr lang="en-US" sz="2400" dirty="0"/>
              <a:t>may be broken up into multiple tasks and sent to many computers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Some </a:t>
            </a:r>
            <a:r>
              <a:rPr lang="en-US" sz="2400" dirty="0"/>
              <a:t>distributed programs require much network communication while others don't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Let's </a:t>
            </a:r>
            <a:r>
              <a:rPr lang="en-US" sz="2400" dirty="0"/>
              <a:t>consider the N-Body problem</a:t>
            </a:r>
            <a:r>
              <a:rPr lang="en-US" sz="24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This is a problem where we have N entities (we'll pretend they are stars) that </a:t>
            </a:r>
            <a:r>
              <a:rPr lang="en-US" sz="2400" dirty="0" smtClean="0"/>
              <a:t>all exert </a:t>
            </a:r>
            <a:r>
              <a:rPr lang="en-US" sz="2400" dirty="0"/>
              <a:t>forces on each other.	</a:t>
            </a:r>
            <a:endParaRPr lang="en-US" sz="24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figure out how these stars will move, we need to determine all the forces </a:t>
            </a:r>
            <a:r>
              <a:rPr lang="en-US" sz="2400" dirty="0" smtClean="0"/>
              <a:t>each star </a:t>
            </a:r>
            <a:r>
              <a:rPr lang="en-US" sz="2400" dirty="0"/>
              <a:t>exerts on every other star.	</a:t>
            </a:r>
            <a:endParaRPr lang="en-US" sz="24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Physics </a:t>
            </a:r>
            <a:r>
              <a:rPr lang="en-US" sz="2400" dirty="0"/>
              <a:t>tells us that if we sum up all the forces on each of the stars, we can	determine the acceleration of the stars, as long as we know their masses</a:t>
            </a:r>
            <a:r>
              <a:rPr lang="en-US" sz="24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So, the N-Body problem is a O(n^2) problem (read as big Oh of n squared).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LittleFe</a:t>
            </a:r>
            <a:r>
              <a:rPr lang="en-US" dirty="0" smtClean="0"/>
              <a:t> Contd.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If we have lots of processors, we can speed up the program significantly, </a:t>
            </a:r>
            <a:r>
              <a:rPr lang="en-US" sz="2400" dirty="0" smtClean="0"/>
              <a:t>but communication </a:t>
            </a:r>
            <a:r>
              <a:rPr lang="en-US" sz="2400" dirty="0"/>
              <a:t>is required if we divide the problem between different computers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if 5 stars are on computer 1 and 6 stars are on computer 2, we </a:t>
            </a:r>
            <a:r>
              <a:rPr lang="en-US" sz="2400" dirty="0" smtClean="0"/>
              <a:t>must send </a:t>
            </a:r>
            <a:r>
              <a:rPr lang="en-US" sz="2400" dirty="0"/>
              <a:t>the forces exerted on each group from one computer to </a:t>
            </a:r>
            <a:r>
              <a:rPr lang="en-US" sz="2400" dirty="0" smtClean="0"/>
              <a:t>another over </a:t>
            </a:r>
            <a:r>
              <a:rPr lang="en-US" sz="2400" dirty="0"/>
              <a:t>a </a:t>
            </a:r>
            <a:r>
              <a:rPr lang="en-US" sz="2400" dirty="0" smtClean="0"/>
              <a:t>network interface</a:t>
            </a:r>
            <a:r>
              <a:rPr lang="en-US" sz="2400" dirty="0"/>
              <a:t>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Network </a:t>
            </a:r>
            <a:r>
              <a:rPr lang="en-US" sz="2400" dirty="0"/>
              <a:t>interfaces are much slower than memory.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Common </a:t>
            </a:r>
            <a:r>
              <a:rPr lang="en-US" sz="2400" dirty="0"/>
              <a:t>network speeds are 100 Megabits/second and 1 Gigabit/second</a:t>
            </a:r>
            <a:r>
              <a:rPr lang="en-US" sz="2400" dirty="0" smtClean="0"/>
              <a:t>. These </a:t>
            </a:r>
            <a:r>
              <a:rPr lang="en-US" sz="2400" dirty="0"/>
              <a:t>are	about 12.5 Megabytes/sec and 125 Megabytes/second respectively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Common bus speeds between CPU and </a:t>
            </a:r>
            <a:r>
              <a:rPr lang="en-US" sz="2400" dirty="0" smtClean="0"/>
              <a:t>Memory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Additionally, there is network latency.  Latency with respect to sending a message	from one computer to another is the overhead to send a message with no data.  </a:t>
            </a:r>
            <a:r>
              <a:rPr lang="en-US" sz="2400" dirty="0" smtClean="0"/>
              <a:t>This is </a:t>
            </a:r>
            <a:r>
              <a:rPr lang="en-US" sz="2400" dirty="0"/>
              <a:t>the amount time we must wait before we are able to process any data </a:t>
            </a:r>
            <a:r>
              <a:rPr lang="en-US" sz="2400" dirty="0" smtClean="0"/>
              <a:t>when sending </a:t>
            </a:r>
            <a:r>
              <a:rPr lang="en-US" sz="2400" dirty="0"/>
              <a:t>a message.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LittleFe</a:t>
            </a:r>
            <a:r>
              <a:rPr lang="en-US" dirty="0" smtClean="0"/>
              <a:t> Contd.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For </a:t>
            </a:r>
            <a:r>
              <a:rPr lang="en-US" sz="2400" dirty="0" err="1"/>
              <a:t>LittleFe</a:t>
            </a:r>
            <a:r>
              <a:rPr lang="en-US" sz="2400" dirty="0"/>
              <a:t> sending a message from one motherboard to another involves creating </a:t>
            </a:r>
            <a:r>
              <a:rPr lang="en-US" sz="2400" dirty="0" smtClean="0"/>
              <a:t>a network </a:t>
            </a:r>
            <a:r>
              <a:rPr lang="en-US" sz="2400" dirty="0"/>
              <a:t>link from one computer to another over a single network switch.  So, the	</a:t>
            </a:r>
            <a:r>
              <a:rPr lang="en-US" sz="2400" dirty="0" smtClean="0"/>
              <a:t>initial time </a:t>
            </a:r>
            <a:r>
              <a:rPr lang="en-US" sz="2400" dirty="0"/>
              <a:t>cost of creating such a link is the time for the switch and both	</a:t>
            </a:r>
            <a:r>
              <a:rPr lang="en-US" sz="2400" dirty="0" smtClean="0"/>
              <a:t>motherboards to acknowledge </a:t>
            </a:r>
            <a:r>
              <a:rPr lang="en-US" sz="2400" dirty="0"/>
              <a:t>that such a connection has been created.  This time is	</a:t>
            </a:r>
            <a:r>
              <a:rPr lang="en-US" sz="2400" dirty="0" smtClean="0"/>
              <a:t>likely several milliseconds</a:t>
            </a:r>
            <a:r>
              <a:rPr lang="en-US" sz="2400" dirty="0"/>
              <a:t>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While </a:t>
            </a:r>
            <a:r>
              <a:rPr lang="en-US" sz="2400" dirty="0"/>
              <a:t>communication between nodes (motherboards) is useful, we can make the </a:t>
            </a:r>
            <a:r>
              <a:rPr lang="en-US" sz="2400" dirty="0" smtClean="0"/>
              <a:t>best use </a:t>
            </a:r>
            <a:r>
              <a:rPr lang="en-US" sz="2400" dirty="0"/>
              <a:t>of our resources by doing as much computation on each node as possible </a:t>
            </a:r>
            <a:r>
              <a:rPr lang="en-US" sz="2400" dirty="0" smtClean="0"/>
              <a:t>and limiting </a:t>
            </a:r>
            <a:r>
              <a:rPr lang="en-US" sz="2400" dirty="0"/>
              <a:t>communication.  So if we have 1000 stars, we might send 1000/6 stars to	</a:t>
            </a:r>
            <a:r>
              <a:rPr lang="en-US" sz="2400" dirty="0" smtClean="0"/>
              <a:t>each of </a:t>
            </a:r>
            <a:r>
              <a:rPr lang="en-US" sz="2400" dirty="0"/>
              <a:t>the six nodes on </a:t>
            </a:r>
            <a:r>
              <a:rPr lang="en-US" sz="2400" dirty="0" err="1"/>
              <a:t>LittleFe</a:t>
            </a:r>
            <a:r>
              <a:rPr lang="en-US" sz="2400" dirty="0"/>
              <a:t> to divide up the work.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OR is a binary operation that is true if either part is true	OR is called a disjunction and is represented by a |, ||, V, or + symbol.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AND is a binary operation that is true only if both parts are true	AND is called a conjunction and is represented by a carat (^), &amp;, &amp;&amp;, or * symbol.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Truth tables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X  	Y  		X </a:t>
            </a:r>
            <a:r>
              <a:rPr lang="en-US" sz="2400" b="1" dirty="0">
                <a:solidFill>
                  <a:srgbClr val="FF0000"/>
                </a:solidFill>
              </a:rPr>
              <a:t>+ Y	</a:t>
            </a:r>
            <a:r>
              <a:rPr lang="en-US" sz="2400" b="1" dirty="0" smtClean="0">
                <a:solidFill>
                  <a:srgbClr val="FF0000"/>
                </a:solidFill>
              </a:rPr>
              <a:t>							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X		Y  		X </a:t>
            </a:r>
            <a:r>
              <a:rPr lang="en-US" sz="2400" b="1" dirty="0">
                <a:solidFill>
                  <a:srgbClr val="FF0000"/>
                </a:solidFill>
              </a:rPr>
              <a:t>* 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----------------------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		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-------------------------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F  		F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		</a:t>
            </a:r>
            <a:r>
              <a:rPr lang="en-US" sz="2400" b="1" dirty="0">
                <a:solidFill>
                  <a:srgbClr val="FF0000"/>
                </a:solidFill>
              </a:rPr>
              <a:t>	 F  </a:t>
            </a:r>
            <a:r>
              <a:rPr lang="en-US" sz="2400" b="1" dirty="0" smtClean="0">
                <a:solidFill>
                  <a:srgbClr val="FF0000"/>
                </a:solidFill>
              </a:rPr>
              <a:t>		F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T  		T									</a:t>
            </a:r>
            <a:r>
              <a:rPr lang="en-US" sz="2400" b="1" dirty="0">
                <a:solidFill>
                  <a:srgbClr val="FF0000"/>
                </a:solidFill>
              </a:rPr>
              <a:t> F  </a:t>
            </a:r>
            <a:r>
              <a:rPr lang="en-US" sz="2400" b="1" dirty="0" smtClean="0">
                <a:solidFill>
                  <a:srgbClr val="FF0000"/>
                </a:solidFill>
              </a:rPr>
              <a:t>		T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F  		T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			</a:t>
            </a:r>
            <a:r>
              <a:rPr lang="en-US" sz="2400" b="1" dirty="0">
                <a:solidFill>
                  <a:srgbClr val="FF0000"/>
                </a:solidFill>
              </a:rPr>
              <a:t> T  </a:t>
            </a:r>
            <a:r>
              <a:rPr lang="en-US" sz="2400" b="1" dirty="0" smtClean="0">
                <a:solidFill>
                  <a:srgbClr val="FF0000"/>
                </a:solidFill>
              </a:rPr>
              <a:t>		F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T  		T									 T  		T  		T</a:t>
            </a:r>
          </a:p>
          <a:p>
            <a:pPr algn="just"/>
            <a:r>
              <a:rPr lang="en-US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52887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76915" y="3752601"/>
            <a:ext cx="2553194" cy="243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3253" y="3752602"/>
            <a:ext cx="2553194" cy="243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7513" y="3752603"/>
            <a:ext cx="2315687" cy="243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OR is a binary operation that is true if either part is true	OR is called a disjunction and is represented by a |, ||, V, or + symbol.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AND is a binary operation that is true only if both parts are true	AND is called a conjunction and is represented by a carat (^), &amp;, &amp;&amp;, or * symbol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NOT negates a binary </a:t>
            </a:r>
            <a:r>
              <a:rPr lang="en-US" sz="2400" dirty="0" smtClean="0"/>
              <a:t>value. NOT </a:t>
            </a:r>
            <a:r>
              <a:rPr lang="en-US" sz="2400" dirty="0"/>
              <a:t>is represented as a ~, !, notch, or / symbol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Truth tables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X  	Y  		X </a:t>
            </a:r>
            <a:r>
              <a:rPr lang="en-US" sz="2400" b="1" dirty="0">
                <a:solidFill>
                  <a:srgbClr val="FF0000"/>
                </a:solidFill>
              </a:rPr>
              <a:t>+ Y	</a:t>
            </a:r>
            <a:r>
              <a:rPr lang="en-US" sz="2400" b="1" dirty="0" smtClean="0">
                <a:solidFill>
                  <a:srgbClr val="FF0000"/>
                </a:solidFill>
              </a:rPr>
              <a:t>				 X		Y  		X </a:t>
            </a:r>
            <a:r>
              <a:rPr lang="en-US" sz="2400" b="1" dirty="0">
                <a:solidFill>
                  <a:srgbClr val="FF0000"/>
                </a:solidFill>
              </a:rPr>
              <a:t>* Y				X  </a:t>
            </a:r>
            <a:r>
              <a:rPr lang="en-US" sz="2400" b="1" dirty="0" smtClean="0">
                <a:solidFill>
                  <a:srgbClr val="FF0000"/>
                </a:solidFill>
              </a:rPr>
              <a:t>			~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----------------------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 -------------------------				--------------------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F  		F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 </a:t>
            </a:r>
            <a:r>
              <a:rPr lang="en-US" sz="2400" b="1" dirty="0">
                <a:solidFill>
                  <a:srgbClr val="FF0000"/>
                </a:solidFill>
              </a:rPr>
              <a:t>F  </a:t>
            </a:r>
            <a:r>
              <a:rPr lang="en-US" sz="2400" b="1" dirty="0" smtClean="0">
                <a:solidFill>
                  <a:srgbClr val="FF0000"/>
                </a:solidFill>
              </a:rPr>
              <a:t>		F  	</a:t>
            </a:r>
            <a:r>
              <a:rPr lang="en-US" sz="2400" b="1" dirty="0">
                <a:solidFill>
                  <a:srgbClr val="FF0000"/>
                </a:solidFill>
              </a:rPr>
              <a:t>	F					 T  </a:t>
            </a:r>
            <a:r>
              <a:rPr lang="en-US" sz="2400" b="1" dirty="0" smtClean="0">
                <a:solidFill>
                  <a:srgbClr val="FF0000"/>
                </a:solidFill>
              </a:rPr>
              <a:t>			   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T  		T						 </a:t>
            </a:r>
            <a:r>
              <a:rPr lang="en-US" sz="2400" b="1" dirty="0">
                <a:solidFill>
                  <a:srgbClr val="FF0000"/>
                </a:solidFill>
              </a:rPr>
              <a:t>F  </a:t>
            </a:r>
            <a:r>
              <a:rPr lang="en-US" sz="2400" b="1" dirty="0" smtClean="0">
                <a:solidFill>
                  <a:srgbClr val="FF0000"/>
                </a:solidFill>
              </a:rPr>
              <a:t>		T  	</a:t>
            </a:r>
            <a:r>
              <a:rPr lang="en-US" sz="2400" b="1" dirty="0">
                <a:solidFill>
                  <a:srgbClr val="FF0000"/>
                </a:solidFill>
              </a:rPr>
              <a:t>	F					 F  </a:t>
            </a:r>
            <a:r>
              <a:rPr lang="en-US" sz="2400" b="1" dirty="0" smtClean="0">
                <a:solidFill>
                  <a:srgbClr val="FF0000"/>
                </a:solidFill>
              </a:rPr>
              <a:t>			   T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F  		T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 </a:t>
            </a:r>
            <a:r>
              <a:rPr lang="en-US" sz="2400" b="1" dirty="0">
                <a:solidFill>
                  <a:srgbClr val="FF0000"/>
                </a:solidFill>
              </a:rPr>
              <a:t>T  </a:t>
            </a:r>
            <a:r>
              <a:rPr lang="en-US" sz="2400" b="1" dirty="0" smtClean="0">
                <a:solidFill>
                  <a:srgbClr val="FF0000"/>
                </a:solidFill>
              </a:rPr>
              <a:t>		F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T  		T						 T  		T  		T</a:t>
            </a:r>
          </a:p>
          <a:p>
            <a:pPr algn="just"/>
            <a:r>
              <a:rPr lang="en-US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34759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Other operations such as XOR (exclusive or), NAND (not and), and NOR (not or) can be represented by combining the operations above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Java, &amp; represents a bitwise AND, and | represents a bitwise OR.  These are equivalent to </a:t>
            </a:r>
            <a:r>
              <a:rPr lang="en-US" sz="2400" dirty="0" err="1"/>
              <a:t>the"and</a:t>
            </a:r>
            <a:r>
              <a:rPr lang="en-US" sz="2400" dirty="0"/>
              <a:t>" and "or" instructions MIPS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0111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&amp;1001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---------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0001</a:t>
            </a:r>
          </a:p>
          <a:p>
            <a:pPr algn="just"/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|0010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</p:txBody>
      </p:sp>
    </p:spTree>
    <p:extLst>
      <p:ext uri="{BB962C8B-B14F-4D97-AF65-F5344CB8AC3E}">
        <p14:creationId xmlns:p14="http://schemas.microsoft.com/office/powerpoint/2010/main" val="298377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898</Words>
  <Application>Microsoft Macintosh PowerPoint</Application>
  <PresentationFormat>Custom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Computer Organization</vt:lpstr>
      <vt:lpstr>Review</vt:lpstr>
      <vt:lpstr>LittleFe</vt:lpstr>
      <vt:lpstr>Understanding LittleFe</vt:lpstr>
      <vt:lpstr>LittleFe Contd.</vt:lpstr>
      <vt:lpstr>LittleFe Contd.</vt:lpstr>
      <vt:lpstr>Boolean Algebra</vt:lpstr>
      <vt:lpstr>Boolean Algebra</vt:lpstr>
      <vt:lpstr>More Boolean Algebra</vt:lpstr>
      <vt:lpstr>More Boolean Algebra</vt:lpstr>
      <vt:lpstr>Boolean Algebra Rules</vt:lpstr>
      <vt:lpstr>Rules</vt:lpstr>
      <vt:lpstr>More Boolean Algebra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214</cp:revision>
  <dcterms:created xsi:type="dcterms:W3CDTF">2015-01-19T21:38:56Z</dcterms:created>
  <dcterms:modified xsi:type="dcterms:W3CDTF">2015-03-16T12:02:07Z</dcterms:modified>
</cp:coreProperties>
</file>