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2" r:id="rId7"/>
    <p:sldId id="273" r:id="rId8"/>
    <p:sldId id="275" r:id="rId9"/>
    <p:sldId id="276" r:id="rId10"/>
    <p:sldId id="277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20" y="-2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the </a:t>
            </a:r>
            <a:r>
              <a:rPr lang="en-US" dirty="0" err="1" smtClean="0"/>
              <a:t>Patternson</a:t>
            </a:r>
            <a:r>
              <a:rPr lang="en-US" dirty="0" smtClean="0"/>
              <a:t> 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Convert 204.5d to IEEE 754-2008 Format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First, convert to binary - 11001100.1 </a:t>
            </a:r>
            <a:r>
              <a:rPr lang="en-US" dirty="0"/>
              <a:t>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Then change the value </a:t>
            </a:r>
            <a:r>
              <a:rPr lang="en-US" dirty="0"/>
              <a:t>to binary scientific format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1.10011001 * 2^7</a:t>
            </a:r>
          </a:p>
          <a:p>
            <a:pPr marL="0" indent="0">
              <a:buNone/>
            </a:pPr>
            <a:r>
              <a:rPr lang="en-US" dirty="0"/>
              <a:t>subtract bias of -127</a:t>
            </a:r>
          </a:p>
          <a:p>
            <a:pPr marL="0" indent="0">
              <a:buNone/>
            </a:pPr>
            <a:r>
              <a:rPr lang="en-US" dirty="0"/>
              <a:t>7 - -127 = 134 = 128 + 4 + 2</a:t>
            </a:r>
          </a:p>
          <a:p>
            <a:pPr marL="0" indent="0">
              <a:buNone/>
            </a:pPr>
            <a:r>
              <a:rPr lang="en-US" dirty="0"/>
              <a:t>1000 0110 </a:t>
            </a:r>
          </a:p>
        </p:txBody>
      </p:sp>
    </p:spTree>
    <p:extLst>
      <p:ext uri="{BB962C8B-B14F-4D97-AF65-F5344CB8AC3E}">
        <p14:creationId xmlns:p14="http://schemas.microsoft.com/office/powerpoint/2010/main" val="1565424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assume the 1.0b </a:t>
            </a:r>
            <a:r>
              <a:rPr lang="en-US" dirty="0"/>
              <a:t>is going to always be </a:t>
            </a:r>
            <a:r>
              <a:rPr lang="en-US" dirty="0" smtClean="0"/>
              <a:t>there so the result is: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sign exponent  </a:t>
            </a:r>
            <a:r>
              <a:rPr lang="en-US" dirty="0" err="1">
                <a:latin typeface="Courier"/>
                <a:cs typeface="Courier"/>
              </a:rPr>
              <a:t>significand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0    1000 0110  1001 1001 0000 0000 0000 000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0100 0011 0100 1100 1000 0000 0000 0000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0x434C8000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99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Backwards from MIPS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0521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Using MIPS find the hex value of -0.05432, (this is a float value)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0xBD5E7EA6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1011 1101 0101 1110 0111 1110 1010 0110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sign exponent   significant</a:t>
            </a:r>
          </a:p>
          <a:p>
            <a:pPr marL="0" indent="0">
              <a:buNone/>
            </a:pPr>
            <a:r>
              <a:rPr lang="en-US" dirty="0"/>
              <a:t>1    0111 1010  101 1110 0111 1110 1010 0110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26 + 96 = 122</a:t>
            </a:r>
          </a:p>
          <a:p>
            <a:pPr marL="0" indent="0">
              <a:buNone/>
            </a:pPr>
            <a:r>
              <a:rPr lang="en-US" dirty="0"/>
              <a:t>-5 = 122 - 127</a:t>
            </a:r>
          </a:p>
          <a:p>
            <a:pPr marL="0" indent="0">
              <a:buNone/>
            </a:pPr>
            <a:r>
              <a:rPr lang="en-US" dirty="0"/>
              <a:t>1.x *  2^-5</a:t>
            </a:r>
          </a:p>
        </p:txBody>
      </p:sp>
    </p:spTree>
    <p:extLst>
      <p:ext uri="{BB962C8B-B14F-4D97-AF65-F5344CB8AC3E}">
        <p14:creationId xmlns:p14="http://schemas.microsoft.com/office/powerpoint/2010/main" val="4156480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7267"/>
            <a:ext cx="10972800" cy="354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35183"/>
            <a:ext cx="10972800" cy="5572495"/>
          </a:xfrm>
        </p:spPr>
        <p:txBody>
          <a:bodyPr>
            <a:normAutofit/>
          </a:bodyPr>
          <a:lstStyle/>
          <a:p>
            <a:r>
              <a:rPr lang="en-US" dirty="0"/>
              <a:t>Last time we looked at binary representations of floating point numbers and the IEEE 754 standard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</a:t>
            </a:r>
            <a:r>
              <a:rPr lang="en-US" dirty="0"/>
              <a:t>time we will continue with the IEEE Standard 754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0942" y="274637"/>
            <a:ext cx="7590118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IEEE Standard 754-2008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35221" y="1188490"/>
            <a:ext cx="103057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Recall that the IEEE Standard 754 denotes the standard representation for floating point numbers</a:t>
            </a:r>
            <a:r>
              <a:rPr lang="en-US" sz="2400" dirty="0" smtClean="0"/>
              <a:t>.  32 </a:t>
            </a:r>
            <a:r>
              <a:rPr lang="en-US" sz="2400" dirty="0"/>
              <a:t>bit floating point numbers are represented in binary scientific notation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Recall </a:t>
            </a:r>
            <a:r>
              <a:rPr lang="en-US" sz="2400" dirty="0"/>
              <a:t>that decimal floating point numbers are represented in scientific notation as follows:		</a:t>
            </a:r>
            <a:endParaRPr lang="en-US" sz="2400" dirty="0" smtClean="0"/>
          </a:p>
          <a:p>
            <a:pPr lvl="1" algn="just"/>
            <a:r>
              <a:rPr lang="en-US" sz="2400" dirty="0" smtClean="0">
                <a:solidFill>
                  <a:srgbClr val="FF0000"/>
                </a:solidFill>
              </a:rPr>
              <a:t>+/- </a:t>
            </a:r>
            <a:r>
              <a:rPr lang="en-US" sz="2400" dirty="0" err="1">
                <a:solidFill>
                  <a:srgbClr val="FF0000"/>
                </a:solidFill>
              </a:rPr>
              <a:t>x.xxxxx</a:t>
            </a:r>
            <a:r>
              <a:rPr lang="en-US" sz="2400" dirty="0">
                <a:solidFill>
                  <a:srgbClr val="FF0000"/>
                </a:solidFill>
              </a:rPr>
              <a:t> * 10 ^ +/- y</a:t>
            </a:r>
            <a:r>
              <a:rPr lang="en-US" sz="2400" dirty="0"/>
              <a:t>		</a:t>
            </a:r>
            <a:endParaRPr lang="en-US" sz="2400" dirty="0" smtClean="0"/>
          </a:p>
          <a:p>
            <a:pPr lvl="1" algn="just"/>
            <a:r>
              <a:rPr lang="en-US" sz="2400" dirty="0" smtClean="0"/>
              <a:t>Appropriate </a:t>
            </a:r>
            <a:r>
              <a:rPr lang="en-US" sz="2400" dirty="0"/>
              <a:t>representations of </a:t>
            </a:r>
            <a:r>
              <a:rPr lang="en-US" sz="2400" dirty="0" err="1">
                <a:solidFill>
                  <a:srgbClr val="FF0000"/>
                </a:solidFill>
              </a:rPr>
              <a:t>x.xxxxx</a:t>
            </a:r>
            <a:r>
              <a:rPr lang="en-US" sz="2400" dirty="0"/>
              <a:t> are between -</a:t>
            </a:r>
            <a:r>
              <a:rPr lang="en-US" sz="2400" dirty="0">
                <a:solidFill>
                  <a:srgbClr val="FF0000"/>
                </a:solidFill>
              </a:rPr>
              <a:t>9.99999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FF0000"/>
                </a:solidFill>
              </a:rPr>
              <a:t>9.99999</a:t>
            </a:r>
            <a:r>
              <a:rPr lang="en-US" sz="2400" dirty="0" smtClean="0"/>
              <a:t>.</a:t>
            </a:r>
          </a:p>
          <a:p>
            <a:pPr lvl="1" algn="just"/>
            <a:r>
              <a:rPr lang="en-US" sz="2400" dirty="0" smtClean="0"/>
              <a:t>Notice </a:t>
            </a:r>
            <a:r>
              <a:rPr lang="en-US" sz="2400" dirty="0"/>
              <a:t>that </a:t>
            </a:r>
            <a:r>
              <a:rPr lang="en-US" sz="2400" dirty="0">
                <a:solidFill>
                  <a:srgbClr val="FF0000"/>
                </a:solidFill>
              </a:rPr>
              <a:t>10.5 * 10 ^ 7 </a:t>
            </a:r>
            <a:r>
              <a:rPr lang="en-US" sz="2400" dirty="0"/>
              <a:t>is an improper representation.		</a:t>
            </a:r>
            <a:endParaRPr lang="en-US" sz="2400" dirty="0" smtClean="0"/>
          </a:p>
          <a:p>
            <a:pPr lvl="1" algn="just"/>
            <a:r>
              <a:rPr lang="en-US" sz="2400" dirty="0" smtClean="0"/>
              <a:t>The </a:t>
            </a:r>
            <a:r>
              <a:rPr lang="en-US" sz="2400" dirty="0"/>
              <a:t>appropriate representation is </a:t>
            </a:r>
            <a:r>
              <a:rPr lang="en-US" sz="2400" dirty="0">
                <a:solidFill>
                  <a:srgbClr val="FF0000"/>
                </a:solidFill>
              </a:rPr>
              <a:t>1.05 * 10^8</a:t>
            </a:r>
            <a:r>
              <a:rPr lang="en-US" sz="2400" dirty="0"/>
              <a:t>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where </a:t>
            </a:r>
            <a:r>
              <a:rPr lang="en-US" sz="2400" dirty="0"/>
              <a:t>x is the </a:t>
            </a:r>
            <a:r>
              <a:rPr lang="en-US" sz="2400" dirty="0" err="1"/>
              <a:t>significand</a:t>
            </a:r>
            <a:r>
              <a:rPr lang="en-US" sz="2400" dirty="0"/>
              <a:t> and y is the exponent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In binary, we may represent scientific notation as:		</a:t>
            </a:r>
            <a:endParaRPr lang="en-US" sz="2400" dirty="0" smtClean="0"/>
          </a:p>
          <a:p>
            <a:pPr algn="just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+/- </a:t>
            </a:r>
            <a:r>
              <a:rPr lang="en-US" sz="2400" dirty="0" err="1">
                <a:solidFill>
                  <a:srgbClr val="FF0000"/>
                </a:solidFill>
              </a:rPr>
              <a:t>x.xxxxxx</a:t>
            </a:r>
            <a:r>
              <a:rPr lang="en-US" sz="2400" dirty="0">
                <a:solidFill>
                  <a:srgbClr val="FF0000"/>
                </a:solidFill>
              </a:rPr>
              <a:t> * 2 ^ +/- y		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2" algn="just"/>
            <a:r>
              <a:rPr lang="en-US" sz="2400" dirty="0" smtClean="0"/>
              <a:t>sign-bit</a:t>
            </a:r>
            <a:r>
              <a:rPr lang="en-US" sz="2400" dirty="0"/>
              <a:t>	</a:t>
            </a:r>
            <a:r>
              <a:rPr lang="en-US" sz="2400" dirty="0" smtClean="0"/>
              <a:t>	exponent</a:t>
            </a: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significand</a:t>
            </a:r>
            <a:r>
              <a:rPr lang="en-US" sz="2400" dirty="0"/>
              <a:t>		</a:t>
            </a:r>
            <a:endParaRPr lang="en-US" sz="2400" dirty="0" smtClean="0"/>
          </a:p>
          <a:p>
            <a:pPr lvl="2" algn="just"/>
            <a:r>
              <a:rPr lang="en-US" sz="2400" dirty="0" smtClean="0"/>
              <a:t>1-bit</a:t>
            </a:r>
            <a:r>
              <a:rPr lang="en-US" sz="2400" dirty="0"/>
              <a:t>		</a:t>
            </a:r>
            <a:r>
              <a:rPr lang="en-US" sz="2400" dirty="0" smtClean="0"/>
              <a:t>	8-bit</a:t>
            </a:r>
            <a:r>
              <a:rPr lang="en-US" sz="2400" dirty="0"/>
              <a:t>		</a:t>
            </a:r>
            <a:r>
              <a:rPr lang="en-US" sz="2400" dirty="0" smtClean="0"/>
              <a:t>	23-bit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4659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1529" y="749103"/>
            <a:ext cx="548613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The sign bit denotes whether the </a:t>
            </a:r>
            <a:r>
              <a:rPr lang="en-US" sz="2000" dirty="0" err="1"/>
              <a:t>significand</a:t>
            </a:r>
            <a:r>
              <a:rPr lang="en-US" sz="2000" dirty="0"/>
              <a:t> is positive or negative	</a:t>
            </a:r>
            <a:endParaRPr lang="en-US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exponent is a biased binary number and may represent a value between -127 and </a:t>
            </a:r>
            <a:r>
              <a:rPr lang="en-US" sz="2000" dirty="0" smtClean="0"/>
              <a:t>126</a:t>
            </a:r>
            <a:r>
              <a:rPr lang="en-US" sz="2000" dirty="0"/>
              <a:t>		</a:t>
            </a:r>
            <a:endParaRPr lang="en-US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Biased </a:t>
            </a:r>
            <a:r>
              <a:rPr lang="en-US" sz="2000" dirty="0"/>
              <a:t>binary numbers are those in which we have a range of numbers and </a:t>
            </a:r>
            <a:r>
              <a:rPr lang="en-US" sz="2000" dirty="0" smtClean="0"/>
              <a:t>choose a </a:t>
            </a:r>
            <a:r>
              <a:rPr lang="en-US" sz="2000" dirty="0"/>
              <a:t>value to represent </a:t>
            </a:r>
            <a:r>
              <a:rPr lang="en-US" sz="2000" dirty="0" smtClean="0"/>
              <a:t>zero. All </a:t>
            </a:r>
            <a:r>
              <a:rPr lang="en-US" sz="2000" dirty="0"/>
              <a:t>values greater than that point are positive.  All less </a:t>
            </a:r>
            <a:r>
              <a:rPr lang="en-US" sz="2000" dirty="0" smtClean="0"/>
              <a:t>than that </a:t>
            </a:r>
            <a:r>
              <a:rPr lang="en-US" sz="2000" dirty="0"/>
              <a:t>point are negative.		</a:t>
            </a:r>
            <a:endParaRPr lang="en-US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Take </a:t>
            </a:r>
            <a:r>
              <a:rPr lang="en-US" sz="2000" dirty="0"/>
              <a:t>4 bit numbers as an example.</a:t>
            </a:r>
          </a:p>
        </p:txBody>
      </p:sp>
      <p:sp>
        <p:nvSpPr>
          <p:cNvPr id="5" name="Rectangle 4"/>
          <p:cNvSpPr/>
          <p:nvPr/>
        </p:nvSpPr>
        <p:spPr>
          <a:xfrm>
            <a:off x="6682382" y="749103"/>
            <a:ext cx="507418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0000  &lt;-- -8d	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0001  </a:t>
            </a:r>
            <a:r>
              <a:rPr lang="en-US" sz="2000" dirty="0">
                <a:solidFill>
                  <a:srgbClr val="FF0000"/>
                </a:solidFill>
              </a:rPr>
              <a:t>&lt;-- -7d	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0010  </a:t>
            </a:r>
            <a:r>
              <a:rPr lang="en-US" sz="2000" dirty="0">
                <a:solidFill>
                  <a:srgbClr val="FF0000"/>
                </a:solidFill>
              </a:rPr>
              <a:t>&lt;-- -6d	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0011  </a:t>
            </a:r>
            <a:r>
              <a:rPr lang="en-US" sz="2000" dirty="0">
                <a:solidFill>
                  <a:srgbClr val="FF0000"/>
                </a:solidFill>
              </a:rPr>
              <a:t>&lt;-- -5d	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0100  </a:t>
            </a:r>
            <a:r>
              <a:rPr lang="en-US" sz="2000" dirty="0">
                <a:solidFill>
                  <a:srgbClr val="FF0000"/>
                </a:solidFill>
              </a:rPr>
              <a:t>&lt;-- -4d	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0101  </a:t>
            </a:r>
            <a:r>
              <a:rPr lang="en-US" sz="2000" dirty="0">
                <a:solidFill>
                  <a:srgbClr val="FF0000"/>
                </a:solidFill>
              </a:rPr>
              <a:t>&lt;-- -3d	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0110  </a:t>
            </a:r>
            <a:r>
              <a:rPr lang="en-US" sz="2000" dirty="0">
                <a:solidFill>
                  <a:srgbClr val="FF0000"/>
                </a:solidFill>
              </a:rPr>
              <a:t>&lt;-- -2d	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0111  </a:t>
            </a:r>
            <a:r>
              <a:rPr lang="en-US" sz="2000" dirty="0">
                <a:solidFill>
                  <a:srgbClr val="FF0000"/>
                </a:solidFill>
              </a:rPr>
              <a:t>&lt;-- -1d 	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1000  </a:t>
            </a:r>
            <a:r>
              <a:rPr lang="en-US" sz="2000" dirty="0">
                <a:solidFill>
                  <a:srgbClr val="FF0000"/>
                </a:solidFill>
              </a:rPr>
              <a:t>&lt;-- 0d</a:t>
            </a:r>
            <a:r>
              <a:rPr lang="en-US" sz="2000" dirty="0"/>
              <a:t>    Notice that this representation is </a:t>
            </a:r>
            <a:endParaRPr lang="en-US" sz="2000" dirty="0" smtClean="0"/>
          </a:p>
          <a:p>
            <a:pPr lvl="3" algn="just"/>
            <a:r>
              <a:rPr lang="en-US" sz="2000" dirty="0" smtClean="0"/>
              <a:t>  biased </a:t>
            </a:r>
            <a:r>
              <a:rPr lang="en-US" sz="2000" dirty="0"/>
              <a:t>because we moved zero.	</a:t>
            </a:r>
            <a:endParaRPr lang="en-US" sz="2000" dirty="0" smtClean="0"/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1001  </a:t>
            </a:r>
            <a:r>
              <a:rPr lang="en-US" sz="2000" dirty="0">
                <a:solidFill>
                  <a:srgbClr val="FF0000"/>
                </a:solidFill>
              </a:rPr>
              <a:t>&lt;-- 1d	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1010  </a:t>
            </a:r>
            <a:r>
              <a:rPr lang="en-US" sz="2000" dirty="0">
                <a:solidFill>
                  <a:srgbClr val="FF0000"/>
                </a:solidFill>
              </a:rPr>
              <a:t>&lt;-- 2d	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1011  </a:t>
            </a:r>
            <a:r>
              <a:rPr lang="en-US" sz="2000" dirty="0">
                <a:solidFill>
                  <a:srgbClr val="FF0000"/>
                </a:solidFill>
              </a:rPr>
              <a:t>&lt;-- 3d	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1100  </a:t>
            </a:r>
            <a:r>
              <a:rPr lang="en-US" sz="2000" dirty="0">
                <a:solidFill>
                  <a:srgbClr val="FF0000"/>
                </a:solidFill>
              </a:rPr>
              <a:t>&lt;-- 4d	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1101  </a:t>
            </a:r>
            <a:r>
              <a:rPr lang="en-US" sz="2000" dirty="0">
                <a:solidFill>
                  <a:srgbClr val="FF0000"/>
                </a:solidFill>
              </a:rPr>
              <a:t>&lt;-- 5d	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1110  </a:t>
            </a:r>
            <a:r>
              <a:rPr lang="en-US" sz="2000" dirty="0">
                <a:solidFill>
                  <a:srgbClr val="FF0000"/>
                </a:solidFill>
              </a:rPr>
              <a:t>&lt;-- 6d	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1111  </a:t>
            </a:r>
            <a:r>
              <a:rPr lang="en-US" sz="2000" dirty="0">
                <a:solidFill>
                  <a:srgbClr val="FF0000"/>
                </a:solidFill>
              </a:rPr>
              <a:t>&lt;-- </a:t>
            </a:r>
            <a:r>
              <a:rPr lang="en-US" sz="2000" dirty="0" smtClean="0">
                <a:solidFill>
                  <a:srgbClr val="FF0000"/>
                </a:solidFill>
              </a:rPr>
              <a:t>7d  &lt;-  This value is used for infinity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27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Autofit/>
          </a:bodyPr>
          <a:lstStyle/>
          <a:p>
            <a:r>
              <a:rPr lang="en-US" sz="3600" dirty="0" smtClean="0"/>
              <a:t>Biased Representation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344385" y="1188490"/>
            <a:ext cx="1099655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A bias is an movement to one side or an offset.  We offset our representation of </a:t>
            </a:r>
            <a:r>
              <a:rPr lang="en-US" sz="2800" dirty="0" smtClean="0"/>
              <a:t>zero by </a:t>
            </a:r>
            <a:r>
              <a:rPr lang="en-US" sz="2800" dirty="0"/>
              <a:t>half of our range.		</a:t>
            </a:r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This </a:t>
            </a:r>
            <a:r>
              <a:rPr lang="en-US" sz="2800" dirty="0"/>
              <a:t>is useful in representing the exponent because it makes comparison of </a:t>
            </a:r>
            <a:r>
              <a:rPr lang="en-US" sz="2800" dirty="0" smtClean="0"/>
              <a:t>floating point </a:t>
            </a:r>
            <a:r>
              <a:rPr lang="en-US" sz="2800" dirty="0"/>
              <a:t>values easy.	</a:t>
            </a:r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 err="1"/>
              <a:t>significand</a:t>
            </a:r>
            <a:r>
              <a:rPr lang="en-US" sz="2800" dirty="0"/>
              <a:t> represents an unsigned binary value less than 2 decimal.  Notice that this	value will always be greater than or equal to one unless it is zero.  Therefore, we will ignore	the leading one in the </a:t>
            </a:r>
            <a:r>
              <a:rPr lang="en-US" sz="2800" dirty="0" err="1"/>
              <a:t>significand</a:t>
            </a:r>
            <a:r>
              <a:rPr lang="en-US" sz="2800" dirty="0"/>
              <a:t>.	</a:t>
            </a:r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Simply </a:t>
            </a:r>
            <a:r>
              <a:rPr lang="en-US" sz="2800" dirty="0"/>
              <a:t>put, the </a:t>
            </a:r>
            <a:r>
              <a:rPr lang="en-US" sz="2800" dirty="0" err="1"/>
              <a:t>significand</a:t>
            </a:r>
            <a:r>
              <a:rPr lang="en-US" sz="2800" dirty="0"/>
              <a:t> denotes the significant bits of the value we are trying to represent.</a:t>
            </a:r>
          </a:p>
        </p:txBody>
      </p:sp>
    </p:spTree>
    <p:extLst>
      <p:ext uri="{BB962C8B-B14F-4D97-AF65-F5344CB8AC3E}">
        <p14:creationId xmlns:p14="http://schemas.microsoft.com/office/powerpoint/2010/main" val="505018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0086" y="808480"/>
            <a:ext cx="10996550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Let's examine a decimal </a:t>
            </a:r>
            <a:r>
              <a:rPr lang="en-US" sz="2400" dirty="0" smtClean="0"/>
              <a:t>value. Take </a:t>
            </a:r>
            <a:r>
              <a:rPr lang="en-US" sz="2400" dirty="0">
                <a:solidFill>
                  <a:srgbClr val="FF0000"/>
                </a:solidFill>
              </a:rPr>
              <a:t>123.5</a:t>
            </a:r>
            <a:r>
              <a:rPr lang="en-US" sz="2400" dirty="0"/>
              <a:t> as an example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A </a:t>
            </a:r>
            <a:r>
              <a:rPr lang="en-US" sz="2400" dirty="0"/>
              <a:t>binary representation of this value is as follows</a:t>
            </a:r>
            <a:r>
              <a:rPr lang="en-US" sz="2400" dirty="0" smtClean="0"/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1111011.1b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To </a:t>
            </a:r>
            <a:r>
              <a:rPr lang="en-US" sz="2400" dirty="0"/>
              <a:t>convert this to IEEE Standard 754 representation, we move the decimal place to the left six places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Now </a:t>
            </a:r>
            <a:r>
              <a:rPr lang="en-US" sz="2400" dirty="0"/>
              <a:t>the representation is as follows</a:t>
            </a:r>
            <a:r>
              <a:rPr lang="en-US" sz="2400" dirty="0" smtClean="0"/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1.1110111b </a:t>
            </a:r>
            <a:r>
              <a:rPr lang="en-US" sz="2400" dirty="0">
                <a:solidFill>
                  <a:srgbClr val="FF0000"/>
                </a:solidFill>
              </a:rPr>
              <a:t>* 2d ^ </a:t>
            </a:r>
            <a:r>
              <a:rPr lang="en-US" sz="2400" dirty="0" smtClean="0">
                <a:solidFill>
                  <a:srgbClr val="FF0000"/>
                </a:solidFill>
              </a:rPr>
              <a:t>6d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Using </a:t>
            </a:r>
            <a:r>
              <a:rPr lang="en-US" sz="2400" dirty="0"/>
              <a:t>biased binary with 8 bits, </a:t>
            </a:r>
            <a:r>
              <a:rPr lang="en-US" sz="2400" dirty="0" smtClean="0"/>
              <a:t>our range starts at -127 (0x00) and goes to 126 (0xfe)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6d </a:t>
            </a:r>
            <a:r>
              <a:rPr lang="en-US" sz="2400" dirty="0">
                <a:solidFill>
                  <a:srgbClr val="FF0000"/>
                </a:solidFill>
              </a:rPr>
              <a:t>= </a:t>
            </a:r>
            <a:r>
              <a:rPr lang="en-US" sz="2400" dirty="0" smtClean="0">
                <a:solidFill>
                  <a:srgbClr val="FF0000"/>
                </a:solidFill>
              </a:rPr>
              <a:t>110b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6 + 127 = 133 So</a:t>
            </a:r>
            <a:r>
              <a:rPr lang="en-US" sz="2400" dirty="0"/>
              <a:t>, our representation of </a:t>
            </a:r>
            <a:r>
              <a:rPr lang="en-US" sz="2400" dirty="0">
                <a:solidFill>
                  <a:srgbClr val="FF0000"/>
                </a:solidFill>
              </a:rPr>
              <a:t>123.5</a:t>
            </a:r>
            <a:r>
              <a:rPr lang="en-US" sz="2400" dirty="0"/>
              <a:t> is </a:t>
            </a:r>
            <a:r>
              <a:rPr lang="en-US" sz="2400" dirty="0">
                <a:solidFill>
                  <a:srgbClr val="FF0000"/>
                </a:solidFill>
              </a:rPr>
              <a:t>1.1110111b * </a:t>
            </a:r>
            <a:r>
              <a:rPr lang="en-US" sz="2400" dirty="0" smtClean="0">
                <a:solidFill>
                  <a:srgbClr val="FF0000"/>
                </a:solidFill>
              </a:rPr>
              <a:t>2d ^ </a:t>
            </a:r>
            <a:r>
              <a:rPr lang="en-US" sz="2400" dirty="0">
                <a:solidFill>
                  <a:srgbClr val="FF0000"/>
                </a:solidFill>
              </a:rPr>
              <a:t>6d </a:t>
            </a:r>
            <a:r>
              <a:rPr lang="en-US" sz="2400" dirty="0" smtClean="0">
                <a:solidFill>
                  <a:srgbClr val="FF0000"/>
                </a:solidFill>
              </a:rPr>
              <a:t>which is converted to  </a:t>
            </a:r>
            <a:r>
              <a:rPr lang="en-US" sz="2400" dirty="0">
                <a:solidFill>
                  <a:srgbClr val="FF0000"/>
                </a:solidFill>
              </a:rPr>
              <a:t>1.1110111b * 2d ^  1000 </a:t>
            </a:r>
            <a:r>
              <a:rPr lang="en-US" sz="2400" dirty="0" smtClean="0">
                <a:solidFill>
                  <a:srgbClr val="FF0000"/>
                </a:solidFill>
              </a:rPr>
              <a:t>0101b </a:t>
            </a:r>
            <a:r>
              <a:rPr lang="en-US" sz="2400" dirty="0" smtClean="0"/>
              <a:t>using biased </a:t>
            </a:r>
            <a:r>
              <a:rPr lang="en-US" sz="2400" dirty="0"/>
              <a:t>binary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Our sign bit is 0 since we are using a positive number, so our representation is now</a:t>
            </a:r>
            <a:r>
              <a:rPr lang="en-US" sz="2400" dirty="0" smtClean="0"/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0</a:t>
            </a:r>
            <a:r>
              <a:rPr lang="en-US" sz="2400" dirty="0"/>
              <a:t>	</a:t>
            </a:r>
            <a:r>
              <a:rPr lang="en-US" sz="2400" dirty="0" smtClean="0"/>
              <a:t>	1000 0101</a:t>
            </a:r>
            <a:r>
              <a:rPr lang="en-US" sz="2400" dirty="0"/>
              <a:t>	</a:t>
            </a:r>
            <a:r>
              <a:rPr lang="en-US" sz="2400" dirty="0" smtClean="0"/>
              <a:t>		1110 </a:t>
            </a:r>
            <a:r>
              <a:rPr lang="en-US" sz="2400" dirty="0"/>
              <a:t>1110 0000 0000 0000 </a:t>
            </a:r>
            <a:r>
              <a:rPr lang="en-US" sz="2400" dirty="0" smtClean="0"/>
              <a:t>000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sign</a:t>
            </a:r>
            <a:r>
              <a:rPr lang="en-US" sz="2400" dirty="0"/>
              <a:t>	</a:t>
            </a:r>
            <a:r>
              <a:rPr lang="en-US" sz="2400" dirty="0" smtClean="0"/>
              <a:t>	exponent</a:t>
            </a:r>
            <a:r>
              <a:rPr lang="en-US" sz="2400" dirty="0"/>
              <a:t>	</a:t>
            </a:r>
            <a:r>
              <a:rPr lang="en-US" sz="2400" dirty="0" smtClean="0"/>
              <a:t>			</a:t>
            </a:r>
            <a:r>
              <a:rPr lang="en-US" sz="2400" dirty="0" err="1" smtClean="0"/>
              <a:t>significand</a:t>
            </a:r>
            <a:r>
              <a:rPr lang="en-US" sz="2400" dirty="0" smtClean="0"/>
              <a:t> </a:t>
            </a:r>
            <a:r>
              <a:rPr lang="en-US" sz="2400" dirty="0"/>
              <a:t>(23 bits</a:t>
            </a:r>
            <a:r>
              <a:rPr lang="en-US" sz="2400" dirty="0" smtClean="0"/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Notice </a:t>
            </a:r>
            <a:r>
              <a:rPr lang="en-US" sz="2400" dirty="0"/>
              <a:t>that we dropped the leading one in the </a:t>
            </a:r>
            <a:r>
              <a:rPr lang="en-US" sz="2400" dirty="0" err="1"/>
              <a:t>significand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5394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1529" y="796604"/>
            <a:ext cx="109965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Let's look at another example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Take </a:t>
            </a:r>
            <a:r>
              <a:rPr lang="en-US" sz="2400" dirty="0"/>
              <a:t>205.4 as an example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205.4 </a:t>
            </a:r>
            <a:r>
              <a:rPr lang="en-US" sz="2400" dirty="0"/>
              <a:t>is converted as follows</a:t>
            </a:r>
            <a:r>
              <a:rPr lang="en-US" sz="2400" dirty="0" smtClean="0"/>
              <a:t>:</a:t>
            </a:r>
          </a:p>
          <a:p>
            <a:pPr lvl="2" algn="just"/>
            <a:r>
              <a:rPr lang="en-US" sz="2400" dirty="0" smtClean="0">
                <a:solidFill>
                  <a:srgbClr val="FF0000"/>
                </a:solidFill>
              </a:rPr>
              <a:t>205 </a:t>
            </a:r>
            <a:r>
              <a:rPr lang="en-US" sz="2400" dirty="0">
                <a:solidFill>
                  <a:srgbClr val="FF0000"/>
                </a:solidFill>
              </a:rPr>
              <a:t>% 2 = 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</a:p>
          <a:p>
            <a:pPr lvl="2" algn="just"/>
            <a:r>
              <a:rPr lang="en-US" sz="2400" dirty="0" smtClean="0">
                <a:solidFill>
                  <a:srgbClr val="FF0000"/>
                </a:solidFill>
              </a:rPr>
              <a:t>102 </a:t>
            </a:r>
            <a:r>
              <a:rPr lang="en-US" sz="2400" dirty="0">
                <a:solidFill>
                  <a:srgbClr val="FF0000"/>
                </a:solidFill>
              </a:rPr>
              <a:t>% 2 = </a:t>
            </a:r>
            <a:r>
              <a:rPr lang="en-US" sz="2400" dirty="0" smtClean="0">
                <a:solidFill>
                  <a:srgbClr val="FF0000"/>
                </a:solidFill>
              </a:rPr>
              <a:t>0</a:t>
            </a:r>
          </a:p>
          <a:p>
            <a:pPr lvl="2" algn="just"/>
            <a:r>
              <a:rPr lang="en-US" sz="2400" dirty="0" smtClean="0">
                <a:solidFill>
                  <a:srgbClr val="FF0000"/>
                </a:solidFill>
              </a:rPr>
              <a:t>51 </a:t>
            </a:r>
            <a:r>
              <a:rPr lang="en-US" sz="2400" dirty="0">
                <a:solidFill>
                  <a:srgbClr val="FF0000"/>
                </a:solidFill>
              </a:rPr>
              <a:t>% 2  = 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</a:p>
          <a:p>
            <a:pPr lvl="2" algn="just"/>
            <a:r>
              <a:rPr lang="en-US" sz="2400" dirty="0" smtClean="0">
                <a:solidFill>
                  <a:srgbClr val="FF0000"/>
                </a:solidFill>
              </a:rPr>
              <a:t>25 </a:t>
            </a:r>
            <a:r>
              <a:rPr lang="en-US" sz="2400" dirty="0">
                <a:solidFill>
                  <a:srgbClr val="FF0000"/>
                </a:solidFill>
              </a:rPr>
              <a:t>% 2  = 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</a:p>
          <a:p>
            <a:pPr lvl="2" algn="just"/>
            <a:r>
              <a:rPr lang="en-US" sz="2400" dirty="0" smtClean="0">
                <a:solidFill>
                  <a:srgbClr val="FF0000"/>
                </a:solidFill>
              </a:rPr>
              <a:t>12 </a:t>
            </a:r>
            <a:r>
              <a:rPr lang="en-US" sz="2400" dirty="0">
                <a:solidFill>
                  <a:srgbClr val="FF0000"/>
                </a:solidFill>
              </a:rPr>
              <a:t>% 2  = </a:t>
            </a:r>
            <a:r>
              <a:rPr lang="en-US" sz="2400" dirty="0" smtClean="0">
                <a:solidFill>
                  <a:srgbClr val="FF0000"/>
                </a:solidFill>
              </a:rPr>
              <a:t>0</a:t>
            </a:r>
          </a:p>
          <a:p>
            <a:pPr lvl="2" algn="just"/>
            <a:r>
              <a:rPr lang="en-US" sz="2400" dirty="0" smtClean="0">
                <a:solidFill>
                  <a:srgbClr val="FF0000"/>
                </a:solidFill>
              </a:rPr>
              <a:t>6 </a:t>
            </a:r>
            <a:r>
              <a:rPr lang="en-US" sz="2400" dirty="0">
                <a:solidFill>
                  <a:srgbClr val="FF0000"/>
                </a:solidFill>
              </a:rPr>
              <a:t>% 2   = </a:t>
            </a:r>
            <a:r>
              <a:rPr lang="en-US" sz="2400" dirty="0" smtClean="0">
                <a:solidFill>
                  <a:srgbClr val="FF0000"/>
                </a:solidFill>
              </a:rPr>
              <a:t>0</a:t>
            </a:r>
          </a:p>
          <a:p>
            <a:pPr lvl="2" algn="just"/>
            <a:r>
              <a:rPr lang="en-US" sz="2400" dirty="0" smtClean="0">
                <a:solidFill>
                  <a:srgbClr val="FF0000"/>
                </a:solidFill>
              </a:rPr>
              <a:t>3 </a:t>
            </a:r>
            <a:r>
              <a:rPr lang="en-US" sz="2400" dirty="0">
                <a:solidFill>
                  <a:srgbClr val="FF0000"/>
                </a:solidFill>
              </a:rPr>
              <a:t>% 2   = 1           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2" algn="just"/>
            <a:r>
              <a:rPr lang="en-US" sz="2400" dirty="0" smtClean="0">
                <a:solidFill>
                  <a:srgbClr val="FF0000"/>
                </a:solidFill>
              </a:rPr>
              <a:t>1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Notice </a:t>
            </a:r>
            <a:r>
              <a:rPr lang="en-US" sz="2400" dirty="0"/>
              <a:t>that 205d = 11001101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17812" y="1152864"/>
            <a:ext cx="201431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0.4 * </a:t>
            </a:r>
            <a:r>
              <a:rPr lang="en-US" sz="2000" dirty="0" smtClean="0">
                <a:solidFill>
                  <a:srgbClr val="FF0000"/>
                </a:solidFill>
              </a:rPr>
              <a:t>2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---------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0.8 </a:t>
            </a:r>
            <a:r>
              <a:rPr lang="en-US" sz="2000" dirty="0">
                <a:solidFill>
                  <a:srgbClr val="FF0000"/>
                </a:solidFill>
              </a:rPr>
              <a:t>* </a:t>
            </a:r>
            <a:r>
              <a:rPr lang="en-US" sz="2000" dirty="0" smtClean="0">
                <a:solidFill>
                  <a:srgbClr val="FF0000"/>
                </a:solidFill>
              </a:rPr>
              <a:t>2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1.6 </a:t>
            </a:r>
            <a:r>
              <a:rPr lang="en-US" sz="2000" dirty="0">
                <a:solidFill>
                  <a:srgbClr val="FF0000"/>
                </a:solidFill>
              </a:rPr>
              <a:t>--&gt; 0.6 * </a:t>
            </a:r>
            <a:r>
              <a:rPr lang="en-US" sz="2000" dirty="0" smtClean="0">
                <a:solidFill>
                  <a:srgbClr val="FF0000"/>
                </a:solidFill>
              </a:rPr>
              <a:t>2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1.2 </a:t>
            </a:r>
            <a:r>
              <a:rPr lang="en-US" sz="2000" dirty="0">
                <a:solidFill>
                  <a:srgbClr val="FF0000"/>
                </a:solidFill>
              </a:rPr>
              <a:t>--&gt; 0.2 * </a:t>
            </a:r>
            <a:r>
              <a:rPr lang="en-US" sz="2000" dirty="0" smtClean="0">
                <a:solidFill>
                  <a:srgbClr val="FF0000"/>
                </a:solidFill>
              </a:rPr>
              <a:t>2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0.4 </a:t>
            </a:r>
            <a:r>
              <a:rPr lang="en-US" sz="2000" dirty="0">
                <a:solidFill>
                  <a:srgbClr val="FF0000"/>
                </a:solidFill>
              </a:rPr>
              <a:t>* </a:t>
            </a:r>
            <a:r>
              <a:rPr lang="en-US" sz="2000" dirty="0" smtClean="0">
                <a:solidFill>
                  <a:srgbClr val="FF0000"/>
                </a:solidFill>
              </a:rPr>
              <a:t>2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0.8 </a:t>
            </a:r>
            <a:r>
              <a:rPr lang="en-US" sz="2000" dirty="0">
                <a:solidFill>
                  <a:srgbClr val="FF0000"/>
                </a:solidFill>
              </a:rPr>
              <a:t>* </a:t>
            </a:r>
            <a:r>
              <a:rPr lang="en-US" sz="2000" dirty="0" smtClean="0">
                <a:solidFill>
                  <a:srgbClr val="FF0000"/>
                </a:solidFill>
              </a:rPr>
              <a:t>2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1.6 </a:t>
            </a:r>
            <a:r>
              <a:rPr lang="en-US" sz="2000" dirty="0">
                <a:solidFill>
                  <a:srgbClr val="FF0000"/>
                </a:solidFill>
              </a:rPr>
              <a:t>--&gt; 0.6 * </a:t>
            </a:r>
            <a:r>
              <a:rPr lang="en-US" sz="2000" dirty="0" smtClean="0">
                <a:solidFill>
                  <a:srgbClr val="FF0000"/>
                </a:solidFill>
              </a:rPr>
              <a:t>2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1.2 </a:t>
            </a:r>
            <a:r>
              <a:rPr lang="en-US" sz="2000" dirty="0">
                <a:solidFill>
                  <a:srgbClr val="FF0000"/>
                </a:solidFill>
              </a:rPr>
              <a:t>--&gt; 0.2 * </a:t>
            </a:r>
            <a:r>
              <a:rPr lang="en-US" sz="2000" dirty="0" smtClean="0">
                <a:solidFill>
                  <a:srgbClr val="FF0000"/>
                </a:solidFill>
              </a:rPr>
              <a:t>2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0.4 </a:t>
            </a:r>
            <a:r>
              <a:rPr lang="en-US" sz="2000" dirty="0">
                <a:solidFill>
                  <a:srgbClr val="FF0000"/>
                </a:solidFill>
              </a:rPr>
              <a:t>* </a:t>
            </a:r>
            <a:r>
              <a:rPr lang="en-US" sz="2000" dirty="0" smtClean="0">
                <a:solidFill>
                  <a:srgbClr val="FF0000"/>
                </a:solidFill>
              </a:rPr>
              <a:t>2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0.8 </a:t>
            </a:r>
            <a:r>
              <a:rPr lang="en-US" sz="2000" dirty="0">
                <a:solidFill>
                  <a:srgbClr val="FF0000"/>
                </a:solidFill>
              </a:rPr>
              <a:t>* </a:t>
            </a:r>
            <a:r>
              <a:rPr lang="en-US" sz="2000" dirty="0" smtClean="0">
                <a:solidFill>
                  <a:srgbClr val="FF0000"/>
                </a:solidFill>
              </a:rPr>
              <a:t>2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1.6 </a:t>
            </a:r>
            <a:r>
              <a:rPr lang="en-US" sz="2000" dirty="0">
                <a:solidFill>
                  <a:srgbClr val="FF0000"/>
                </a:solidFill>
              </a:rPr>
              <a:t>--&gt; 0.6 * </a:t>
            </a:r>
            <a:r>
              <a:rPr lang="en-US" sz="2000" dirty="0" smtClean="0">
                <a:solidFill>
                  <a:srgbClr val="FF0000"/>
                </a:solidFill>
              </a:rPr>
              <a:t>2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1.2 </a:t>
            </a:r>
            <a:r>
              <a:rPr lang="en-US" sz="2000" dirty="0">
                <a:solidFill>
                  <a:srgbClr val="FF0000"/>
                </a:solidFill>
              </a:rPr>
              <a:t>--&gt; 0.2 * </a:t>
            </a:r>
            <a:r>
              <a:rPr lang="en-US" sz="2000" dirty="0" smtClean="0">
                <a:solidFill>
                  <a:srgbClr val="FF0000"/>
                </a:solidFill>
              </a:rPr>
              <a:t>2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0.4 </a:t>
            </a:r>
            <a:r>
              <a:rPr lang="en-US" sz="2000" dirty="0">
                <a:solidFill>
                  <a:srgbClr val="FF0000"/>
                </a:solidFill>
              </a:rPr>
              <a:t>* </a:t>
            </a:r>
            <a:r>
              <a:rPr lang="en-US" sz="2000" dirty="0" smtClean="0">
                <a:solidFill>
                  <a:srgbClr val="FF0000"/>
                </a:solidFill>
              </a:rPr>
              <a:t>2….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1529" y="5842660"/>
            <a:ext cx="1119816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022104" y="5939977"/>
            <a:ext cx="80570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So, our result </a:t>
            </a:r>
            <a:r>
              <a:rPr lang="en-US" sz="2400" dirty="0" smtClean="0"/>
              <a:t>is 11001101.011001100110011001100110011 </a:t>
            </a:r>
            <a:r>
              <a:rPr lang="en-US" sz="2400" dirty="0"/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4251961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7258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Representation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02525"/>
            <a:ext cx="10972800" cy="5223639"/>
          </a:xfrm>
        </p:spPr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en-US" dirty="0" smtClean="0"/>
              <a:t>esult is 11001101.011001100110011001100110011 </a:t>
            </a:r>
            <a:r>
              <a:rPr lang="en-US" dirty="0"/>
              <a:t>. . </a:t>
            </a:r>
            <a:r>
              <a:rPr lang="en-US" dirty="0" smtClean="0"/>
              <a:t>.</a:t>
            </a:r>
          </a:p>
          <a:p>
            <a:r>
              <a:rPr lang="en-US" dirty="0"/>
              <a:t>We then move the decimal point to the left by seven places yielding</a:t>
            </a:r>
            <a:r>
              <a:rPr lang="en-US" dirty="0" smtClean="0"/>
              <a:t>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1.1001101011001100110011001100110011 </a:t>
            </a:r>
            <a:r>
              <a:rPr lang="en-US" dirty="0">
                <a:solidFill>
                  <a:srgbClr val="FF0000"/>
                </a:solidFill>
              </a:rPr>
              <a:t>. . . * 2 ^ </a:t>
            </a:r>
            <a:r>
              <a:rPr lang="en-US" dirty="0" smtClean="0">
                <a:solidFill>
                  <a:srgbClr val="FF0000"/>
                </a:solidFill>
              </a:rPr>
              <a:t>7</a:t>
            </a:r>
          </a:p>
          <a:p>
            <a:r>
              <a:rPr lang="en-US" dirty="0" smtClean="0"/>
              <a:t>Now </a:t>
            </a:r>
            <a:r>
              <a:rPr lang="en-US" dirty="0"/>
              <a:t>our IEEE 754 representation is</a:t>
            </a:r>
            <a:r>
              <a:rPr lang="en-US" dirty="0" smtClean="0"/>
              <a:t>:</a:t>
            </a:r>
          </a:p>
          <a:p>
            <a:r>
              <a:rPr lang="en-US" dirty="0" smtClean="0"/>
              <a:t>0</a:t>
            </a:r>
            <a:r>
              <a:rPr lang="en-US" dirty="0"/>
              <a:t>	</a:t>
            </a:r>
            <a:r>
              <a:rPr lang="en-US" dirty="0" smtClean="0"/>
              <a:t>	1000 0110</a:t>
            </a:r>
            <a:r>
              <a:rPr lang="en-US" dirty="0"/>
              <a:t>	</a:t>
            </a:r>
            <a:r>
              <a:rPr lang="en-US" dirty="0" smtClean="0"/>
              <a:t>		1001 </a:t>
            </a:r>
            <a:r>
              <a:rPr lang="en-US" dirty="0"/>
              <a:t>1010 1100 1100 1100 </a:t>
            </a:r>
            <a:r>
              <a:rPr lang="en-US" dirty="0" smtClean="0"/>
              <a:t>110</a:t>
            </a:r>
          </a:p>
          <a:p>
            <a:r>
              <a:rPr lang="en-US" dirty="0" smtClean="0"/>
              <a:t>sign</a:t>
            </a:r>
            <a:r>
              <a:rPr lang="en-US" dirty="0"/>
              <a:t>	exponent	</a:t>
            </a:r>
            <a:r>
              <a:rPr lang="en-US" dirty="0" smtClean="0"/>
              <a:t>		</a:t>
            </a:r>
            <a:r>
              <a:rPr lang="en-US" dirty="0" err="1" smtClean="0"/>
              <a:t>significand</a:t>
            </a:r>
            <a:endParaRPr lang="en-US" dirty="0" smtClean="0"/>
          </a:p>
          <a:p>
            <a:r>
              <a:rPr lang="en-US" dirty="0" smtClean="0"/>
              <a:t>For the exponent, the result is 7+127 = 134 = 128 + 4 + 2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and +/- Infinity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the IEEE 754-2008 standard zero is represented as follows:</a:t>
            </a:r>
          </a:p>
          <a:p>
            <a:r>
              <a:rPr lang="en-US" dirty="0"/>
              <a:t>0		</a:t>
            </a:r>
            <a:r>
              <a:rPr lang="en-US" dirty="0" smtClean="0"/>
              <a:t>0000 0000</a:t>
            </a:r>
            <a:r>
              <a:rPr lang="en-US" dirty="0"/>
              <a:t>			</a:t>
            </a:r>
            <a:r>
              <a:rPr lang="en-US" dirty="0" smtClean="0"/>
              <a:t>0000 0000 0000 0000 0000 000</a:t>
            </a:r>
            <a:endParaRPr lang="en-US" dirty="0"/>
          </a:p>
          <a:p>
            <a:r>
              <a:rPr lang="en-US" dirty="0"/>
              <a:t>sign	exponent			</a:t>
            </a:r>
            <a:r>
              <a:rPr lang="en-US" dirty="0" err="1" smtClean="0"/>
              <a:t>significand</a:t>
            </a:r>
            <a:endParaRPr lang="en-US" dirty="0" smtClean="0"/>
          </a:p>
          <a:p>
            <a:r>
              <a:rPr lang="en-US" dirty="0" smtClean="0"/>
              <a:t>Positive Infinity is represented as:</a:t>
            </a:r>
          </a:p>
          <a:p>
            <a:r>
              <a:rPr lang="en-US" dirty="0"/>
              <a:t>0		</a:t>
            </a:r>
            <a:r>
              <a:rPr lang="en-US" dirty="0" smtClean="0"/>
              <a:t>1111 1111</a:t>
            </a:r>
            <a:r>
              <a:rPr lang="en-US" dirty="0"/>
              <a:t>			0000 0000 0000 0000 0000 000</a:t>
            </a:r>
          </a:p>
          <a:p>
            <a:r>
              <a:rPr lang="en-US" dirty="0" smtClean="0"/>
              <a:t>Negative Infinity is represented as:</a:t>
            </a:r>
          </a:p>
          <a:p>
            <a:r>
              <a:rPr lang="en-US" dirty="0" smtClean="0"/>
              <a:t>1</a:t>
            </a:r>
            <a:r>
              <a:rPr lang="en-US" dirty="0"/>
              <a:t>		1111 1111			0000 0000 0000 0000 0000 </a:t>
            </a:r>
            <a:r>
              <a:rPr lang="en-US" dirty="0" smtClean="0"/>
              <a:t>000</a:t>
            </a:r>
          </a:p>
          <a:p>
            <a:r>
              <a:rPr lang="en-US" dirty="0" smtClean="0"/>
              <a:t>NAN – Not a Number</a:t>
            </a:r>
          </a:p>
          <a:p>
            <a:r>
              <a:rPr lang="en-US" dirty="0"/>
              <a:t>1		1111 1111			</a:t>
            </a:r>
            <a:r>
              <a:rPr lang="en-US" dirty="0" err="1" smtClean="0"/>
              <a:t>xxxx</a:t>
            </a:r>
            <a:r>
              <a:rPr lang="en-US" dirty="0" smtClean="0"/>
              <a:t> </a:t>
            </a:r>
            <a:r>
              <a:rPr lang="en-US" dirty="0" err="1" smtClean="0"/>
              <a:t>xxxx</a:t>
            </a:r>
            <a:r>
              <a:rPr lang="en-US" dirty="0" smtClean="0"/>
              <a:t> </a:t>
            </a:r>
            <a:r>
              <a:rPr lang="en-US" dirty="0" err="1" smtClean="0"/>
              <a:t>xxxx</a:t>
            </a:r>
            <a:r>
              <a:rPr lang="en-US" dirty="0" smtClean="0"/>
              <a:t> </a:t>
            </a:r>
            <a:r>
              <a:rPr lang="en-US" dirty="0" err="1" smtClean="0"/>
              <a:t>xxxx</a:t>
            </a:r>
            <a:r>
              <a:rPr lang="en-US" dirty="0" smtClean="0"/>
              <a:t> </a:t>
            </a:r>
            <a:r>
              <a:rPr lang="en-US" dirty="0" err="1" smtClean="0"/>
              <a:t>xxxx</a:t>
            </a:r>
            <a:r>
              <a:rPr lang="en-US" dirty="0" smtClean="0"/>
              <a:t> xxx</a:t>
            </a:r>
          </a:p>
          <a:p>
            <a:r>
              <a:rPr lang="en-US" dirty="0" smtClean="0"/>
              <a:t>Where x’s are anything other than all zeroes.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497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622</Words>
  <Application>Microsoft Macintosh PowerPoint</Application>
  <PresentationFormat>Custom</PresentationFormat>
  <Paragraphs>140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Computer Organization</vt:lpstr>
      <vt:lpstr>Review</vt:lpstr>
      <vt:lpstr>IEEE Standard 754-2008</vt:lpstr>
      <vt:lpstr>Examples</vt:lpstr>
      <vt:lpstr>Biased Representation</vt:lpstr>
      <vt:lpstr>Examples</vt:lpstr>
      <vt:lpstr>Examples</vt:lpstr>
      <vt:lpstr>Representation</vt:lpstr>
      <vt:lpstr>Zero and +/- Infinity</vt:lpstr>
      <vt:lpstr>More Examples</vt:lpstr>
      <vt:lpstr>Example, Continued</vt:lpstr>
      <vt:lpstr>Working Backwards from MIPS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222</cp:revision>
  <dcterms:created xsi:type="dcterms:W3CDTF">2015-01-19T21:38:56Z</dcterms:created>
  <dcterms:modified xsi:type="dcterms:W3CDTF">2015-03-20T15:10:46Z</dcterms:modified>
</cp:coreProperties>
</file>