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66" r:id="rId5"/>
    <p:sldId id="267" r:id="rId6"/>
    <p:sldId id="268" r:id="rId7"/>
    <p:sldId id="269" r:id="rId8"/>
    <p:sldId id="270" r:id="rId9"/>
    <p:sldId id="259" r:id="rId10"/>
    <p:sldId id="260" r:id="rId11"/>
    <p:sldId id="261" r:id="rId12"/>
    <p:sldId id="274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064B6-FB98-674D-A709-2286DD2AB5D9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A930C-B0E4-BC4E-B931-88FAA001E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2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2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73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5F1B11-D8E9-AE4C-B4B3-594525730A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2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0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8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5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3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2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ECC1-1EF4-7041-BFAB-820EF0847DE0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F40BC-278B-3E4E-9530-0924634A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5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CS345</a:t>
            </a:r>
          </a:p>
          <a:p>
            <a:r>
              <a:rPr lang="en-US" dirty="0" smtClean="0"/>
              <a:t>Notes to help with the in class assignment.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34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Process (job) - program in execution, ready to execute, or waiting for execution</a:t>
            </a:r>
          </a:p>
          <a:p>
            <a:r>
              <a:rPr lang="en-US" dirty="0" smtClean="0"/>
              <a:t>A program is static whereas a </a:t>
            </a:r>
            <a:r>
              <a:rPr lang="en-US" dirty="0" smtClean="0"/>
              <a:t>process (running program) </a:t>
            </a:r>
            <a:r>
              <a:rPr lang="en-US" dirty="0" smtClean="0"/>
              <a:t>is dynamic.</a:t>
            </a:r>
          </a:p>
          <a:p>
            <a:r>
              <a:rPr lang="en-US" dirty="0" smtClean="0"/>
              <a:t>In Operating Systems (cs550) we </a:t>
            </a:r>
            <a:r>
              <a:rPr lang="en-US" dirty="0" smtClean="0"/>
              <a:t>will implement processes using an API called the Message Passing Interface (MPI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MPI will provide us with an abstract layer that will allow us to create and identify processes without worrying about the creation of data structures for sockets or shared </a:t>
            </a:r>
            <a:r>
              <a:rPr lang="en-US" dirty="0" smtClean="0"/>
              <a:t>memory.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974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hreads </a:t>
            </a:r>
            <a:r>
              <a:rPr lang="en-US" dirty="0"/>
              <a:t>- lightweight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ynamic </a:t>
            </a:r>
            <a:r>
              <a:rPr lang="en-US" dirty="0"/>
              <a:t>component of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Often, many threads are </a:t>
            </a:r>
            <a:r>
              <a:rPr lang="en-US" dirty="0"/>
              <a:t>part of a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 smtClean="0"/>
              <a:t>Current </a:t>
            </a:r>
            <a:r>
              <a:rPr lang="en-US" dirty="0" err="1" smtClean="0"/>
              <a:t>OSes</a:t>
            </a:r>
            <a:r>
              <a:rPr lang="en-US" dirty="0" smtClean="0"/>
              <a:t> and Hardware </a:t>
            </a:r>
            <a:r>
              <a:rPr lang="en-US" dirty="0"/>
              <a:t>support </a:t>
            </a:r>
            <a:r>
              <a:rPr lang="en-US" dirty="0" smtClean="0"/>
              <a:t>multithreading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threads (tasks) per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One or more threads per CPU-core</a:t>
            </a:r>
            <a:endParaRPr lang="en-US" dirty="0"/>
          </a:p>
          <a:p>
            <a:r>
              <a:rPr lang="en-US" dirty="0" smtClean="0"/>
              <a:t>Execution </a:t>
            </a:r>
            <a:r>
              <a:rPr lang="en-US" dirty="0"/>
              <a:t>of threads is handled more efficiently than that </a:t>
            </a:r>
            <a:r>
              <a:rPr lang="en-US" dirty="0" smtClean="0"/>
              <a:t>of full </a:t>
            </a:r>
            <a:r>
              <a:rPr lang="en-US" dirty="0"/>
              <a:t>weight processes (although there are other costs)</a:t>
            </a:r>
            <a:r>
              <a:rPr lang="en-US" dirty="0" smtClean="0"/>
              <a:t>.</a:t>
            </a:r>
          </a:p>
          <a:p>
            <a:r>
              <a:rPr lang="en-US" dirty="0"/>
              <a:t>At process creation, one thread is created, the "main" thread.</a:t>
            </a:r>
          </a:p>
          <a:p>
            <a:r>
              <a:rPr lang="en-US" dirty="0"/>
              <a:t>Other threads are created from the "main" thread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58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Embarrassingly Parallel (Map)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Processes and threads are MIMD.</a:t>
            </a:r>
          </a:p>
          <a:p>
            <a:r>
              <a:rPr lang="en-US" dirty="0" smtClean="0"/>
              <a:t>Performing </a:t>
            </a:r>
            <a:r>
              <a:rPr lang="en-US" dirty="0" smtClean="0"/>
              <a:t>array (or matrix) addition is a straightforward example that is easily parallelized</a:t>
            </a:r>
          </a:p>
          <a:p>
            <a:r>
              <a:rPr lang="en-US" dirty="0" smtClean="0"/>
              <a:t>The serial example of this follows: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N;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C[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= A[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+ B[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cs typeface="Courier"/>
              </a:rPr>
              <a:t>OpenMP</a:t>
            </a:r>
            <a:r>
              <a:rPr lang="en-US" dirty="0" smtClean="0">
                <a:cs typeface="Courier"/>
              </a:rPr>
              <a:t> allows you to write a #pragma to parallelize code that you write in a serial (normal) fashion.</a:t>
            </a:r>
          </a:p>
          <a:p>
            <a:r>
              <a:rPr lang="en-US" dirty="0" smtClean="0">
                <a:cs typeface="Courier"/>
              </a:rPr>
              <a:t>Three </a:t>
            </a:r>
            <a:r>
              <a:rPr lang="en-US" dirty="0" err="1" smtClean="0">
                <a:cs typeface="Courier"/>
              </a:rPr>
              <a:t>OpenMP</a:t>
            </a:r>
            <a:r>
              <a:rPr lang="en-US" dirty="0" smtClean="0">
                <a:cs typeface="Courier"/>
              </a:rPr>
              <a:t> parallel versions follow on the next slides</a:t>
            </a:r>
          </a:p>
        </p:txBody>
      </p:sp>
    </p:spTree>
    <p:extLst>
      <p:ext uri="{BB962C8B-B14F-4D97-AF65-F5344CB8AC3E}">
        <p14:creationId xmlns:p14="http://schemas.microsoft.com/office/powerpoint/2010/main" val="412456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First 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could parallelize the loop on the last slide directly as follows: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#pragma </a:t>
            </a:r>
            <a:r>
              <a:rPr lang="en-US" dirty="0" err="1">
                <a:latin typeface="Courier"/>
                <a:cs typeface="Courier"/>
              </a:rPr>
              <a:t>omp</a:t>
            </a:r>
            <a:r>
              <a:rPr lang="en-US" dirty="0">
                <a:latin typeface="Courier"/>
                <a:cs typeface="Courier"/>
              </a:rPr>
              <a:t> parallel private(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 shared(A,B,C)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start = </a:t>
            </a:r>
            <a:r>
              <a:rPr lang="en-US" dirty="0" err="1">
                <a:latin typeface="Courier"/>
                <a:cs typeface="Courier"/>
              </a:rPr>
              <a:t>omp_get_thread_num</a:t>
            </a:r>
            <a:r>
              <a:rPr lang="en-US" dirty="0">
                <a:latin typeface="Courier"/>
                <a:cs typeface="Courier"/>
              </a:rPr>
              <a:t>()*(</a:t>
            </a:r>
            <a:r>
              <a:rPr lang="en-US" dirty="0" smtClean="0">
                <a:latin typeface="Courier"/>
                <a:cs typeface="Courier"/>
              </a:rPr>
              <a:t>N / 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omp_get_num_threads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end = start + (N/</a:t>
            </a:r>
            <a:r>
              <a:rPr lang="en-US" dirty="0" err="1">
                <a:latin typeface="Courier"/>
                <a:cs typeface="Courier"/>
              </a:rPr>
              <a:t>omp_get_num_threads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pPr marL="0" indent="0">
              <a:buNone/>
            </a:pPr>
            <a:r>
              <a:rPr lang="hu-HU" dirty="0">
                <a:latin typeface="Courier"/>
                <a:cs typeface="Courier"/>
              </a:rPr>
              <a:t>  for(i = start; i &lt; end; i++)</a:t>
            </a:r>
          </a:p>
          <a:p>
            <a:pPr marL="0" indent="0">
              <a:buNone/>
            </a:pPr>
            <a:r>
              <a:rPr lang="hu-HU" dirty="0">
                <a:latin typeface="Courier"/>
                <a:cs typeface="Courier"/>
              </a:rPr>
              <a:t>    C[i] = A[i] + B[i];</a:t>
            </a:r>
          </a:p>
          <a:p>
            <a:pPr marL="0" indent="0">
              <a:buNone/>
            </a:pPr>
            <a:r>
              <a:rPr lang="hu-HU" dirty="0">
                <a:latin typeface="Courier"/>
                <a:cs typeface="Courier"/>
              </a:rPr>
              <a:t>  </a:t>
            </a:r>
            <a:r>
              <a:rPr lang="hu-HU" dirty="0" smtClean="0">
                <a:latin typeface="Courier"/>
                <a:cs typeface="Courier"/>
              </a:rPr>
              <a:t>}</a:t>
            </a:r>
          </a:p>
          <a:p>
            <a:r>
              <a:rPr lang="hu-HU" dirty="0" smtClean="0"/>
              <a:t>Notice that i is declared private because it it is not shared between threads – each thread gets its own copy of i</a:t>
            </a:r>
          </a:p>
          <a:p>
            <a:r>
              <a:rPr lang="hu-HU" dirty="0" smtClean="0"/>
              <a:t>Arrays A, B, and C are declared shared because they are shared between threads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1600200"/>
            <a:ext cx="8762999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It is preferred to allow </a:t>
            </a:r>
            <a:r>
              <a:rPr lang="en-US" dirty="0" err="1" smtClean="0"/>
              <a:t>OpenMP</a:t>
            </a:r>
            <a:r>
              <a:rPr lang="en-US" dirty="0" smtClean="0"/>
              <a:t> to directly parallelize loops using the for clause as follows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#</a:t>
            </a:r>
            <a:r>
              <a:rPr lang="en-US" sz="2900" dirty="0">
                <a:latin typeface="Courier"/>
                <a:cs typeface="Courier"/>
              </a:rPr>
              <a:t>pragma </a:t>
            </a:r>
            <a:r>
              <a:rPr lang="en-US" sz="2900" dirty="0" err="1">
                <a:latin typeface="Courier"/>
                <a:cs typeface="Courier"/>
              </a:rPr>
              <a:t>omp</a:t>
            </a:r>
            <a:r>
              <a:rPr lang="en-US" sz="2900" dirty="0">
                <a:latin typeface="Courier"/>
                <a:cs typeface="Courier"/>
              </a:rPr>
              <a:t> parallel private(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) </a:t>
            </a:r>
            <a:r>
              <a:rPr lang="en-US" sz="2900" dirty="0" smtClean="0">
                <a:latin typeface="Courier"/>
                <a:cs typeface="Courier"/>
              </a:rPr>
              <a:t>shared</a:t>
            </a:r>
            <a:r>
              <a:rPr lang="en-US" sz="2900" dirty="0">
                <a:latin typeface="Courier"/>
                <a:cs typeface="Courier"/>
              </a:rPr>
              <a:t>(A,B,C)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{</a:t>
            </a:r>
            <a:endParaRPr lang="en-US" sz="29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 #pragma </a:t>
            </a:r>
            <a:r>
              <a:rPr lang="en-US" sz="2900" dirty="0" err="1">
                <a:latin typeface="Courier"/>
                <a:cs typeface="Courier"/>
              </a:rPr>
              <a:t>omp</a:t>
            </a:r>
            <a:r>
              <a:rPr lang="en-US" sz="2900" dirty="0">
                <a:latin typeface="Courier"/>
                <a:cs typeface="Courier"/>
              </a:rPr>
              <a:t> for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 for(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 = 0;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 &lt; N;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sz="2900" dirty="0">
                <a:latin typeface="Courier"/>
                <a:cs typeface="Courier"/>
              </a:rPr>
              <a:t>    C[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= A[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+ B[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];</a:t>
            </a:r>
          </a:p>
          <a:p>
            <a:pPr marL="0" indent="0">
              <a:buNone/>
            </a:pPr>
            <a:r>
              <a:rPr lang="en-US" sz="2900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/>
              <a:t>Notice that the loop can be written in a serial fashion and it will be automatically partitioned and tasked to a thread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4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Shortened </a:t>
            </a:r>
            <a:r>
              <a:rPr lang="en-US" dirty="0" err="1" smtClean="0"/>
              <a:t>OpenMP</a:t>
            </a:r>
            <a:r>
              <a:rPr lang="en-US" dirty="0" smtClean="0"/>
              <a:t>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When using a single for loop, the parallel and for clauses may be combined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500" dirty="0" smtClean="0">
                <a:latin typeface="Courier"/>
                <a:cs typeface="Courier"/>
              </a:rPr>
              <a:t>#</a:t>
            </a:r>
            <a:r>
              <a:rPr lang="en-US" sz="2500" dirty="0">
                <a:latin typeface="Courier"/>
                <a:cs typeface="Courier"/>
              </a:rPr>
              <a:t>pragma </a:t>
            </a:r>
            <a:r>
              <a:rPr lang="en-US" sz="2500" dirty="0" err="1">
                <a:latin typeface="Courier"/>
                <a:cs typeface="Courier"/>
              </a:rPr>
              <a:t>omp</a:t>
            </a:r>
            <a:r>
              <a:rPr lang="en-US" sz="2500" dirty="0">
                <a:latin typeface="Courier"/>
                <a:cs typeface="Courier"/>
              </a:rPr>
              <a:t> parallel for private(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 smtClean="0">
                <a:latin typeface="Courier"/>
                <a:cs typeface="Courier"/>
              </a:rPr>
              <a:t>) \</a:t>
            </a:r>
          </a:p>
          <a:p>
            <a:pPr marL="0" indent="0">
              <a:buNone/>
            </a:pPr>
            <a:r>
              <a:rPr lang="en-US" sz="2500" dirty="0" smtClean="0">
                <a:latin typeface="Courier"/>
                <a:cs typeface="Courier"/>
              </a:rPr>
              <a:t>shared</a:t>
            </a:r>
            <a:r>
              <a:rPr lang="en-US" sz="2500" dirty="0">
                <a:latin typeface="Courier"/>
                <a:cs typeface="Courier"/>
              </a:rPr>
              <a:t>(A,B,C)</a:t>
            </a:r>
          </a:p>
          <a:p>
            <a:pPr marL="0" indent="0">
              <a:buNone/>
            </a:pPr>
            <a:r>
              <a:rPr lang="en-US" sz="2500" dirty="0">
                <a:latin typeface="Courier"/>
                <a:cs typeface="Courier"/>
              </a:rPr>
              <a:t>  for(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 = 0; 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 &lt; N; 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sz="2500" dirty="0">
                <a:latin typeface="Courier"/>
                <a:cs typeface="Courier"/>
              </a:rPr>
              <a:t>    C[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] = A[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] + B[</a:t>
            </a:r>
            <a:r>
              <a:rPr lang="en-US" sz="2500" dirty="0" err="1">
                <a:latin typeface="Courier"/>
                <a:cs typeface="Courier"/>
              </a:rPr>
              <a:t>i</a:t>
            </a:r>
            <a:r>
              <a:rPr lang="en-US" sz="2500" dirty="0">
                <a:latin typeface="Courier"/>
                <a:cs typeface="Courier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260891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</a:t>
            </a:r>
            <a:r>
              <a:rPr lang="en-US" dirty="0"/>
              <a:t>Taxonomy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SISD = Single Instruction Single </a:t>
            </a:r>
            <a:r>
              <a:rPr lang="en-US" sz="2800" dirty="0" smtClean="0"/>
              <a:t>Data = Serial Programming</a:t>
            </a:r>
            <a:endParaRPr lang="en-US" sz="2800" dirty="0"/>
          </a:p>
          <a:p>
            <a:r>
              <a:rPr lang="en-US" sz="2800" dirty="0"/>
              <a:t>SIMD = Single Instruction Multiple </a:t>
            </a:r>
            <a:r>
              <a:rPr lang="en-US" sz="2800" dirty="0" smtClean="0"/>
              <a:t>Data = Implicit Parallelism (Instruction/Architecture Level)</a:t>
            </a:r>
            <a:endParaRPr lang="en-US" sz="2800" dirty="0"/>
          </a:p>
          <a:p>
            <a:r>
              <a:rPr lang="en-US" sz="2800" dirty="0"/>
              <a:t>MISD = Multiple Instruction Single Data (Rarely implemented)</a:t>
            </a:r>
          </a:p>
          <a:p>
            <a:r>
              <a:rPr lang="en-US" sz="2800" dirty="0"/>
              <a:t>MIMD = Multiple Instruction Multiple </a:t>
            </a:r>
            <a:r>
              <a:rPr lang="en-US" sz="2800" dirty="0" smtClean="0"/>
              <a:t>Data = Multiprocessor</a:t>
            </a:r>
            <a:endParaRPr lang="en-US" sz="2800" dirty="0"/>
          </a:p>
        </p:txBody>
      </p:sp>
      <p:graphicFrame>
        <p:nvGraphicFramePr>
          <p:cNvPr id="11319" name="Group 55"/>
          <p:cNvGraphicFramePr>
            <a:graphicFrameLocks noGrp="1"/>
          </p:cNvGraphicFramePr>
          <p:nvPr>
            <p:ph sz="half" idx="2"/>
          </p:nvPr>
        </p:nvGraphicFramePr>
        <p:xfrm>
          <a:off x="1600200" y="4495800"/>
          <a:ext cx="5486400" cy="1127760"/>
        </p:xfrm>
        <a:graphic>
          <a:graphicData uri="http://schemas.openxmlformats.org/drawingml/2006/table">
            <a:tbl>
              <a:tblPr/>
              <a:tblGrid>
                <a:gridCol w="2425700"/>
                <a:gridCol w="1519238"/>
                <a:gridCol w="15414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Single Data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Multiple Data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Single Instruction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SISD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SIMD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Multiple Instruction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MISD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MIMD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98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SIMD instructions and architectures allow for implicit parallelism when writing programs</a:t>
            </a:r>
          </a:p>
          <a:p>
            <a:r>
              <a:rPr lang="en-US" dirty="0" smtClean="0"/>
              <a:t>To provide a sense of how these work, </a:t>
            </a:r>
            <a:r>
              <a:rPr lang="en-US" dirty="0" smtClean="0"/>
              <a:t>examples are shown in the following slides.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 smtClean="0"/>
              <a:t>focus on </a:t>
            </a:r>
            <a:r>
              <a:rPr lang="en-US" dirty="0" smtClean="0"/>
              <a:t>MIMD </a:t>
            </a:r>
            <a:r>
              <a:rPr lang="en-US" dirty="0" smtClean="0"/>
              <a:t>is through </a:t>
            </a:r>
            <a:r>
              <a:rPr lang="en-US" dirty="0" smtClean="0"/>
              <a:t>the use of processes and threads, and </a:t>
            </a:r>
            <a:r>
              <a:rPr lang="en-US" dirty="0" smtClean="0"/>
              <a:t>examples are shown in later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3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Implicit parallelism occur </a:t>
            </a:r>
            <a:r>
              <a:rPr lang="en-US" dirty="0"/>
              <a:t>via AVX (Advanced Vector Extensions) or SSE (Streaming SIMD Instructions)</a:t>
            </a:r>
          </a:p>
          <a:p>
            <a:endParaRPr lang="en-US" dirty="0"/>
          </a:p>
          <a:p>
            <a:r>
              <a:rPr lang="en-US" dirty="0" smtClean="0"/>
              <a:t>Example: without </a:t>
            </a:r>
            <a:r>
              <a:rPr lang="en-US" dirty="0"/>
              <a:t>SIMD the following loop might be executed with four add instructions: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/Serial Loop</a:t>
            </a:r>
          </a:p>
          <a:p>
            <a:pPr marL="0" indent="0">
              <a:buNone/>
            </a:pPr>
            <a:r>
              <a:rPr lang="da-DK" dirty="0" smtClean="0"/>
              <a:t>for</a:t>
            </a:r>
            <a:r>
              <a:rPr lang="da-DK" dirty="0"/>
              <a:t>(</a:t>
            </a:r>
            <a:r>
              <a:rPr lang="da-DK" dirty="0" err="1"/>
              <a:t>int</a:t>
            </a:r>
            <a:r>
              <a:rPr lang="da-DK" dirty="0"/>
              <a:t> i = 0; i &lt; n; i+=4)</a:t>
            </a:r>
          </a:p>
          <a:p>
            <a:pPr marL="0" indent="0">
              <a:buNone/>
            </a:pPr>
            <a:r>
              <a:rPr lang="da-DK" dirty="0" smtClean="0"/>
              <a:t>{</a:t>
            </a:r>
            <a:endParaRPr lang="da-DK" dirty="0"/>
          </a:p>
          <a:p>
            <a:pPr marL="0" indent="0">
              <a:buNone/>
            </a:pPr>
            <a:r>
              <a:rPr lang="en-US" dirty="0"/>
              <a:t>     c[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b[</a:t>
            </a:r>
            <a:r>
              <a:rPr lang="en-US" dirty="0" err="1"/>
              <a:t>i</a:t>
            </a:r>
            <a:r>
              <a:rPr lang="en-US" dirty="0"/>
              <a:t>];  //add c[</a:t>
            </a:r>
            <a:r>
              <a:rPr lang="en-US" dirty="0" err="1"/>
              <a:t>i</a:t>
            </a:r>
            <a:r>
              <a:rPr lang="en-US" dirty="0"/>
              <a:t>], a[</a:t>
            </a:r>
            <a:r>
              <a:rPr lang="en-US" dirty="0" err="1"/>
              <a:t>i</a:t>
            </a:r>
            <a:r>
              <a:rPr lang="en-US" dirty="0"/>
              <a:t>], b[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 c[i+1] = a[i+1] + b[i+1]; //add c[i+1], a[i+1], b[i+1]</a:t>
            </a:r>
          </a:p>
          <a:p>
            <a:pPr marL="0" indent="0">
              <a:buNone/>
            </a:pPr>
            <a:r>
              <a:rPr lang="en-US" dirty="0"/>
              <a:t>     c[i+2] = a[i+2] + b[i+2]; //add c[i+2], a[i+2], b[i+2]</a:t>
            </a:r>
          </a:p>
          <a:p>
            <a:pPr marL="0" indent="0">
              <a:buNone/>
            </a:pPr>
            <a:r>
              <a:rPr lang="en-US" dirty="0"/>
              <a:t>     c[i+3] = a[i+3] + b[i+3]; //add c[i+3], a[i+3], b[i+3]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52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 SIMD the following loop might be executed with one add instruction: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/SIMD Loop</a:t>
            </a:r>
          </a:p>
          <a:p>
            <a:pPr marL="0" indent="0">
              <a:buNone/>
            </a:pPr>
            <a:r>
              <a:rPr lang="da-DK" dirty="0" smtClean="0"/>
              <a:t>for</a:t>
            </a:r>
            <a:r>
              <a:rPr lang="da-DK" dirty="0"/>
              <a:t>(</a:t>
            </a:r>
            <a:r>
              <a:rPr lang="da-DK" dirty="0" err="1"/>
              <a:t>int</a:t>
            </a:r>
            <a:r>
              <a:rPr lang="da-DK" dirty="0"/>
              <a:t> i = 0; i &lt; n; i+=4)</a:t>
            </a:r>
          </a:p>
          <a:p>
            <a:pPr marL="0" indent="0">
              <a:buNone/>
            </a:pPr>
            <a:r>
              <a:rPr lang="da-DK" dirty="0" smtClean="0"/>
              <a:t>{</a:t>
            </a:r>
            <a:endParaRPr lang="da-DK" dirty="0"/>
          </a:p>
          <a:p>
            <a:pPr marL="0" indent="0">
              <a:buNone/>
            </a:pPr>
            <a:r>
              <a:rPr lang="en-US" dirty="0"/>
              <a:t>     c[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b[</a:t>
            </a:r>
            <a:r>
              <a:rPr lang="en-US" dirty="0" err="1"/>
              <a:t>i</a:t>
            </a:r>
            <a:r>
              <a:rPr lang="en-US" dirty="0"/>
              <a:t>];  //add c[</a:t>
            </a:r>
            <a:r>
              <a:rPr lang="en-US" dirty="0" err="1"/>
              <a:t>i</a:t>
            </a:r>
            <a:r>
              <a:rPr lang="en-US" dirty="0"/>
              <a:t> to i+3], a[</a:t>
            </a:r>
            <a:r>
              <a:rPr lang="en-US" dirty="0" err="1"/>
              <a:t>i</a:t>
            </a:r>
            <a:r>
              <a:rPr lang="en-US" dirty="0"/>
              <a:t> to i+3], b[</a:t>
            </a:r>
            <a:r>
              <a:rPr lang="en-US" dirty="0" err="1"/>
              <a:t>i</a:t>
            </a:r>
            <a:r>
              <a:rPr lang="en-US" dirty="0"/>
              <a:t> to i+3]</a:t>
            </a:r>
          </a:p>
          <a:p>
            <a:pPr marL="0" indent="0">
              <a:buNone/>
            </a:pPr>
            <a:r>
              <a:rPr lang="en-US" dirty="0"/>
              <a:t>     c[i+1] = a[i+1] + b[i+1];</a:t>
            </a:r>
          </a:p>
          <a:p>
            <a:pPr marL="0" indent="0">
              <a:buNone/>
            </a:pPr>
            <a:r>
              <a:rPr lang="en-US" dirty="0"/>
              <a:t>     c[i+2] = a[i+2] + b[i+2];</a:t>
            </a:r>
          </a:p>
          <a:p>
            <a:pPr marL="0" indent="0">
              <a:buNone/>
            </a:pPr>
            <a:r>
              <a:rPr lang="en-US" dirty="0"/>
              <a:t>     c[i+3] = a[i+3] + b[i+3];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7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Note </a:t>
            </a:r>
            <a:r>
              <a:rPr lang="en-US" dirty="0"/>
              <a:t>that the add instructions above are pseudo-assembly </a:t>
            </a:r>
            <a:r>
              <a:rPr lang="en-US" dirty="0" smtClean="0"/>
              <a:t>instructions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serial loop is implemented as follows: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a[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+ | b[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-&gt;  | c[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a[i+1]| + |b[i+1]| -&gt;  |c[i+1]</a:t>
            </a:r>
            <a:r>
              <a:rPr lang="en-US" dirty="0" smtClean="0">
                <a:latin typeface="Courier"/>
                <a:cs typeface="Courier"/>
              </a:rPr>
              <a:t>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a[i+2]| + |b[i+2]| -&gt;  |c[i+2]|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a[i+3]| + |b[i+3]| -&gt;  |c[i+3]|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</p:txBody>
      </p:sp>
    </p:spTree>
    <p:extLst>
      <p:ext uri="{BB962C8B-B14F-4D97-AF65-F5344CB8AC3E}">
        <p14:creationId xmlns:p14="http://schemas.microsoft.com/office/powerpoint/2010/main" val="87032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Versus SIMD: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a[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  | b[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    | c[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  |      |   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a[i+1]|   |b[i+1]|     |c[i+1]|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+ |      | -&gt;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a[i+2]|   |b[i+2]|     |c[i+2]|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  |      |   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a[i+3]|   |b[i+3]|     |c[i+3]|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</p:txBody>
      </p:sp>
    </p:spTree>
    <p:extLst>
      <p:ext uri="{BB962C8B-B14F-4D97-AF65-F5344CB8AC3E}">
        <p14:creationId xmlns:p14="http://schemas.microsoft.com/office/powerpoint/2010/main" val="220504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previous example 4x </a:t>
            </a:r>
            <a:r>
              <a:rPr lang="en-US" dirty="0"/>
              <a:t>Speedup </a:t>
            </a:r>
            <a:r>
              <a:rPr lang="en-US" dirty="0" smtClean="0"/>
              <a:t>was </a:t>
            </a:r>
            <a:r>
              <a:rPr lang="en-US" dirty="0"/>
              <a:t>achieved by using SIMD </a:t>
            </a:r>
            <a:r>
              <a:rPr lang="en-US" dirty="0" smtClean="0"/>
              <a:t>instructions</a:t>
            </a:r>
            <a:endParaRPr lang="en-US" dirty="0"/>
          </a:p>
          <a:p>
            <a:r>
              <a:rPr lang="en-US" dirty="0" smtClean="0"/>
              <a:t>Note </a:t>
            </a:r>
            <a:r>
              <a:rPr lang="en-US" dirty="0"/>
              <a:t>that SIMD Registers are often 128, 256, or 512 bits wide </a:t>
            </a:r>
            <a:r>
              <a:rPr lang="en-US" dirty="0" smtClean="0"/>
              <a:t>allowing for </a:t>
            </a:r>
            <a:r>
              <a:rPr lang="en-US" dirty="0"/>
              <a:t>addition, subtraction, multiplication, etc., of 2, 4, or 8 </a:t>
            </a:r>
            <a:r>
              <a:rPr lang="en-US" dirty="0" smtClean="0"/>
              <a:t>double precision </a:t>
            </a:r>
            <a:r>
              <a:rPr lang="en-US" dirty="0"/>
              <a:t>variables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Performance </a:t>
            </a:r>
            <a:r>
              <a:rPr lang="en-US" dirty="0"/>
              <a:t>of SSE and AVX Instruction Sets, </a:t>
            </a:r>
            <a:r>
              <a:rPr lang="en-US" dirty="0" err="1"/>
              <a:t>Hwancheol</a:t>
            </a:r>
            <a:r>
              <a:rPr lang="en-US" dirty="0"/>
              <a:t> </a:t>
            </a:r>
            <a:r>
              <a:rPr lang="en-US" dirty="0" err="1"/>
              <a:t>Jeong</a:t>
            </a:r>
            <a:r>
              <a:rPr lang="en-US" dirty="0"/>
              <a:t>, </a:t>
            </a:r>
            <a:r>
              <a:rPr lang="en-US" dirty="0" err="1"/>
              <a:t>Weonjong</a:t>
            </a:r>
            <a:r>
              <a:rPr lang="en-US" dirty="0"/>
              <a:t> Lee, </a:t>
            </a:r>
            <a:r>
              <a:rPr lang="en-US" dirty="0" err="1"/>
              <a:t>Sunghoon</a:t>
            </a:r>
            <a:r>
              <a:rPr lang="en-US" dirty="0"/>
              <a:t> Kim, and </a:t>
            </a:r>
            <a:r>
              <a:rPr lang="en-US" dirty="0" err="1"/>
              <a:t>Seok</a:t>
            </a:r>
            <a:r>
              <a:rPr lang="en-US" dirty="0"/>
              <a:t>-Ho </a:t>
            </a:r>
            <a:r>
              <a:rPr lang="en-US" dirty="0" err="1"/>
              <a:t>Myung</a:t>
            </a:r>
            <a:r>
              <a:rPr lang="en-US" dirty="0"/>
              <a:t>, Proceedings of Science, </a:t>
            </a:r>
            <a:r>
              <a:rPr lang="en-US" dirty="0" smtClean="0"/>
              <a:t>2012, </a:t>
            </a:r>
            <a:r>
              <a:rPr lang="da-DK" dirty="0" smtClean="0"/>
              <a:t>http</a:t>
            </a:r>
            <a:r>
              <a:rPr lang="da-DK" dirty="0"/>
              <a:t>://</a:t>
            </a:r>
            <a:r>
              <a:rPr lang="da-DK" dirty="0" err="1"/>
              <a:t>arxiv.org</a:t>
            </a:r>
            <a:r>
              <a:rPr lang="da-DK" dirty="0"/>
              <a:t>/pdf/1211.0820.pdf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61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</a:t>
            </a:r>
            <a:r>
              <a:rPr lang="en-US" dirty="0" smtClean="0"/>
              <a:t>exist only at execution time</a:t>
            </a:r>
          </a:p>
          <a:p>
            <a:endParaRPr lang="en-US" dirty="0" smtClean="0"/>
          </a:p>
          <a:p>
            <a:r>
              <a:rPr lang="en-US" dirty="0" smtClean="0"/>
              <a:t>They have fast state changes -&gt; in memory and waiting</a:t>
            </a:r>
          </a:p>
          <a:p>
            <a:endParaRPr lang="en-US" dirty="0" smtClean="0"/>
          </a:p>
          <a:p>
            <a:r>
              <a:rPr lang="en-US" dirty="0" smtClean="0"/>
              <a:t>A Process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a fundamental computation unit</a:t>
            </a:r>
          </a:p>
          <a:p>
            <a:pPr lvl="1"/>
            <a:r>
              <a:rPr lang="en-US" dirty="0" smtClean="0"/>
              <a:t>can have one or more threads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handled by process management module</a:t>
            </a:r>
          </a:p>
          <a:p>
            <a:pPr lvl="1"/>
            <a:r>
              <a:rPr lang="en-US" dirty="0" smtClean="0"/>
              <a:t>requires </a:t>
            </a:r>
            <a:r>
              <a:rPr lang="en-US" b="1" dirty="0" smtClean="0"/>
              <a:t>system</a:t>
            </a:r>
            <a:r>
              <a:rPr lang="en-US" dirty="0" smtClean="0"/>
              <a:t>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9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1673</Words>
  <Application>Microsoft Macintosh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Computer Organization</vt:lpstr>
      <vt:lpstr>Flynn’s Taxonomy</vt:lpstr>
      <vt:lpstr>Flynn’s Taxonomy </vt:lpstr>
      <vt:lpstr>Understanding SIMD Instructions</vt:lpstr>
      <vt:lpstr>Understanding SIMD Instructions</vt:lpstr>
      <vt:lpstr>Understanding SIMD Instructions</vt:lpstr>
      <vt:lpstr>Understanding SIMD Instructions</vt:lpstr>
      <vt:lpstr>Understanding SIMD Instructions</vt:lpstr>
      <vt:lpstr>Processes and Threads</vt:lpstr>
      <vt:lpstr>Process</vt:lpstr>
      <vt:lpstr>Threads</vt:lpstr>
      <vt:lpstr>Embarrassingly Parallel (Map)</vt:lpstr>
      <vt:lpstr>OpenMP First Try </vt:lpstr>
      <vt:lpstr>OpenMP for clause</vt:lpstr>
      <vt:lpstr>Shortened OpenMP for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</cp:revision>
  <dcterms:created xsi:type="dcterms:W3CDTF">2015-02-27T00:48:34Z</dcterms:created>
  <dcterms:modified xsi:type="dcterms:W3CDTF">2015-02-27T02:52:34Z</dcterms:modified>
</cp:coreProperties>
</file>