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312"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410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5573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57531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6944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AD346-8F95-A643-965E-18D92910E2A3}"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2473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AD346-8F95-A643-965E-18D92910E2A3}"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0736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AD346-8F95-A643-965E-18D92910E2A3}"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00460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AD346-8F95-A643-965E-18D92910E2A3}"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67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AD346-8F95-A643-965E-18D92910E2A3}"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36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64898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63324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AD346-8F95-A643-965E-18D92910E2A3}" type="datetimeFigureOut">
              <a:rPr lang="en-US" smtClean="0"/>
              <a:t>1/24/2015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8ECA-CD1B-3240-A6A6-92D09F6AA033}" type="slidenum">
              <a:rPr lang="en-US" smtClean="0"/>
              <a:t>‹#›</a:t>
            </a:fld>
            <a:endParaRPr lang="en-US"/>
          </a:p>
        </p:txBody>
      </p:sp>
    </p:spTree>
    <p:extLst>
      <p:ext uri="{BB962C8B-B14F-4D97-AF65-F5344CB8AC3E}">
        <p14:creationId xmlns:p14="http://schemas.microsoft.com/office/powerpoint/2010/main" val="424999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Organization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CS345</a:t>
            </a:r>
          </a:p>
          <a:p>
            <a:r>
              <a:rPr lang="en-US" dirty="0" smtClean="0"/>
              <a:t>David </a:t>
            </a:r>
            <a:r>
              <a:rPr lang="en-US" dirty="0" err="1" smtClean="0"/>
              <a:t>Monismith</a:t>
            </a:r>
            <a:endParaRPr lang="en-US" dirty="0" smtClean="0"/>
          </a:p>
          <a:p>
            <a:r>
              <a:rPr lang="en-US" dirty="0" smtClean="0"/>
              <a:t>Based upon notes by Dr. Bill </a:t>
            </a:r>
            <a:r>
              <a:rPr lang="en-US" dirty="0" err="1" smtClean="0"/>
              <a:t>Siever</a:t>
            </a:r>
            <a:r>
              <a:rPr lang="en-US" dirty="0" smtClean="0"/>
              <a:t> and notes from the </a:t>
            </a:r>
            <a:r>
              <a:rPr lang="en-US" dirty="0" err="1" smtClean="0"/>
              <a:t>Patternson</a:t>
            </a:r>
            <a:r>
              <a:rPr lang="en-US" dirty="0" smtClean="0"/>
              <a:t> and Hennessy Text</a:t>
            </a:r>
            <a:endParaRPr lang="en-US" dirty="0"/>
          </a:p>
        </p:txBody>
      </p:sp>
    </p:spTree>
    <p:extLst>
      <p:ext uri="{BB962C8B-B14F-4D97-AF65-F5344CB8AC3E}">
        <p14:creationId xmlns:p14="http://schemas.microsoft.com/office/powerpoint/2010/main" val="84136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7267"/>
            <a:ext cx="10972800" cy="354754"/>
          </a:xfrm>
        </p:spPr>
        <p:txBody>
          <a:bodyPr>
            <a:normAutofit fontScale="90000"/>
          </a:bodyPr>
          <a:lstStyle/>
          <a:p>
            <a:r>
              <a:rPr lang="en-US" dirty="0" err="1" smtClean="0"/>
              <a:t>Opcodes</a:t>
            </a:r>
            <a:endParaRPr lang="en-US" dirty="0"/>
          </a:p>
        </p:txBody>
      </p:sp>
      <p:sp>
        <p:nvSpPr>
          <p:cNvPr id="3" name="Content Placeholder 2"/>
          <p:cNvSpPr>
            <a:spLocks noGrp="1"/>
          </p:cNvSpPr>
          <p:nvPr>
            <p:ph idx="1"/>
          </p:nvPr>
        </p:nvSpPr>
        <p:spPr>
          <a:xfrm>
            <a:off x="609600" y="935183"/>
            <a:ext cx="10972800" cy="5572495"/>
          </a:xfrm>
        </p:spPr>
        <p:txBody>
          <a:bodyPr>
            <a:normAutofit fontScale="77500" lnSpcReduction="20000"/>
          </a:bodyPr>
          <a:lstStyle/>
          <a:p>
            <a:r>
              <a:rPr lang="en-US" dirty="0"/>
              <a:t>Review of converting instructions to machine code  </a:t>
            </a:r>
            <a:endParaRPr lang="en-US" dirty="0" smtClean="0"/>
          </a:p>
          <a:p>
            <a:r>
              <a:rPr lang="en-US" dirty="0" smtClean="0"/>
              <a:t>In </a:t>
            </a:r>
            <a:r>
              <a:rPr lang="en-US" dirty="0"/>
              <a:t>class exercise to review converting instructions from text to binary  </a:t>
            </a:r>
            <a:endParaRPr lang="en-US" dirty="0" smtClean="0"/>
          </a:p>
          <a:p>
            <a:r>
              <a:rPr lang="en-US" dirty="0" smtClean="0"/>
              <a:t>Recall </a:t>
            </a:r>
            <a:r>
              <a:rPr lang="en-US" dirty="0"/>
              <a:t>that R-type instructions consist of an instruction name and three registers.  </a:t>
            </a:r>
            <a:endParaRPr lang="en-US" dirty="0" smtClean="0"/>
          </a:p>
          <a:p>
            <a:r>
              <a:rPr lang="en-US" dirty="0" smtClean="0"/>
              <a:t>For </a:t>
            </a:r>
            <a:r>
              <a:rPr lang="en-US" dirty="0"/>
              <a:t>example the following instruction allows us to add the contents of two registers and store the  result in another register.  </a:t>
            </a:r>
            <a:endParaRPr lang="en-US" dirty="0" smtClean="0"/>
          </a:p>
          <a:p>
            <a:pPr marL="0" indent="0">
              <a:buNone/>
            </a:pPr>
            <a:r>
              <a:rPr lang="en-US" dirty="0" smtClean="0"/>
              <a:t>		add </a:t>
            </a:r>
            <a:r>
              <a:rPr lang="en-US" dirty="0"/>
              <a:t>$t1, $t2, $t3  </a:t>
            </a:r>
            <a:endParaRPr lang="en-US" dirty="0" smtClean="0"/>
          </a:p>
          <a:p>
            <a:r>
              <a:rPr lang="en-US" dirty="0" smtClean="0"/>
              <a:t>Remember</a:t>
            </a:r>
            <a:r>
              <a:rPr lang="en-US" dirty="0"/>
              <a:t>, all instructions are 32-bit and R-format instructions are divided into multiple  components as follows:  </a:t>
            </a:r>
            <a:endParaRPr lang="en-US" dirty="0" smtClean="0"/>
          </a:p>
          <a:p>
            <a:pPr marL="400050" lvl="1" indent="0">
              <a:buNone/>
            </a:pPr>
            <a:r>
              <a:rPr lang="en-US" dirty="0" err="1" smtClean="0"/>
              <a:t>opcode</a:t>
            </a:r>
            <a:r>
              <a:rPr lang="en-US" dirty="0" smtClean="0"/>
              <a:t>  		</a:t>
            </a:r>
            <a:r>
              <a:rPr lang="en-US" dirty="0" err="1" smtClean="0"/>
              <a:t>rs</a:t>
            </a:r>
            <a:r>
              <a:rPr lang="en-US" dirty="0" smtClean="0"/>
              <a:t>  			</a:t>
            </a:r>
            <a:r>
              <a:rPr lang="en-US" dirty="0" err="1" smtClean="0"/>
              <a:t>rt</a:t>
            </a:r>
            <a:r>
              <a:rPr lang="en-US" dirty="0" smtClean="0"/>
              <a:t>  			</a:t>
            </a:r>
            <a:r>
              <a:rPr lang="en-US" dirty="0" err="1" smtClean="0"/>
              <a:t>rd</a:t>
            </a:r>
            <a:r>
              <a:rPr lang="en-US" dirty="0" smtClean="0"/>
              <a:t>  			</a:t>
            </a:r>
            <a:r>
              <a:rPr lang="en-US" dirty="0" err="1" smtClean="0"/>
              <a:t>shamt</a:t>
            </a:r>
            <a:r>
              <a:rPr lang="en-US" dirty="0" smtClean="0"/>
              <a:t>  		</a:t>
            </a:r>
            <a:r>
              <a:rPr lang="en-US" dirty="0" err="1" smtClean="0"/>
              <a:t>funct</a:t>
            </a:r>
            <a:r>
              <a:rPr lang="en-US" dirty="0" smtClean="0"/>
              <a:t>  </a:t>
            </a:r>
          </a:p>
          <a:p>
            <a:pPr marL="400050" lvl="1" indent="0">
              <a:buNone/>
            </a:pPr>
            <a:r>
              <a:rPr lang="en-US" dirty="0" smtClean="0"/>
              <a:t>6-bits  		5-bits  		5-bits  		5-bits 		 6-bits</a:t>
            </a:r>
          </a:p>
          <a:p>
            <a:pPr marL="0" indent="0">
              <a:buNone/>
            </a:pPr>
            <a:endParaRPr lang="en-US" sz="1500" dirty="0" smtClean="0"/>
          </a:p>
          <a:p>
            <a:r>
              <a:rPr lang="en-US" dirty="0"/>
              <a:t>The </a:t>
            </a:r>
            <a:r>
              <a:rPr lang="en-US" dirty="0" err="1"/>
              <a:t>opcode</a:t>
            </a:r>
            <a:r>
              <a:rPr lang="en-US" dirty="0"/>
              <a:t> and function code for add is represented on the "green sheet" as follows:  </a:t>
            </a:r>
          </a:p>
          <a:p>
            <a:r>
              <a:rPr lang="en-US" dirty="0" err="1"/>
              <a:t>opcode</a:t>
            </a:r>
            <a:r>
              <a:rPr lang="en-US" dirty="0"/>
              <a:t> / </a:t>
            </a:r>
            <a:r>
              <a:rPr lang="en-US" dirty="0" err="1"/>
              <a:t>funct</a:t>
            </a:r>
            <a:r>
              <a:rPr lang="en-US" dirty="0"/>
              <a:t>  </a:t>
            </a:r>
          </a:p>
          <a:p>
            <a:r>
              <a:rPr lang="en-US" dirty="0"/>
              <a:t>0 / 20 </a:t>
            </a:r>
            <a:r>
              <a:rPr lang="en-US" dirty="0" smtClean="0"/>
              <a:t>hex</a:t>
            </a:r>
            <a:endParaRPr lang="en-US" dirty="0"/>
          </a:p>
        </p:txBody>
      </p:sp>
    </p:spTree>
    <p:extLst>
      <p:ext uri="{BB962C8B-B14F-4D97-AF65-F5344CB8AC3E}">
        <p14:creationId xmlns:p14="http://schemas.microsoft.com/office/powerpoint/2010/main" val="2453498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475989"/>
          </a:xfrm>
        </p:spPr>
        <p:txBody>
          <a:bodyPr>
            <a:normAutofit fontScale="90000"/>
          </a:bodyPr>
          <a:lstStyle/>
          <a:p>
            <a:r>
              <a:rPr lang="en-US" dirty="0" err="1" smtClean="0"/>
              <a:t>Opcodes</a:t>
            </a:r>
            <a:endParaRPr lang="en-US" dirty="0"/>
          </a:p>
        </p:txBody>
      </p:sp>
      <p:sp>
        <p:nvSpPr>
          <p:cNvPr id="3" name="Content Placeholder 2"/>
          <p:cNvSpPr>
            <a:spLocks noGrp="1"/>
          </p:cNvSpPr>
          <p:nvPr>
            <p:ph idx="1"/>
          </p:nvPr>
        </p:nvSpPr>
        <p:spPr>
          <a:xfrm>
            <a:off x="641445" y="1080653"/>
            <a:ext cx="11027391" cy="4987638"/>
          </a:xfrm>
        </p:spPr>
        <p:txBody>
          <a:bodyPr>
            <a:noAutofit/>
          </a:bodyPr>
          <a:lstStyle/>
          <a:p>
            <a:r>
              <a:rPr lang="en-US" sz="2200" dirty="0" smtClean="0"/>
              <a:t>This </a:t>
            </a:r>
            <a:r>
              <a:rPr lang="en-US" sz="2200" dirty="0"/>
              <a:t>means the </a:t>
            </a:r>
            <a:r>
              <a:rPr lang="en-US" sz="2200" dirty="0" err="1"/>
              <a:t>opcode</a:t>
            </a:r>
            <a:r>
              <a:rPr lang="en-US" sz="2200" dirty="0"/>
              <a:t> for add is 0x0 hex and the function code for add is 0x20 hex.  </a:t>
            </a:r>
            <a:endParaRPr lang="en-US" sz="2200" dirty="0" smtClean="0"/>
          </a:p>
          <a:p>
            <a:r>
              <a:rPr lang="en-US" sz="2200" dirty="0" smtClean="0"/>
              <a:t>Notice </a:t>
            </a:r>
            <a:r>
              <a:rPr lang="en-US" sz="2200" dirty="0"/>
              <a:t>that since the </a:t>
            </a:r>
            <a:r>
              <a:rPr lang="en-US" sz="2200" dirty="0" err="1"/>
              <a:t>opcode</a:t>
            </a:r>
            <a:r>
              <a:rPr lang="en-US" sz="2200" dirty="0"/>
              <a:t> is 0x0 hex, and the </a:t>
            </a:r>
            <a:r>
              <a:rPr lang="en-US" sz="2200" dirty="0" err="1"/>
              <a:t>opcode</a:t>
            </a:r>
            <a:r>
              <a:rPr lang="en-US" sz="2200" dirty="0"/>
              <a:t> is 6 bits, the binary representation of the  </a:t>
            </a:r>
            <a:r>
              <a:rPr lang="en-US" sz="2200" dirty="0" err="1"/>
              <a:t>opcode</a:t>
            </a:r>
            <a:r>
              <a:rPr lang="en-US" sz="2200" dirty="0"/>
              <a:t> is 000000.  </a:t>
            </a:r>
            <a:endParaRPr lang="en-US" sz="2200" dirty="0" smtClean="0"/>
          </a:p>
          <a:p>
            <a:r>
              <a:rPr lang="en-US" sz="2200" dirty="0" smtClean="0"/>
              <a:t>Recall </a:t>
            </a:r>
            <a:r>
              <a:rPr lang="en-US" sz="2200" dirty="0"/>
              <a:t>that each hex value 0, 1, …, 9, A, B, …, E, F may be represented by four bits 0000, 0001, …,  1001, 1010, …, 1110, 1111.  </a:t>
            </a:r>
            <a:endParaRPr lang="en-US" sz="2200" dirty="0" smtClean="0"/>
          </a:p>
          <a:p>
            <a:r>
              <a:rPr lang="en-US" sz="2200" dirty="0" smtClean="0"/>
              <a:t>So</a:t>
            </a:r>
            <a:r>
              <a:rPr lang="en-US" sz="2200" dirty="0"/>
              <a:t>, the function code for add, should be represented as 0010 0000, but it can only be represented  as 10 0000 since there are only six bits available to represent the function code.  </a:t>
            </a:r>
            <a:endParaRPr lang="en-US" sz="2200" dirty="0" smtClean="0"/>
          </a:p>
          <a:p>
            <a:r>
              <a:rPr lang="en-US" sz="2200" dirty="0" smtClean="0"/>
              <a:t>Notice </a:t>
            </a:r>
            <a:r>
              <a:rPr lang="en-US" sz="2200" dirty="0"/>
              <a:t>that for both the </a:t>
            </a:r>
            <a:r>
              <a:rPr lang="en-US" sz="2200" dirty="0" err="1"/>
              <a:t>opcode</a:t>
            </a:r>
            <a:r>
              <a:rPr lang="en-US" sz="2200" dirty="0"/>
              <a:t> and the function code, the maximum hex value that may be   represented is 3F, as 3F is 0011 1111 binary.  Thus, the two leading zeroes may be omitted</a:t>
            </a:r>
            <a:r>
              <a:rPr lang="en-US" sz="2200" dirty="0" smtClean="0"/>
              <a:t>.</a:t>
            </a:r>
          </a:p>
          <a:p>
            <a:r>
              <a:rPr lang="en-US" sz="2200" dirty="0"/>
              <a:t>So, the representation of add $t1, $t2, $t3 is as follows:  </a:t>
            </a:r>
            <a:endParaRPr lang="en-US" sz="2200" dirty="0" smtClean="0"/>
          </a:p>
          <a:p>
            <a:r>
              <a:rPr lang="en-US" sz="2200" dirty="0" smtClean="0"/>
              <a:t>000000 	  01010 	   01011 	01001 	00000 	100000</a:t>
            </a:r>
            <a:endParaRPr lang="en-US" sz="2200" dirty="0" smtClean="0"/>
          </a:p>
        </p:txBody>
      </p:sp>
    </p:spTree>
    <p:extLst>
      <p:ext uri="{BB962C8B-B14F-4D97-AF65-F5344CB8AC3E}">
        <p14:creationId xmlns:p14="http://schemas.microsoft.com/office/powerpoint/2010/main" val="840406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378505"/>
          </a:xfrm>
        </p:spPr>
        <p:txBody>
          <a:bodyPr>
            <a:normAutofit fontScale="90000"/>
          </a:bodyPr>
          <a:lstStyle/>
          <a:p>
            <a:r>
              <a:rPr lang="en-US" dirty="0" err="1" smtClean="0"/>
              <a:t>Opcode</a:t>
            </a:r>
            <a:r>
              <a:rPr lang="en-US" dirty="0" smtClean="0"/>
              <a:t> Review</a:t>
            </a:r>
            <a:endParaRPr lang="en-US" dirty="0"/>
          </a:p>
        </p:txBody>
      </p:sp>
      <p:sp>
        <p:nvSpPr>
          <p:cNvPr id="3" name="Content Placeholder 2"/>
          <p:cNvSpPr>
            <a:spLocks noGrp="1"/>
          </p:cNvSpPr>
          <p:nvPr>
            <p:ph idx="1"/>
          </p:nvPr>
        </p:nvSpPr>
        <p:spPr>
          <a:xfrm>
            <a:off x="609600" y="944001"/>
            <a:ext cx="10972800" cy="5658680"/>
          </a:xfrm>
        </p:spPr>
        <p:txBody>
          <a:bodyPr>
            <a:normAutofit fontScale="85000" lnSpcReduction="10000"/>
          </a:bodyPr>
          <a:lstStyle/>
          <a:p>
            <a:r>
              <a:rPr lang="en-US" dirty="0"/>
              <a:t>Additionally, recall that every four bits of a binary number represent a single hex character </a:t>
            </a:r>
            <a:r>
              <a:rPr lang="en-US" dirty="0" smtClean="0"/>
              <a:t>00000001010010110100100000100000   </a:t>
            </a:r>
          </a:p>
          <a:p>
            <a:r>
              <a:rPr lang="en-US" dirty="0" smtClean="0"/>
              <a:t>is </a:t>
            </a:r>
            <a:r>
              <a:rPr lang="en-US" dirty="0"/>
              <a:t>converted to:  </a:t>
            </a:r>
            <a:endParaRPr lang="en-US" dirty="0" smtClean="0"/>
          </a:p>
          <a:p>
            <a:r>
              <a:rPr lang="en-US" dirty="0" smtClean="0"/>
              <a:t>0000 </a:t>
            </a:r>
            <a:r>
              <a:rPr lang="en-US" dirty="0"/>
              <a:t>| 0001 | 0100 | 1011 | 0100 | 1000 | 0010 | 0000   </a:t>
            </a:r>
            <a:endParaRPr lang="en-US" dirty="0" smtClean="0"/>
          </a:p>
          <a:p>
            <a:r>
              <a:rPr lang="en-US" dirty="0" smtClean="0"/>
              <a:t>which </a:t>
            </a:r>
            <a:r>
              <a:rPr lang="en-US" dirty="0"/>
              <a:t>is represented in hex as:  </a:t>
            </a:r>
            <a:endParaRPr lang="en-US" dirty="0" smtClean="0"/>
          </a:p>
          <a:p>
            <a:r>
              <a:rPr lang="en-US" dirty="0" smtClean="0"/>
              <a:t>0x014B4820  </a:t>
            </a:r>
          </a:p>
          <a:p>
            <a:r>
              <a:rPr lang="en-US" dirty="0" smtClean="0"/>
              <a:t>You </a:t>
            </a:r>
            <a:r>
              <a:rPr lang="en-US" dirty="0"/>
              <a:t>can verify the result using MARS.  Create a basic MIPS program with your instruction, and   press F3 to run the assembler.  The hex value for your result should be displayed within the IDE.  </a:t>
            </a:r>
            <a:endParaRPr lang="en-US" dirty="0" smtClean="0"/>
          </a:p>
          <a:p>
            <a:r>
              <a:rPr lang="en-US" dirty="0" smtClean="0"/>
              <a:t>Remember</a:t>
            </a:r>
            <a:r>
              <a:rPr lang="en-US" dirty="0"/>
              <a:t>, it is important to understand how these conversions are done, so you understand  what the assembler is doing for you.  It converts assembly instructions to machine code - code  that the CPU itself understands.</a:t>
            </a:r>
            <a:endParaRPr lang="en-US" dirty="0"/>
          </a:p>
        </p:txBody>
      </p:sp>
    </p:spTree>
    <p:extLst>
      <p:ext uri="{BB962C8B-B14F-4D97-AF65-F5344CB8AC3E}">
        <p14:creationId xmlns:p14="http://schemas.microsoft.com/office/powerpoint/2010/main" val="314025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62341"/>
          </a:xfrm>
        </p:spPr>
        <p:txBody>
          <a:bodyPr>
            <a:normAutofit fontScale="90000"/>
          </a:bodyPr>
          <a:lstStyle/>
          <a:p>
            <a:r>
              <a:rPr lang="en-US" dirty="0" smtClean="0"/>
              <a:t>Functions Review</a:t>
            </a:r>
            <a:endParaRPr lang="en-US" dirty="0"/>
          </a:p>
        </p:txBody>
      </p:sp>
      <p:sp>
        <p:nvSpPr>
          <p:cNvPr id="3" name="Content Placeholder 2"/>
          <p:cNvSpPr>
            <a:spLocks noGrp="1"/>
          </p:cNvSpPr>
          <p:nvPr>
            <p:ph idx="1"/>
          </p:nvPr>
        </p:nvSpPr>
        <p:spPr>
          <a:xfrm>
            <a:off x="609600" y="941697"/>
            <a:ext cx="10972800" cy="5184468"/>
          </a:xfrm>
        </p:spPr>
        <p:txBody>
          <a:bodyPr>
            <a:normAutofit fontScale="85000" lnSpcReduction="10000"/>
          </a:bodyPr>
          <a:lstStyle/>
          <a:p>
            <a:r>
              <a:rPr lang="en-US" dirty="0"/>
              <a:t>Recall from the previous lecture that the return registers are $v0, $v1  </a:t>
            </a:r>
            <a:endParaRPr lang="en-US" dirty="0" smtClean="0"/>
          </a:p>
          <a:p>
            <a:r>
              <a:rPr lang="en-US" dirty="0" smtClean="0"/>
              <a:t>Additionally</a:t>
            </a:r>
            <a:r>
              <a:rPr lang="en-US" dirty="0"/>
              <a:t>, remember that the argument registers are $a0, $a1, $a2, $a3  </a:t>
            </a:r>
            <a:endParaRPr lang="en-US" dirty="0" smtClean="0"/>
          </a:p>
          <a:p>
            <a:r>
              <a:rPr lang="en-US" dirty="0" smtClean="0"/>
              <a:t>To </a:t>
            </a:r>
            <a:r>
              <a:rPr lang="en-US" dirty="0"/>
              <a:t>jump and link, we make the function call:    </a:t>
            </a:r>
            <a:r>
              <a:rPr lang="en-US" dirty="0" err="1"/>
              <a:t>jal</a:t>
            </a:r>
            <a:r>
              <a:rPr lang="en-US" dirty="0"/>
              <a:t> label  </a:t>
            </a:r>
            <a:endParaRPr lang="en-US" dirty="0" smtClean="0"/>
          </a:p>
          <a:p>
            <a:r>
              <a:rPr lang="en-US" dirty="0" smtClean="0"/>
              <a:t>To </a:t>
            </a:r>
            <a:r>
              <a:rPr lang="en-US" dirty="0"/>
              <a:t>return from a function called with </a:t>
            </a:r>
            <a:r>
              <a:rPr lang="en-US" dirty="0" err="1"/>
              <a:t>jal</a:t>
            </a:r>
            <a:r>
              <a:rPr lang="en-US" dirty="0"/>
              <a:t>, we call the return instruction:    </a:t>
            </a:r>
            <a:r>
              <a:rPr lang="en-US" dirty="0" err="1"/>
              <a:t>jr</a:t>
            </a:r>
            <a:r>
              <a:rPr lang="en-US" dirty="0"/>
              <a:t> $</a:t>
            </a:r>
            <a:r>
              <a:rPr lang="en-US" dirty="0" err="1"/>
              <a:t>ra</a:t>
            </a:r>
            <a:r>
              <a:rPr lang="en-US" dirty="0"/>
              <a:t>  </a:t>
            </a:r>
            <a:endParaRPr lang="en-US" dirty="0" smtClean="0"/>
          </a:p>
          <a:p>
            <a:r>
              <a:rPr lang="en-US" dirty="0" err="1" smtClean="0"/>
              <a:t>addFour</a:t>
            </a:r>
            <a:r>
              <a:rPr lang="en-US" dirty="0" smtClean="0"/>
              <a:t> </a:t>
            </a:r>
            <a:r>
              <a:rPr lang="en-US" dirty="0"/>
              <a:t>function example  </a:t>
            </a:r>
            <a:endParaRPr lang="en-US" dirty="0" smtClean="0"/>
          </a:p>
          <a:p>
            <a:endParaRPr lang="en-US" dirty="0" smtClean="0"/>
          </a:p>
          <a:p>
            <a:pPr marL="400050" lvl="1" indent="0">
              <a:buNone/>
            </a:pPr>
            <a:r>
              <a:rPr lang="en-US" dirty="0" smtClean="0"/>
              <a:t>//</a:t>
            </a:r>
            <a:r>
              <a:rPr lang="en-US" dirty="0"/>
              <a:t>Java example of adding four numbers using a method  </a:t>
            </a:r>
            <a:endParaRPr lang="en-US" dirty="0" smtClean="0"/>
          </a:p>
          <a:p>
            <a:pPr marL="400050" lvl="1" indent="0">
              <a:buNone/>
            </a:pPr>
            <a:r>
              <a:rPr lang="en-US" dirty="0" err="1" smtClean="0"/>
              <a:t>int</a:t>
            </a:r>
            <a:r>
              <a:rPr lang="en-US" dirty="0" smtClean="0"/>
              <a:t> </a:t>
            </a:r>
            <a:r>
              <a:rPr lang="en-US" dirty="0" err="1"/>
              <a:t>addFour</a:t>
            </a:r>
            <a:r>
              <a:rPr lang="en-US" dirty="0"/>
              <a:t>(</a:t>
            </a:r>
            <a:r>
              <a:rPr lang="en-US" dirty="0" err="1"/>
              <a:t>int</a:t>
            </a:r>
            <a:r>
              <a:rPr lang="en-US" dirty="0"/>
              <a:t> a, </a:t>
            </a:r>
            <a:r>
              <a:rPr lang="en-US" dirty="0" err="1"/>
              <a:t>int</a:t>
            </a:r>
            <a:r>
              <a:rPr lang="en-US" dirty="0"/>
              <a:t> b, </a:t>
            </a:r>
            <a:r>
              <a:rPr lang="en-US" dirty="0" err="1"/>
              <a:t>int</a:t>
            </a:r>
            <a:r>
              <a:rPr lang="en-US" dirty="0"/>
              <a:t> c, </a:t>
            </a:r>
            <a:r>
              <a:rPr lang="en-US" dirty="0" err="1"/>
              <a:t>int</a:t>
            </a:r>
            <a:r>
              <a:rPr lang="en-US" dirty="0"/>
              <a:t> d)  {    </a:t>
            </a:r>
            <a:endParaRPr lang="en-US" dirty="0" smtClean="0"/>
          </a:p>
          <a:p>
            <a:pPr marL="400050" lvl="1" indent="0">
              <a:buNone/>
            </a:pPr>
            <a:r>
              <a:rPr lang="en-US" dirty="0" smtClean="0"/>
              <a:t>return </a:t>
            </a:r>
            <a:r>
              <a:rPr lang="en-US" dirty="0" err="1"/>
              <a:t>a+b+c+d</a:t>
            </a:r>
            <a:r>
              <a:rPr lang="en-US" dirty="0"/>
              <a:t>;  </a:t>
            </a:r>
            <a:endParaRPr lang="en-US" dirty="0" smtClean="0"/>
          </a:p>
          <a:p>
            <a:pPr marL="400050" lvl="1" indent="0">
              <a:buNone/>
            </a:pPr>
            <a:r>
              <a:rPr lang="en-US" dirty="0" smtClean="0"/>
              <a:t>}</a:t>
            </a:r>
            <a:endParaRPr lang="en-US" dirty="0"/>
          </a:p>
        </p:txBody>
      </p:sp>
    </p:spTree>
    <p:extLst>
      <p:ext uri="{BB962C8B-B14F-4D97-AF65-F5344CB8AC3E}">
        <p14:creationId xmlns:p14="http://schemas.microsoft.com/office/powerpoint/2010/main" val="340433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75989"/>
          </a:xfrm>
        </p:spPr>
        <p:txBody>
          <a:bodyPr>
            <a:normAutofit fontScale="90000"/>
          </a:bodyPr>
          <a:lstStyle/>
          <a:p>
            <a:r>
              <a:rPr lang="en-US" dirty="0" smtClean="0"/>
              <a:t>MIPS Equivalent</a:t>
            </a:r>
            <a:endParaRPr lang="en-US" dirty="0"/>
          </a:p>
        </p:txBody>
      </p:sp>
      <p:sp>
        <p:nvSpPr>
          <p:cNvPr id="3" name="Content Placeholder 2"/>
          <p:cNvSpPr>
            <a:spLocks noGrp="1"/>
          </p:cNvSpPr>
          <p:nvPr>
            <p:ph idx="1"/>
          </p:nvPr>
        </p:nvSpPr>
        <p:spPr>
          <a:xfrm>
            <a:off x="609600" y="996287"/>
            <a:ext cx="10972800" cy="5404513"/>
          </a:xfrm>
        </p:spPr>
        <p:txBody>
          <a:bodyPr>
            <a:normAutofit fontScale="70000" lnSpcReduction="20000"/>
          </a:bodyPr>
          <a:lstStyle/>
          <a:p>
            <a:pPr marL="0" indent="0">
              <a:buNone/>
            </a:pPr>
            <a:r>
              <a:rPr lang="en-US" dirty="0"/>
              <a:t>#MIPS assembly example of adding four numbers using a function  </a:t>
            </a:r>
            <a:endParaRPr lang="en-US" dirty="0" smtClean="0"/>
          </a:p>
          <a:p>
            <a:pPr marL="0" indent="0">
              <a:buNone/>
            </a:pPr>
            <a:r>
              <a:rPr lang="en-US" dirty="0" err="1" smtClean="0"/>
              <a:t>addFour</a:t>
            </a:r>
            <a:r>
              <a:rPr lang="en-US" dirty="0"/>
              <a:t>:  </a:t>
            </a:r>
            <a:endParaRPr lang="en-US" dirty="0" smtClean="0"/>
          </a:p>
          <a:p>
            <a:pPr marL="400050" lvl="1" indent="0">
              <a:buNone/>
            </a:pPr>
            <a:r>
              <a:rPr lang="en-US" dirty="0" smtClean="0"/>
              <a:t>add $</a:t>
            </a:r>
            <a:r>
              <a:rPr lang="en-US" dirty="0"/>
              <a:t>v0, $a0, $a1  </a:t>
            </a:r>
            <a:endParaRPr lang="en-US" dirty="0" smtClean="0"/>
          </a:p>
          <a:p>
            <a:pPr marL="400050" lvl="1" indent="0">
              <a:buNone/>
            </a:pPr>
            <a:r>
              <a:rPr lang="en-US" dirty="0" smtClean="0"/>
              <a:t>add </a:t>
            </a:r>
            <a:r>
              <a:rPr lang="en-US" dirty="0"/>
              <a:t>$v0, $v0, $a2  </a:t>
            </a:r>
            <a:endParaRPr lang="en-US" dirty="0" smtClean="0"/>
          </a:p>
          <a:p>
            <a:pPr marL="400050" lvl="1" indent="0">
              <a:buNone/>
            </a:pPr>
            <a:r>
              <a:rPr lang="en-US" dirty="0" smtClean="0"/>
              <a:t>add </a:t>
            </a:r>
            <a:r>
              <a:rPr lang="en-US" dirty="0"/>
              <a:t>$v0, $v0, $a3  </a:t>
            </a:r>
            <a:endParaRPr lang="en-US" dirty="0" smtClean="0"/>
          </a:p>
          <a:p>
            <a:pPr marL="400050" lvl="1" indent="0">
              <a:buNone/>
            </a:pPr>
            <a:r>
              <a:rPr lang="en-US" dirty="0" err="1" smtClean="0"/>
              <a:t>jr</a:t>
            </a:r>
            <a:r>
              <a:rPr lang="en-US" dirty="0" smtClean="0"/>
              <a:t> </a:t>
            </a:r>
            <a:r>
              <a:rPr lang="en-US" dirty="0"/>
              <a:t>$</a:t>
            </a:r>
            <a:r>
              <a:rPr lang="en-US" dirty="0" err="1"/>
              <a:t>ra</a:t>
            </a:r>
            <a:r>
              <a:rPr lang="en-US" dirty="0"/>
              <a:t>  </a:t>
            </a:r>
            <a:endParaRPr lang="en-US" dirty="0" smtClean="0"/>
          </a:p>
          <a:p>
            <a:pPr marL="0" indent="0">
              <a:buNone/>
            </a:pPr>
            <a:r>
              <a:rPr lang="en-US" dirty="0" smtClean="0"/>
              <a:t>#</a:t>
            </a:r>
            <a:r>
              <a:rPr lang="en-US" dirty="0"/>
              <a:t>MIPS example of a function call  </a:t>
            </a:r>
            <a:endParaRPr lang="en-US" dirty="0" smtClean="0"/>
          </a:p>
          <a:p>
            <a:pPr marL="0" indent="0">
              <a:buNone/>
            </a:pPr>
            <a:r>
              <a:rPr lang="en-US" dirty="0" smtClean="0"/>
              <a:t>.</a:t>
            </a:r>
            <a:r>
              <a:rPr lang="en-US" dirty="0"/>
              <a:t>text  </a:t>
            </a:r>
            <a:endParaRPr lang="en-US" dirty="0" smtClean="0"/>
          </a:p>
          <a:p>
            <a:pPr marL="0" indent="0">
              <a:buNone/>
            </a:pPr>
            <a:r>
              <a:rPr lang="en-US" dirty="0" smtClean="0"/>
              <a:t>main</a:t>
            </a:r>
            <a:r>
              <a:rPr lang="en-US" dirty="0"/>
              <a:t>:    </a:t>
            </a:r>
            <a:endParaRPr lang="en-US" dirty="0" smtClean="0"/>
          </a:p>
          <a:p>
            <a:pPr marL="400050" lvl="1" indent="0">
              <a:buNone/>
            </a:pPr>
            <a:r>
              <a:rPr lang="en-US" dirty="0" smtClean="0"/>
              <a:t>li </a:t>
            </a:r>
            <a:r>
              <a:rPr lang="en-US" dirty="0"/>
              <a:t>$a0, 10    </a:t>
            </a:r>
            <a:endParaRPr lang="en-US" dirty="0" smtClean="0"/>
          </a:p>
          <a:p>
            <a:pPr marL="400050" lvl="1" indent="0">
              <a:buNone/>
            </a:pPr>
            <a:r>
              <a:rPr lang="en-US" dirty="0" smtClean="0"/>
              <a:t>li </a:t>
            </a:r>
            <a:r>
              <a:rPr lang="en-US" dirty="0"/>
              <a:t>$a1, 11    </a:t>
            </a:r>
            <a:endParaRPr lang="en-US" dirty="0" smtClean="0"/>
          </a:p>
          <a:p>
            <a:pPr marL="400050" lvl="1" indent="0">
              <a:buNone/>
            </a:pPr>
            <a:r>
              <a:rPr lang="en-US" dirty="0" smtClean="0"/>
              <a:t>li </a:t>
            </a:r>
            <a:r>
              <a:rPr lang="en-US" dirty="0"/>
              <a:t>$a2, 12    </a:t>
            </a:r>
            <a:endParaRPr lang="en-US" dirty="0" smtClean="0"/>
          </a:p>
          <a:p>
            <a:pPr marL="400050" lvl="1" indent="0">
              <a:buNone/>
            </a:pPr>
            <a:r>
              <a:rPr lang="en-US" dirty="0" smtClean="0"/>
              <a:t>li </a:t>
            </a:r>
            <a:r>
              <a:rPr lang="en-US" dirty="0"/>
              <a:t>$a3, 13    </a:t>
            </a:r>
            <a:endParaRPr lang="en-US" dirty="0" smtClean="0"/>
          </a:p>
          <a:p>
            <a:pPr marL="400050" lvl="1" indent="0">
              <a:buNone/>
            </a:pPr>
            <a:r>
              <a:rPr lang="en-US" dirty="0" err="1" smtClean="0"/>
              <a:t>jal</a:t>
            </a:r>
            <a:r>
              <a:rPr lang="en-US" dirty="0" smtClean="0"/>
              <a:t> </a:t>
            </a:r>
            <a:r>
              <a:rPr lang="en-US" dirty="0" err="1"/>
              <a:t>addFour</a:t>
            </a:r>
            <a:r>
              <a:rPr lang="en-US" dirty="0"/>
              <a:t>    </a:t>
            </a:r>
            <a:endParaRPr lang="en-US" dirty="0" smtClean="0"/>
          </a:p>
          <a:p>
            <a:pPr marL="0" indent="0">
              <a:buNone/>
            </a:pPr>
            <a:r>
              <a:rPr lang="en-US" dirty="0" smtClean="0"/>
              <a:t>li </a:t>
            </a:r>
            <a:r>
              <a:rPr lang="en-US" dirty="0"/>
              <a:t>$v0, 10    </a:t>
            </a:r>
            <a:endParaRPr lang="en-US" dirty="0" smtClean="0"/>
          </a:p>
          <a:p>
            <a:pPr marL="0" indent="0">
              <a:buNone/>
            </a:pPr>
            <a:r>
              <a:rPr lang="en-US" dirty="0" err="1" smtClean="0"/>
              <a:t>syscall</a:t>
            </a:r>
            <a:endParaRPr lang="en-US" dirty="0"/>
          </a:p>
        </p:txBody>
      </p:sp>
    </p:spTree>
    <p:extLst>
      <p:ext uri="{BB962C8B-B14F-4D97-AF65-F5344CB8AC3E}">
        <p14:creationId xmlns:p14="http://schemas.microsoft.com/office/powerpoint/2010/main" val="2478284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398</TotalTime>
  <Words>560</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Computer Organization</vt:lpstr>
      <vt:lpstr>Opcodes</vt:lpstr>
      <vt:lpstr>Opcodes</vt:lpstr>
      <vt:lpstr>Opcode Review</vt:lpstr>
      <vt:lpstr>Functions Review</vt:lpstr>
      <vt:lpstr>MIPS Equivalent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dc:title>
  <dc:creator>David</dc:creator>
  <cp:lastModifiedBy>Hussani,Syed Mazhar</cp:lastModifiedBy>
  <cp:revision>97</cp:revision>
  <dcterms:created xsi:type="dcterms:W3CDTF">2015-01-19T21:38:56Z</dcterms:created>
  <dcterms:modified xsi:type="dcterms:W3CDTF">2015-01-25T04:29:59Z</dcterms:modified>
</cp:coreProperties>
</file>