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0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</a:t>
            </a:r>
            <a:r>
              <a:rPr lang="en-US" smtClean="0"/>
              <a:t>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</a:t>
            </a:r>
            <a:r>
              <a:rPr lang="en-US" dirty="0" smtClean="0"/>
              <a:t>time: Coverage </a:t>
            </a:r>
            <a:r>
              <a:rPr lang="en-US" dirty="0"/>
              <a:t>of floating point </a:t>
            </a:r>
            <a:r>
              <a:rPr lang="en-US" dirty="0" smtClean="0"/>
              <a:t>instructions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time: Review </a:t>
            </a:r>
            <a:r>
              <a:rPr lang="en-US" dirty="0"/>
              <a:t>of floating point instructions	Coverage of MIPS memory and the Program Counter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914401"/>
            <a:ext cx="11027391" cy="523905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Recall that computers use a stored program model	</a:t>
            </a:r>
            <a:endParaRPr lang="en-US" dirty="0" smtClean="0"/>
          </a:p>
          <a:p>
            <a:r>
              <a:rPr lang="en-US" dirty="0" smtClean="0"/>
              <a:t>Instructions </a:t>
            </a:r>
            <a:r>
              <a:rPr lang="en-US" dirty="0"/>
              <a:t>and data are stored in memory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next instruction to run is selected and stored in the program counter	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instruction is fetched from memory, decoded, and executed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Program Counter (PC) is a special register that determines which instruction	to run next.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PC is incremented by 4 after fetching the next instruction to run.	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not possible to directly modify the value within the PC, but it can be	modified indirectly.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0878"/>
            <a:ext cx="10972800" cy="52270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Branches, jumps, and returns indirectly change the value of the PC since they	move to a different location in the instruction memory.	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a hardware (HW) perspective, the PC provides the first portion of the fetch, </a:t>
            </a:r>
            <a:r>
              <a:rPr lang="en-US" dirty="0" smtClean="0"/>
              <a:t>decode</a:t>
            </a:r>
            <a:r>
              <a:rPr lang="en-US" dirty="0"/>
              <a:t>, execute cycle.	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PC provides the address of the next instruction to fetch from memory.  This	instruction is fetched and then decoded by the Control </a:t>
            </a:r>
            <a:r>
              <a:rPr lang="en-US" dirty="0" smtClean="0"/>
              <a:t>Unit.</a:t>
            </a:r>
          </a:p>
          <a:p>
            <a:r>
              <a:rPr lang="en-US" dirty="0" smtClean="0"/>
              <a:t>The </a:t>
            </a:r>
            <a:r>
              <a:rPr lang="en-US" dirty="0"/>
              <a:t>Control </a:t>
            </a:r>
            <a:r>
              <a:rPr lang="en-US" dirty="0" smtClean="0"/>
              <a:t>Unit signals </a:t>
            </a:r>
            <a:r>
              <a:rPr lang="en-US" dirty="0"/>
              <a:t>the executable components of the CPU including the ALU and Registers, </a:t>
            </a:r>
            <a:r>
              <a:rPr lang="en-US" dirty="0" smtClean="0"/>
              <a:t>and data </a:t>
            </a:r>
            <a:r>
              <a:rPr lang="en-US" dirty="0"/>
              <a:t>memory access.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/>
              <a:t>Assembler memory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 fontScale="92500"/>
          </a:bodyPr>
          <a:lstStyle/>
          <a:p>
            <a:r>
              <a:rPr lang="en-US" dirty="0"/>
              <a:t>The "green sheet" at the front of the textbook shows how memory is allocated in	the MIPS </a:t>
            </a:r>
            <a:r>
              <a:rPr lang="en-US" dirty="0" smtClean="0"/>
              <a:t>processor.</a:t>
            </a:r>
          </a:p>
          <a:p>
            <a:r>
              <a:rPr lang="en-US" dirty="0" smtClean="0"/>
              <a:t>Memory </a:t>
            </a:r>
            <a:r>
              <a:rPr lang="en-US" dirty="0"/>
              <a:t>is segmented or broken into parts with specific uses	</a:t>
            </a:r>
            <a:endParaRPr lang="en-US" dirty="0" smtClean="0"/>
          </a:p>
          <a:p>
            <a:r>
              <a:rPr lang="en-US" dirty="0" smtClean="0"/>
              <a:t>0x0 </a:t>
            </a:r>
            <a:r>
              <a:rPr lang="en-US" dirty="0"/>
              <a:t>to </a:t>
            </a:r>
            <a:r>
              <a:rPr lang="en-US" dirty="0" smtClean="0"/>
              <a:t>0x00400000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reserved for use by the Operating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Note </a:t>
            </a:r>
            <a:r>
              <a:rPr lang="en-US" dirty="0"/>
              <a:t>that instructions for input, output, terminating a program, sound, etc., are	provided by the operating system, not the CPU.	</a:t>
            </a:r>
            <a:endParaRPr lang="en-US" dirty="0" smtClean="0"/>
          </a:p>
          <a:p>
            <a:r>
              <a:rPr lang="en-US" dirty="0" smtClean="0"/>
              <a:t>0x00400000 </a:t>
            </a:r>
            <a:r>
              <a:rPr lang="en-US" dirty="0"/>
              <a:t>to 0x10000000 is reserved for instructions - that is, the .text </a:t>
            </a:r>
            <a:r>
              <a:rPr lang="en-US" dirty="0" smtClean="0"/>
              <a:t>section of </a:t>
            </a:r>
            <a:r>
              <a:rPr lang="en-US" dirty="0"/>
              <a:t>your </a:t>
            </a:r>
            <a:r>
              <a:rPr lang="en-US" dirty="0" smtClean="0"/>
              <a:t>program.</a:t>
            </a:r>
          </a:p>
          <a:p>
            <a:r>
              <a:rPr lang="en-US" dirty="0" smtClean="0"/>
              <a:t>This </a:t>
            </a:r>
            <a:r>
              <a:rPr lang="en-US" dirty="0"/>
              <a:t>leaves enough room for 66,060,028 </a:t>
            </a:r>
            <a:r>
              <a:rPr lang="en-US" dirty="0" smtClean="0"/>
              <a:t>instructions. Many constants </a:t>
            </a:r>
            <a:r>
              <a:rPr lang="en-US" dirty="0"/>
              <a:t>may exist here, too.</a:t>
            </a:r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5989"/>
          </a:xfrm>
        </p:spPr>
        <p:txBody>
          <a:bodyPr>
            <a:normAutofit fontScale="90000"/>
          </a:bodyPr>
          <a:lstStyle/>
          <a:p>
            <a:r>
              <a:rPr lang="en-US" dirty="0"/>
              <a:t>Assembler memory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6287"/>
            <a:ext cx="10972800" cy="54045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0x10000000 to 0x10008000 is the static data section, which is used for data </a:t>
            </a:r>
            <a:r>
              <a:rPr lang="en-US" dirty="0" smtClean="0"/>
              <a:t>that must </a:t>
            </a:r>
            <a:r>
              <a:rPr lang="en-US" dirty="0"/>
              <a:t>exist for the entire runtime of a program such as </a:t>
            </a:r>
            <a:r>
              <a:rPr lang="en-US" dirty="0" err="1"/>
              <a:t>globals</a:t>
            </a:r>
            <a:r>
              <a:rPr lang="en-US" dirty="0"/>
              <a:t>, </a:t>
            </a:r>
            <a:r>
              <a:rPr lang="en-US" dirty="0" smtClean="0"/>
              <a:t>initialization data </a:t>
            </a:r>
            <a:r>
              <a:rPr lang="en-US" dirty="0"/>
              <a:t>for arrays, predefined strings, etc</a:t>
            </a:r>
            <a:r>
              <a:rPr lang="en-US" dirty="0" smtClean="0"/>
              <a:t>. </a:t>
            </a:r>
          </a:p>
          <a:p>
            <a:r>
              <a:rPr lang="en-US" dirty="0" smtClean="0"/>
              <a:t>0x10008000 </a:t>
            </a:r>
            <a:r>
              <a:rPr lang="en-US" dirty="0"/>
              <a:t>onwards - dynamic data segment - grows downward in </a:t>
            </a:r>
            <a:r>
              <a:rPr lang="en-US" dirty="0" smtClean="0"/>
              <a:t>memory.</a:t>
            </a:r>
          </a:p>
          <a:p>
            <a:pPr lvl="1"/>
            <a:r>
              <a:rPr lang="en-US" dirty="0" smtClean="0"/>
              <a:t>This is also </a:t>
            </a:r>
            <a:r>
              <a:rPr lang="en-US" dirty="0"/>
              <a:t>referred to as the heap or free </a:t>
            </a:r>
            <a:r>
              <a:rPr lang="en-US" dirty="0" smtClean="0"/>
              <a:t>storage.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allocated with </a:t>
            </a:r>
            <a:r>
              <a:rPr lang="en-US" dirty="0" smtClean="0"/>
              <a:t>new or </a:t>
            </a:r>
            <a:r>
              <a:rPr lang="en-US" dirty="0" err="1"/>
              <a:t>malloc</a:t>
            </a:r>
            <a:r>
              <a:rPr lang="en-US" dirty="0"/>
              <a:t> is stored </a:t>
            </a:r>
            <a:r>
              <a:rPr lang="en-US" dirty="0" smtClean="0"/>
              <a:t>here.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area in memory is used to store </a:t>
            </a:r>
            <a:r>
              <a:rPr lang="en-US" dirty="0" smtClean="0"/>
              <a:t>dynamically allocated memory. </a:t>
            </a:r>
          </a:p>
          <a:p>
            <a:r>
              <a:rPr lang="en-US" dirty="0" smtClean="0"/>
              <a:t>0xfffffffc </a:t>
            </a:r>
            <a:r>
              <a:rPr lang="en-US" dirty="0"/>
              <a:t>up to 0x10008000 - the stack - grows upward in memory toward the </a:t>
            </a:r>
            <a:r>
              <a:rPr lang="en-US" dirty="0" smtClean="0"/>
              <a:t>free store.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local to </a:t>
            </a:r>
            <a:r>
              <a:rPr lang="en-US" dirty="0" smtClean="0"/>
              <a:t>each </a:t>
            </a:r>
            <a:r>
              <a:rPr lang="en-US" smtClean="0"/>
              <a:t>function/subroutine</a:t>
            </a:r>
            <a:r>
              <a:rPr lang="en-US" dirty="0" smtClean="0"/>
              <a:t>/method </a:t>
            </a:r>
            <a:r>
              <a:rPr lang="en-US" dirty="0"/>
              <a:t>is stored </a:t>
            </a:r>
            <a:r>
              <a:rPr lang="en-US" dirty="0" smtClean="0"/>
              <a:t>here.</a:t>
            </a:r>
          </a:p>
          <a:p>
            <a:pPr lvl="1"/>
            <a:r>
              <a:rPr lang="en-US" dirty="0" smtClean="0"/>
              <a:t>This includes </a:t>
            </a:r>
            <a:r>
              <a:rPr lang="en-US" dirty="0"/>
              <a:t>local variables.</a:t>
            </a:r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2535"/>
            <a:ext cx="10972800" cy="5009082"/>
          </a:xfrm>
        </p:spPr>
        <p:txBody>
          <a:bodyPr>
            <a:normAutofit/>
          </a:bodyPr>
          <a:lstStyle/>
          <a:p>
            <a:r>
              <a:rPr lang="en-US" dirty="0"/>
              <a:t>Next time we'll continue to discuss memory and we will start to look at functions.</a:t>
            </a:r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225</Words>
  <Application>Microsoft Macintosh PowerPoint</Application>
  <PresentationFormat>Custom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Computer Organization</vt:lpstr>
      <vt:lpstr>Overview</vt:lpstr>
      <vt:lpstr>Program Counter</vt:lpstr>
      <vt:lpstr>Program Counter</vt:lpstr>
      <vt:lpstr>Assembler memory usage</vt:lpstr>
      <vt:lpstr>Assembler memory usage</vt:lpstr>
      <vt:lpstr>Next Class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76</cp:revision>
  <dcterms:created xsi:type="dcterms:W3CDTF">2015-01-19T21:38:56Z</dcterms:created>
  <dcterms:modified xsi:type="dcterms:W3CDTF">2015-02-15T20:45:21Z</dcterms:modified>
</cp:coreProperties>
</file>