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20" y="-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804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46161"/>
            <a:ext cx="10972800" cy="580402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example of the use of the bc1f instruction follows below.  </a:t>
            </a:r>
            <a:endParaRPr lang="en-US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bc1f </a:t>
            </a:r>
            <a:r>
              <a:rPr lang="en-US" dirty="0">
                <a:latin typeface="Courier"/>
                <a:cs typeface="Courier"/>
              </a:rPr>
              <a:t>else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3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</a:t>
            </a:r>
            <a:r>
              <a:rPr lang="en-US" dirty="0">
                <a:latin typeface="Courier"/>
                <a:cs typeface="Courier"/>
              </a:rPr>
              <a:t>: #if abs(x-y) &lt; 0.000000000000001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4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la </a:t>
            </a:r>
            <a:r>
              <a:rPr lang="en-US" dirty="0">
                <a:latin typeface="Courier"/>
                <a:cs typeface="Courier"/>
              </a:rPr>
              <a:t>$a0, </a:t>
            </a:r>
            <a:r>
              <a:rPr lang="en-US" dirty="0" err="1">
                <a:latin typeface="Courier"/>
                <a:cs typeface="Courier"/>
              </a:rPr>
              <a:t>xLTy</a:t>
            </a:r>
            <a:r>
              <a:rPr lang="en-US" dirty="0">
                <a:latin typeface="Courier"/>
                <a:cs typeface="Courier"/>
              </a:rPr>
              <a:t>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 smtClean="0">
                <a:latin typeface="Courier"/>
                <a:cs typeface="Courier"/>
              </a:rPr>
              <a:t>    </a:t>
            </a: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err="1">
                <a:latin typeface="Courier"/>
                <a:cs typeface="Courier"/>
              </a:rPr>
              <a:t>beq</a:t>
            </a:r>
            <a:r>
              <a:rPr lang="en-US" dirty="0">
                <a:latin typeface="Courier"/>
                <a:cs typeface="Courier"/>
              </a:rPr>
              <a:t> $zero, $zero, </a:t>
            </a:r>
            <a:r>
              <a:rPr lang="en-US" dirty="0" err="1">
                <a:latin typeface="Courier"/>
                <a:cs typeface="Courier"/>
              </a:rPr>
              <a:t>endif</a:t>
            </a:r>
            <a:r>
              <a:rPr lang="en-US" dirty="0">
                <a:latin typeface="Courier"/>
                <a:cs typeface="Courier"/>
              </a:rPr>
              <a:t> works as well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b </a:t>
            </a:r>
            <a:r>
              <a:rPr lang="en-US" dirty="0" err="1">
                <a:latin typeface="Courier"/>
                <a:cs typeface="Courier"/>
              </a:rPr>
              <a:t>endif</a:t>
            </a:r>
            <a:r>
              <a:rPr lang="en-US" dirty="0">
                <a:latin typeface="Courier"/>
                <a:cs typeface="Courier"/>
              </a:rPr>
              <a:t>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else</a:t>
            </a:r>
            <a:r>
              <a:rPr lang="en-US" dirty="0">
                <a:latin typeface="Courier"/>
                <a:cs typeface="Courier"/>
              </a:rPr>
              <a:t>: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4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la </a:t>
            </a:r>
            <a:r>
              <a:rPr lang="en-US" dirty="0">
                <a:latin typeface="Courier"/>
                <a:cs typeface="Courier"/>
              </a:rPr>
              <a:t>$a0, </a:t>
            </a:r>
            <a:r>
              <a:rPr lang="en-US" dirty="0" err="1">
                <a:latin typeface="Courier"/>
                <a:cs typeface="Courier"/>
              </a:rPr>
              <a:t>xGTEy</a:t>
            </a:r>
            <a:r>
              <a:rPr lang="en-US" dirty="0">
                <a:latin typeface="Courier"/>
                <a:cs typeface="Courier"/>
              </a:rPr>
              <a:t>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 smtClean="0">
                <a:latin typeface="Courier"/>
                <a:cs typeface="Courier"/>
              </a:rPr>
              <a:t>  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endif</a:t>
            </a:r>
            <a:r>
              <a:rPr lang="en-US" dirty="0">
                <a:latin typeface="Courier"/>
                <a:cs typeface="Courier"/>
              </a:rPr>
              <a:t>: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10 #end program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523969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305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09934"/>
            <a:ext cx="10972800" cy="537721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.data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newLine</a:t>
            </a:r>
            <a:r>
              <a:rPr lang="en-US" dirty="0">
                <a:latin typeface="Courier"/>
                <a:cs typeface="Courier"/>
              </a:rPr>
              <a:t>: .</a:t>
            </a:r>
            <a:r>
              <a:rPr lang="en-US" dirty="0" err="1">
                <a:latin typeface="Courier"/>
                <a:cs typeface="Courier"/>
              </a:rPr>
              <a:t>asciiz</a:t>
            </a:r>
            <a:r>
              <a:rPr lang="en-US" dirty="0">
                <a:latin typeface="Courier"/>
                <a:cs typeface="Courier"/>
              </a:rPr>
              <a:t> "\n"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</a:t>
            </a:r>
            <a:r>
              <a:rPr lang="en-US" dirty="0">
                <a:latin typeface="Courier"/>
                <a:cs typeface="Courier"/>
              </a:rPr>
              <a:t>text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main</a:t>
            </a:r>
            <a:r>
              <a:rPr lang="en-US" dirty="0">
                <a:latin typeface="Courier"/>
                <a:cs typeface="Courier"/>
              </a:rPr>
              <a:t>: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>
                <a:latin typeface="Courier"/>
                <a:cs typeface="Courier"/>
              </a:rPr>
              <a:t>initialization values go here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do</a:t>
            </a:r>
            <a:r>
              <a:rPr lang="en-US" dirty="0">
                <a:latin typeface="Courier"/>
                <a:cs typeface="Courier"/>
              </a:rPr>
              <a:t>:	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>
                <a:latin typeface="Courier"/>
                <a:cs typeface="Courier"/>
              </a:rPr>
              <a:t>do loop operations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addi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$t1, 1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1  #print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or $t1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move </a:t>
            </a:r>
            <a:r>
              <a:rPr lang="en-US" dirty="0">
                <a:latin typeface="Courier"/>
                <a:cs typeface="Courier"/>
              </a:rPr>
              <a:t>$a0, $t1  #copy contents of $t1 into $a0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>
                <a:latin typeface="Courier"/>
                <a:cs typeface="Courier"/>
              </a:rPr>
              <a:t>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4  #print a newline character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la </a:t>
            </a:r>
            <a:r>
              <a:rPr lang="en-US" dirty="0">
                <a:latin typeface="Courier"/>
                <a:cs typeface="Courier"/>
              </a:rPr>
              <a:t>$a0, </a:t>
            </a:r>
            <a:r>
              <a:rPr lang="en-US" dirty="0" err="1">
                <a:latin typeface="Courier"/>
                <a:cs typeface="Courier"/>
              </a:rPr>
              <a:t>newLine</a:t>
            </a:r>
            <a:r>
              <a:rPr lang="en-US" dirty="0">
                <a:latin typeface="Courier"/>
                <a:cs typeface="Courier"/>
              </a:rPr>
              <a:t>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$t1, $t2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bne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$zero, do</a:t>
            </a:r>
          </a:p>
        </p:txBody>
      </p:sp>
    </p:spTree>
    <p:extLst>
      <p:ext uri="{BB962C8B-B14F-4D97-AF65-F5344CB8AC3E}">
        <p14:creationId xmlns:p14="http://schemas.microsoft.com/office/powerpoint/2010/main" val="1369128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715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Iteration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6413"/>
            <a:ext cx="10972800" cy="49797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Notice that if x &lt; y or $t1 &lt; $t2, $t3 is true or not equal to zero.  We return </a:t>
            </a:r>
            <a:r>
              <a:rPr lang="en-US" dirty="0" smtClean="0"/>
              <a:t>to the </a:t>
            </a:r>
            <a:r>
              <a:rPr lang="en-US" dirty="0"/>
              <a:t>beginning of the loop as long as $t3 is not equal to </a:t>
            </a:r>
            <a:r>
              <a:rPr lang="en-US" dirty="0" smtClean="0"/>
              <a:t>zero.</a:t>
            </a:r>
          </a:p>
          <a:p>
            <a:r>
              <a:rPr lang="en-US" dirty="0" smtClean="0"/>
              <a:t>Otherwise</a:t>
            </a:r>
            <a:r>
              <a:rPr lang="en-US" dirty="0"/>
              <a:t>, we </a:t>
            </a:r>
            <a:r>
              <a:rPr lang="en-US" dirty="0" smtClean="0"/>
              <a:t>drop past </a:t>
            </a:r>
            <a:r>
              <a:rPr lang="en-US" dirty="0"/>
              <a:t>the end of the loop and continue processing from that point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</a:t>
            </a:r>
            <a:r>
              <a:rPr lang="en-US" dirty="0"/>
              <a:t>if we want a while loop instead of a do-while?	</a:t>
            </a:r>
            <a:endParaRPr lang="en-US" dirty="0" smtClean="0"/>
          </a:p>
          <a:p>
            <a:r>
              <a:rPr lang="en-US" dirty="0" smtClean="0"/>
              <a:t>Notice </a:t>
            </a:r>
            <a:r>
              <a:rPr lang="en-US" dirty="0"/>
              <a:t>that a while loop is simply a do-while where we check the condition first.	</a:t>
            </a:r>
            <a:endParaRPr lang="en-US" dirty="0" smtClean="0"/>
          </a:p>
          <a:p>
            <a:r>
              <a:rPr lang="en-US" dirty="0" smtClean="0"/>
              <a:t>So</a:t>
            </a:r>
            <a:r>
              <a:rPr lang="en-US" dirty="0"/>
              <a:t>, we can modify our code to create the following while loop by checking </a:t>
            </a:r>
            <a:r>
              <a:rPr lang="en-US" dirty="0" smtClean="0"/>
              <a:t>our condition </a:t>
            </a:r>
            <a:r>
              <a:rPr lang="en-US" dirty="0"/>
              <a:t>before entering the loop:</a:t>
            </a:r>
          </a:p>
        </p:txBody>
      </p:sp>
    </p:spTree>
    <p:extLst>
      <p:ext uri="{BB962C8B-B14F-4D97-AF65-F5344CB8AC3E}">
        <p14:creationId xmlns:p14="http://schemas.microsoft.com/office/powerpoint/2010/main" val="839393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941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4527"/>
            <a:ext cx="10972800" cy="5143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Courier"/>
                <a:cs typeface="Courier"/>
              </a:rPr>
              <a:t>while(</a:t>
            </a:r>
            <a:r>
              <a:rPr lang="en-US" sz="3600" dirty="0" err="1">
                <a:latin typeface="Courier"/>
                <a:cs typeface="Courier"/>
              </a:rPr>
              <a:t>i</a:t>
            </a:r>
            <a:r>
              <a:rPr lang="en-US" sz="3600" dirty="0">
                <a:latin typeface="Courier"/>
                <a:cs typeface="Courier"/>
              </a:rPr>
              <a:t> &lt; n)        </a:t>
            </a:r>
            <a:endParaRPr lang="en-US" sz="3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600" dirty="0" smtClean="0">
                <a:latin typeface="Courier"/>
                <a:cs typeface="Courier"/>
              </a:rPr>
              <a:t>{</a:t>
            </a:r>
            <a:r>
              <a:rPr lang="en-US" sz="3600" dirty="0">
                <a:latin typeface="Courier"/>
                <a:cs typeface="Courier"/>
              </a:rPr>
              <a:t>	  </a:t>
            </a:r>
            <a:endParaRPr lang="en-US" sz="3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600" dirty="0" smtClean="0">
                <a:latin typeface="Courier"/>
                <a:cs typeface="Courier"/>
              </a:rPr>
              <a:t>	//</a:t>
            </a:r>
            <a:r>
              <a:rPr lang="en-US" sz="3600" dirty="0">
                <a:latin typeface="Courier"/>
                <a:cs typeface="Courier"/>
              </a:rPr>
              <a:t>do loop operations	  </a:t>
            </a:r>
            <a:endParaRPr lang="en-US" sz="3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600" dirty="0" smtClean="0">
                <a:latin typeface="Courier"/>
                <a:cs typeface="Courier"/>
              </a:rPr>
              <a:t>	</a:t>
            </a:r>
            <a:r>
              <a:rPr lang="en-US" sz="3600" dirty="0" err="1" smtClean="0">
                <a:latin typeface="Courier"/>
                <a:cs typeface="Courier"/>
              </a:rPr>
              <a:t>i</a:t>
            </a:r>
            <a:r>
              <a:rPr lang="en-US" sz="3600" dirty="0">
                <a:latin typeface="Courier"/>
                <a:cs typeface="Courier"/>
              </a:rPr>
              <a:t>++;	  </a:t>
            </a:r>
            <a:endParaRPr lang="en-US" sz="3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600" dirty="0" smtClean="0">
                <a:latin typeface="Courier"/>
                <a:cs typeface="Courier"/>
              </a:rPr>
              <a:t>	</a:t>
            </a:r>
            <a:r>
              <a:rPr lang="en-US" sz="3600" dirty="0" err="1" smtClean="0">
                <a:latin typeface="Courier"/>
                <a:cs typeface="Courier"/>
              </a:rPr>
              <a:t>System.out.println</a:t>
            </a:r>
            <a:r>
              <a:rPr lang="en-US" sz="3600" dirty="0" smtClean="0">
                <a:latin typeface="Courier"/>
                <a:cs typeface="Courier"/>
              </a:rPr>
              <a:t>(</a:t>
            </a:r>
            <a:r>
              <a:rPr lang="en-US" sz="3600" dirty="0" err="1" smtClean="0">
                <a:latin typeface="Courier"/>
                <a:cs typeface="Courier"/>
              </a:rPr>
              <a:t>i</a:t>
            </a:r>
            <a:r>
              <a:rPr lang="en-US" sz="3600" dirty="0">
                <a:latin typeface="Courier"/>
                <a:cs typeface="Courier"/>
              </a:rPr>
              <a:t>);        </a:t>
            </a:r>
            <a:endParaRPr lang="en-US" sz="3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600" dirty="0" smtClean="0">
                <a:latin typeface="Courier"/>
                <a:cs typeface="Courier"/>
              </a:rPr>
              <a:t>}</a:t>
            </a:r>
            <a:endParaRPr lang="en-US" sz="3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40381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032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Assembly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1696"/>
            <a:ext cx="10972800" cy="536356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.data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newLine</a:t>
            </a:r>
            <a:r>
              <a:rPr lang="en-US" dirty="0">
                <a:latin typeface="Courier"/>
                <a:cs typeface="Courier"/>
              </a:rPr>
              <a:t>: .</a:t>
            </a:r>
            <a:r>
              <a:rPr lang="en-US" dirty="0" err="1">
                <a:latin typeface="Courier"/>
                <a:cs typeface="Courier"/>
              </a:rPr>
              <a:t>asciiz</a:t>
            </a:r>
            <a:r>
              <a:rPr lang="en-US" dirty="0">
                <a:latin typeface="Courier"/>
                <a:cs typeface="Courier"/>
              </a:rPr>
              <a:t> "\n"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</a:t>
            </a:r>
            <a:r>
              <a:rPr lang="en-US" dirty="0">
                <a:latin typeface="Courier"/>
                <a:cs typeface="Courier"/>
              </a:rPr>
              <a:t>text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main</a:t>
            </a:r>
            <a:r>
              <a:rPr lang="en-US" dirty="0">
                <a:latin typeface="Courier"/>
                <a:cs typeface="Courier"/>
              </a:rPr>
              <a:t>:	#initialization values go here	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$t1, $t2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beq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$zero, </a:t>
            </a:r>
            <a:r>
              <a:rPr lang="en-US" dirty="0" err="1">
                <a:latin typeface="Courier"/>
                <a:cs typeface="Courier"/>
              </a:rPr>
              <a:t>endwhile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do</a:t>
            </a:r>
            <a:r>
              <a:rPr lang="en-US" dirty="0">
                <a:latin typeface="Courier"/>
                <a:cs typeface="Courier"/>
              </a:rPr>
              <a:t>:	  #do loop operations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addi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$t1, $t1, 1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1  #print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or $t1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move </a:t>
            </a:r>
            <a:r>
              <a:rPr lang="en-US" dirty="0">
                <a:latin typeface="Courier"/>
                <a:cs typeface="Courier"/>
              </a:rPr>
              <a:t>$a0, $t1  #copy contents of $t1 into $a0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>
                <a:latin typeface="Courier"/>
                <a:cs typeface="Courier"/>
              </a:rPr>
              <a:t>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4  #print a newline character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la </a:t>
            </a:r>
            <a:r>
              <a:rPr lang="en-US" dirty="0">
                <a:latin typeface="Courier"/>
                <a:cs typeface="Courier"/>
              </a:rPr>
              <a:t>$a0, </a:t>
            </a:r>
            <a:r>
              <a:rPr lang="en-US" dirty="0" err="1">
                <a:latin typeface="Courier"/>
                <a:cs typeface="Courier"/>
              </a:rPr>
              <a:t>newLine</a:t>
            </a:r>
            <a:r>
              <a:rPr lang="en-US" dirty="0">
                <a:latin typeface="Courier"/>
                <a:cs typeface="Courier"/>
              </a:rPr>
              <a:t>	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>
                <a:latin typeface="Courier"/>
                <a:cs typeface="Courier"/>
              </a:rPr>
              <a:t>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$t1, $t2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bne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$t3, $zero, do	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endwhile</a:t>
            </a:r>
            <a:r>
              <a:rPr lang="en-US" dirty="0">
                <a:latin typeface="Courier"/>
                <a:cs typeface="Courier"/>
              </a:rPr>
              <a:t>:	#continue processing after the loop</a:t>
            </a:r>
          </a:p>
        </p:txBody>
      </p:sp>
    </p:spTree>
    <p:extLst>
      <p:ext uri="{BB962C8B-B14F-4D97-AF65-F5344CB8AC3E}">
        <p14:creationId xmlns:p14="http://schemas.microsoft.com/office/powerpoint/2010/main" val="3634392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122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Logical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2517"/>
            <a:ext cx="10972800" cy="5416480"/>
          </a:xfrm>
        </p:spPr>
        <p:txBody>
          <a:bodyPr>
            <a:normAutofit/>
          </a:bodyPr>
          <a:lstStyle/>
          <a:p>
            <a:r>
              <a:rPr lang="en-US" dirty="0" smtClean="0"/>
              <a:t>Notice </a:t>
            </a:r>
            <a:r>
              <a:rPr lang="en-US" dirty="0"/>
              <a:t>that we check if the condition </a:t>
            </a:r>
            <a:r>
              <a:rPr lang="en-US" dirty="0" err="1"/>
              <a:t>i</a:t>
            </a:r>
            <a:r>
              <a:rPr lang="en-US" dirty="0"/>
              <a:t> &lt; n is false first.  If so, we bypass the	loop.	</a:t>
            </a:r>
            <a:endParaRPr lang="en-US" dirty="0" smtClean="0"/>
          </a:p>
          <a:p>
            <a:r>
              <a:rPr lang="en-US" dirty="0" smtClean="0"/>
              <a:t>We'll </a:t>
            </a:r>
            <a:r>
              <a:rPr lang="en-US" dirty="0"/>
              <a:t>look at </a:t>
            </a:r>
            <a:r>
              <a:rPr lang="en-US" dirty="0" smtClean="0"/>
              <a:t>how </a:t>
            </a:r>
            <a:r>
              <a:rPr lang="en-US" dirty="0"/>
              <a:t>to simplify this code in a later lecture</a:t>
            </a:r>
            <a:r>
              <a:rPr lang="en-US" dirty="0" smtClean="0"/>
              <a:t>.</a:t>
            </a:r>
          </a:p>
          <a:p>
            <a:r>
              <a:rPr lang="en-US" dirty="0"/>
              <a:t>More logical operations	</a:t>
            </a:r>
            <a:endParaRPr lang="en-US" dirty="0" smtClean="0"/>
          </a:p>
          <a:p>
            <a:pPr lvl="1"/>
            <a:r>
              <a:rPr lang="en-US" dirty="0" smtClean="0"/>
              <a:t>We've </a:t>
            </a:r>
            <a:r>
              <a:rPr lang="en-US" dirty="0"/>
              <a:t>seen how to do comparisons and branching, but what if we want to evaluate	the truth value of multiple comparisons in the same if or while </a:t>
            </a:r>
            <a:r>
              <a:rPr lang="en-US" dirty="0" smtClean="0"/>
              <a:t>statement?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need the logical operators &amp;&amp; (and) and || (or) from </a:t>
            </a:r>
            <a:r>
              <a:rPr lang="en-US" dirty="0" smtClean="0"/>
              <a:t>Java/C. </a:t>
            </a:r>
          </a:p>
          <a:p>
            <a:pPr lvl="1"/>
            <a:r>
              <a:rPr lang="en-US" dirty="0" smtClean="0"/>
              <a:t>MIPS </a:t>
            </a:r>
            <a:r>
              <a:rPr lang="en-US" dirty="0"/>
              <a:t>implements these operations using the instructions "and" and "or".</a:t>
            </a:r>
          </a:p>
        </p:txBody>
      </p:sp>
    </p:spTree>
    <p:extLst>
      <p:ext uri="{BB962C8B-B14F-4D97-AF65-F5344CB8AC3E}">
        <p14:creationId xmlns:p14="http://schemas.microsoft.com/office/powerpoint/2010/main" val="3997791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2712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Logical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1"/>
            <a:ext cx="10972800" cy="5211764"/>
          </a:xfrm>
        </p:spPr>
        <p:txBody>
          <a:bodyPr>
            <a:normAutofit/>
          </a:bodyPr>
          <a:lstStyle/>
          <a:p>
            <a:r>
              <a:rPr lang="en-US" dirty="0"/>
              <a:t>Both of these are R-format instructions. </a:t>
            </a:r>
            <a:r>
              <a:rPr lang="en-US" dirty="0" smtClean="0"/>
              <a:t>That </a:t>
            </a:r>
            <a:r>
              <a:rPr lang="en-US" dirty="0"/>
              <a:t>is, we represent "and" and "</a:t>
            </a:r>
            <a:r>
              <a:rPr lang="en-US" dirty="0" smtClean="0"/>
              <a:t>or“ with </a:t>
            </a:r>
            <a:r>
              <a:rPr lang="en-US" dirty="0"/>
              <a:t>the following format:	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and </a:t>
            </a:r>
            <a:r>
              <a:rPr lang="en-US" dirty="0">
                <a:latin typeface="Courier"/>
                <a:cs typeface="Courier"/>
              </a:rPr>
              <a:t>$t1, $t2, $t3	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or </a:t>
            </a:r>
            <a:r>
              <a:rPr lang="en-US" dirty="0">
                <a:latin typeface="Courier"/>
                <a:cs typeface="Courier"/>
              </a:rPr>
              <a:t>$t4, $t2, $t3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The </a:t>
            </a:r>
            <a:r>
              <a:rPr lang="en-US" dirty="0"/>
              <a:t>result is the truth values of "$t2 &amp;&amp; $t3" and "$t2 || $t3" are stored in $t1	and $t4, respectively.	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make comparisons such as x &lt; y || y &lt; z easily by using multiple	instructions.</a:t>
            </a:r>
          </a:p>
        </p:txBody>
      </p:sp>
    </p:spTree>
    <p:extLst>
      <p:ext uri="{BB962C8B-B14F-4D97-AF65-F5344CB8AC3E}">
        <p14:creationId xmlns:p14="http://schemas.microsoft.com/office/powerpoint/2010/main" val="1753744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757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Logical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05221"/>
            <a:ext cx="10972800" cy="545742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example, assume x is $t1, y is $t2, and z is $t3.  We can obtain the truth	values of our comparisons x &lt; y and y &lt; z as follows:	</a:t>
            </a:r>
            <a:endParaRPr lang="en-US" dirty="0" smtClean="0"/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$t4, $t1, $t2  # x &lt; y	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slt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$t5, $t2, $t3  # y &lt; z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Now </a:t>
            </a:r>
            <a:r>
              <a:rPr lang="en-US" dirty="0"/>
              <a:t>we can compute the truth value of x &lt; y || y &lt; z by finding the "or" result of	$t4 and $t5.	</a:t>
            </a:r>
            <a:endParaRPr lang="en-US" dirty="0" smtClean="0"/>
          </a:p>
          <a:p>
            <a:pPr lvl="1"/>
            <a:r>
              <a:rPr lang="en-US" dirty="0" smtClean="0">
                <a:latin typeface="Courier"/>
                <a:cs typeface="Courier"/>
              </a:rPr>
              <a:t>or </a:t>
            </a:r>
            <a:r>
              <a:rPr lang="en-US" dirty="0">
                <a:latin typeface="Courier"/>
                <a:cs typeface="Courier"/>
              </a:rPr>
              <a:t>$t6, $t4, $t5	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Similarly</a:t>
            </a:r>
            <a:r>
              <a:rPr lang="en-US" dirty="0"/>
              <a:t>, if we wanted the result of x &lt; y &amp;&amp; y &lt; z we could use the "and"	instruction.	</a:t>
            </a:r>
            <a:endParaRPr lang="en-US" dirty="0" smtClean="0"/>
          </a:p>
          <a:p>
            <a:pPr lvl="1"/>
            <a:r>
              <a:rPr lang="en-US" dirty="0" smtClean="0">
                <a:latin typeface="Courier"/>
                <a:cs typeface="Courier"/>
              </a:rPr>
              <a:t>and </a:t>
            </a:r>
            <a:r>
              <a:rPr lang="en-US" dirty="0">
                <a:latin typeface="Courier"/>
                <a:cs typeface="Courier"/>
              </a:rPr>
              <a:t>$t6, $t4, $</a:t>
            </a:r>
            <a:r>
              <a:rPr lang="en-US" dirty="0" smtClean="0">
                <a:latin typeface="Courier"/>
                <a:cs typeface="Courier"/>
              </a:rPr>
              <a:t>t5</a:t>
            </a:r>
          </a:p>
          <a:p>
            <a:r>
              <a:rPr lang="en-US" dirty="0" smtClean="0"/>
              <a:t>Next </a:t>
            </a:r>
            <a:r>
              <a:rPr lang="en-US" dirty="0"/>
              <a:t>time we will look at more examples of comparisons and logical operations, and we will look at floating point operations.</a:t>
            </a:r>
          </a:p>
        </p:txBody>
      </p:sp>
    </p:spTree>
    <p:extLst>
      <p:ext uri="{BB962C8B-B14F-4D97-AF65-F5344CB8AC3E}">
        <p14:creationId xmlns:p14="http://schemas.microsoft.com/office/powerpoint/2010/main" val="372396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floating point mathematics for </a:t>
            </a:r>
            <a:r>
              <a:rPr lang="en-US" dirty="0" smtClean="0"/>
              <a:t>the next project using </a:t>
            </a:r>
            <a:r>
              <a:rPr lang="en-US" dirty="0"/>
              <a:t>FPMath.asm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914401"/>
            <a:ext cx="11027391" cy="5239059"/>
          </a:xfrm>
        </p:spPr>
        <p:txBody>
          <a:bodyPr>
            <a:normAutofit/>
          </a:bodyPr>
          <a:lstStyle/>
          <a:p>
            <a:r>
              <a:rPr lang="en-US" dirty="0"/>
              <a:t>Double values to be stored in memory are declared and initialized in the .data section.  </a:t>
            </a:r>
            <a:endParaRPr lang="en-US" dirty="0" smtClean="0"/>
          </a:p>
          <a:p>
            <a:endParaRPr lang="en-US" sz="1100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x</a:t>
            </a:r>
            <a:r>
              <a:rPr lang="en-US" dirty="0">
                <a:latin typeface="Courier"/>
                <a:cs typeface="Courier"/>
              </a:rPr>
              <a:t>: .double 18.2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y</a:t>
            </a:r>
            <a:r>
              <a:rPr lang="en-US" dirty="0">
                <a:latin typeface="Courier"/>
                <a:cs typeface="Courier"/>
              </a:rPr>
              <a:t>: .double 34.6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small</a:t>
            </a:r>
            <a:r>
              <a:rPr lang="en-US" dirty="0">
                <a:latin typeface="Courier"/>
                <a:cs typeface="Courier"/>
              </a:rPr>
              <a:t>: .double </a:t>
            </a:r>
            <a:r>
              <a:rPr lang="en-US" dirty="0" smtClean="0">
                <a:latin typeface="Courier"/>
                <a:cs typeface="Courier"/>
              </a:rPr>
              <a:t>0.000000000000001</a:t>
            </a:r>
          </a:p>
          <a:p>
            <a:endParaRPr lang="en-US" sz="1400" dirty="0" smtClean="0"/>
          </a:p>
          <a:p>
            <a:r>
              <a:rPr lang="en-US" dirty="0" smtClean="0"/>
              <a:t>Single </a:t>
            </a:r>
            <a:r>
              <a:rPr lang="en-US" dirty="0"/>
              <a:t>precision values may be declared and initialized in the same manner.  </a:t>
            </a:r>
            <a:endParaRPr lang="en-US" dirty="0" smtClean="0"/>
          </a:p>
          <a:p>
            <a:endParaRPr lang="en-US" sz="800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z</a:t>
            </a:r>
            <a:r>
              <a:rPr lang="en-US" dirty="0">
                <a:latin typeface="Courier"/>
                <a:cs typeface="Courier"/>
              </a:rPr>
              <a:t>: .float -2.3</a:t>
            </a: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261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Load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50878"/>
            <a:ext cx="10972800" cy="5227091"/>
          </a:xfrm>
        </p:spPr>
        <p:txBody>
          <a:bodyPr>
            <a:normAutofit/>
          </a:bodyPr>
          <a:lstStyle/>
          <a:p>
            <a:r>
              <a:rPr lang="en-US" dirty="0"/>
              <a:t>Double and single precision values may be loaded into memory using the </a:t>
            </a:r>
            <a:r>
              <a:rPr lang="en-US" dirty="0" err="1"/>
              <a:t>l.d</a:t>
            </a:r>
            <a:r>
              <a:rPr lang="en-US" dirty="0"/>
              <a:t> and </a:t>
            </a:r>
            <a:r>
              <a:rPr lang="en-US" dirty="0" err="1"/>
              <a:t>l.s</a:t>
            </a:r>
            <a:r>
              <a:rPr lang="en-US" dirty="0"/>
              <a:t> instructions, respectively.  </a:t>
            </a:r>
            <a:endParaRPr lang="en-US" dirty="0" smtClean="0"/>
          </a:p>
          <a:p>
            <a:endParaRPr lang="en-US" sz="1200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l.d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$f2, x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l.d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$f4, y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l.d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$f18, </a:t>
            </a:r>
            <a:r>
              <a:rPr lang="en-US" dirty="0" smtClean="0">
                <a:latin typeface="Courier"/>
                <a:cs typeface="Courier"/>
              </a:rPr>
              <a:t>small 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l.s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$f17, </a:t>
            </a:r>
            <a:r>
              <a:rPr lang="en-US" dirty="0" smtClean="0">
                <a:latin typeface="Courier"/>
                <a:cs typeface="Courier"/>
              </a:rPr>
              <a:t>z</a:t>
            </a:r>
          </a:p>
          <a:p>
            <a:endParaRPr lang="en-US" sz="1600" dirty="0" smtClean="0"/>
          </a:p>
          <a:p>
            <a:r>
              <a:rPr lang="en-US" dirty="0" smtClean="0"/>
              <a:t>Floating </a:t>
            </a:r>
            <a:r>
              <a:rPr lang="en-US" dirty="0"/>
              <a:t>point mathematics operations are carried out using the same instruction name except with a .d or .s at the end.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623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Floating Point </a:t>
            </a:r>
            <a:r>
              <a:rPr lang="en-US" dirty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1697"/>
            <a:ext cx="10972800" cy="5184468"/>
          </a:xfrm>
        </p:spPr>
        <p:txBody>
          <a:bodyPr>
            <a:normAutofit/>
          </a:bodyPr>
          <a:lstStyle/>
          <a:p>
            <a:r>
              <a:rPr lang="en-US" dirty="0"/>
              <a:t>Examples of double mathematics instructions follow below.  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add.d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$f6, $f2, $f4  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sub.d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$f8, $f2, $f4  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div.d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$f10, $f2, $f4  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mul.d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$f14, $f2, $</a:t>
            </a:r>
            <a:r>
              <a:rPr lang="en-US" dirty="0" smtClean="0">
                <a:latin typeface="Courier"/>
                <a:cs typeface="Courier"/>
              </a:rPr>
              <a:t>f4</a:t>
            </a:r>
          </a:p>
          <a:p>
            <a:r>
              <a:rPr lang="en-US" dirty="0" smtClean="0"/>
              <a:t>Examples </a:t>
            </a:r>
            <a:r>
              <a:rPr lang="en-US" dirty="0"/>
              <a:t>of single precision mathematics operations follow below.  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add.s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$f16, $f17, $f21  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sub.s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$f16, $f17, $f21  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div.s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$f16, $f17, $f21  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Courier"/>
                <a:cs typeface="Courier"/>
              </a:rPr>
              <a:t>mul.s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$f16, $f17, $f21</a:t>
            </a:r>
          </a:p>
        </p:txBody>
      </p:sp>
    </p:spTree>
    <p:extLst>
      <p:ext uri="{BB962C8B-B14F-4D97-AF65-F5344CB8AC3E}">
        <p14:creationId xmlns:p14="http://schemas.microsoft.com/office/powerpoint/2010/main" val="340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Floating Point </a:t>
            </a: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6287"/>
            <a:ext cx="10972800" cy="5404513"/>
          </a:xfrm>
        </p:spPr>
        <p:txBody>
          <a:bodyPr>
            <a:normAutofit/>
          </a:bodyPr>
          <a:lstStyle/>
          <a:p>
            <a:r>
              <a:rPr lang="en-US" dirty="0"/>
              <a:t>Additionally, it is possible to move floating point values from one register to another using the </a:t>
            </a:r>
            <a:r>
              <a:rPr lang="en-US" dirty="0" err="1"/>
              <a:t>mov.d</a:t>
            </a:r>
            <a:r>
              <a:rPr lang="en-US" dirty="0"/>
              <a:t> or </a:t>
            </a:r>
            <a:r>
              <a:rPr lang="en-US" dirty="0" err="1"/>
              <a:t>mov.s</a:t>
            </a:r>
            <a:r>
              <a:rPr lang="en-US" dirty="0"/>
              <a:t> </a:t>
            </a:r>
            <a:r>
              <a:rPr lang="en-US" dirty="0" smtClean="0"/>
              <a:t>instructions.</a:t>
            </a:r>
          </a:p>
          <a:p>
            <a:r>
              <a:rPr lang="en-US" dirty="0" smtClean="0"/>
              <a:t>The </a:t>
            </a:r>
            <a:r>
              <a:rPr lang="en-US" dirty="0"/>
              <a:t>destination is specified first, and the source is specified last.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mov.d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$f12, $f14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mov.s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$f0, $f1</a:t>
            </a:r>
          </a:p>
        </p:txBody>
      </p:sp>
    </p:spTree>
    <p:extLst>
      <p:ext uri="{BB962C8B-B14F-4D97-AF65-F5344CB8AC3E}">
        <p14:creationId xmlns:p14="http://schemas.microsoft.com/office/powerpoint/2010/main" val="247828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4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Floating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377217"/>
          </a:xfrm>
        </p:spPr>
        <p:txBody>
          <a:bodyPr>
            <a:normAutofit/>
          </a:bodyPr>
          <a:lstStyle/>
          <a:p>
            <a:r>
              <a:rPr lang="en-US" dirty="0"/>
              <a:t>There are also system call codes to read and write double and single precision values to and from the console.  </a:t>
            </a:r>
            <a:endParaRPr lang="en-US" dirty="0" smtClean="0"/>
          </a:p>
          <a:p>
            <a:endParaRPr lang="en-US" sz="1100" dirty="0" smtClean="0"/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3  # print a double value stored in $f12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 smtClean="0">
                <a:latin typeface="Courier"/>
                <a:cs typeface="Courier"/>
              </a:rPr>
              <a:t>  </a:t>
            </a: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2  # print a float value stored in $f12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 smtClean="0">
                <a:latin typeface="Courier"/>
                <a:cs typeface="Courier"/>
              </a:rPr>
              <a:t>  </a:t>
            </a: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7  # read a double into $f0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 smtClean="0">
                <a:latin typeface="Courier"/>
                <a:cs typeface="Courier"/>
              </a:rPr>
              <a:t>  </a:t>
            </a: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$v0, 6  # read a float into $f0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syscall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891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3941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Floating Pt.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9809"/>
            <a:ext cx="10972800" cy="52663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It is possible to  move values back and forth between floating point registers and integer </a:t>
            </a:r>
            <a:r>
              <a:rPr lang="en-US" sz="2800" dirty="0" smtClean="0"/>
              <a:t>registers.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"/>
                <a:cs typeface="Courier"/>
              </a:rPr>
              <a:t>mfc1 </a:t>
            </a:r>
            <a:r>
              <a:rPr lang="en-US" sz="2400" dirty="0">
                <a:latin typeface="Courier"/>
                <a:cs typeface="Courier"/>
              </a:rPr>
              <a:t>$t1, $f1  #move value from $f1 in co-proc. 1 to $</a:t>
            </a:r>
            <a:r>
              <a:rPr lang="en-US" sz="2400" dirty="0" smtClean="0">
                <a:latin typeface="Courier"/>
                <a:cs typeface="Courier"/>
              </a:rPr>
              <a:t>t1</a:t>
            </a:r>
          </a:p>
          <a:p>
            <a:pPr marL="400050" lvl="1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       #</a:t>
            </a:r>
            <a:r>
              <a:rPr lang="en-US" sz="2400" dirty="0" smtClean="0">
                <a:latin typeface="Courier"/>
                <a:cs typeface="Courier"/>
              </a:rPr>
              <a:t>in </a:t>
            </a:r>
            <a:r>
              <a:rPr lang="en-US" sz="2400" dirty="0">
                <a:latin typeface="Courier"/>
                <a:cs typeface="Courier"/>
              </a:rPr>
              <a:t>co-proc. </a:t>
            </a:r>
            <a:r>
              <a:rPr lang="en-US" sz="2400" dirty="0" smtClean="0">
                <a:latin typeface="Courier"/>
                <a:cs typeface="Courier"/>
              </a:rPr>
              <a:t>0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"/>
                <a:cs typeface="Courier"/>
              </a:rPr>
              <a:t>mtc1 </a:t>
            </a:r>
            <a:r>
              <a:rPr lang="en-US" sz="2400" dirty="0">
                <a:latin typeface="Courier"/>
                <a:cs typeface="Courier"/>
              </a:rPr>
              <a:t>$f1, $t1  #move value from $t1 in co-proc. 0 to $</a:t>
            </a:r>
            <a:r>
              <a:rPr lang="en-US" sz="2400" dirty="0" smtClean="0">
                <a:latin typeface="Courier"/>
                <a:cs typeface="Courier"/>
              </a:rPr>
              <a:t>f1</a:t>
            </a:r>
          </a:p>
          <a:p>
            <a:pPr marL="400050" lvl="1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       #</a:t>
            </a:r>
            <a:r>
              <a:rPr lang="en-US" sz="2400" dirty="0" smtClean="0">
                <a:latin typeface="Courier"/>
                <a:cs typeface="Courier"/>
              </a:rPr>
              <a:t>in </a:t>
            </a:r>
            <a:r>
              <a:rPr lang="en-US" sz="2400" dirty="0">
                <a:latin typeface="Courier"/>
                <a:cs typeface="Courier"/>
              </a:rPr>
              <a:t>co-proc. </a:t>
            </a:r>
            <a:r>
              <a:rPr lang="en-US" sz="2400" dirty="0" smtClean="0">
                <a:latin typeface="Courier"/>
                <a:cs typeface="Courier"/>
              </a:rPr>
              <a:t>1</a:t>
            </a:r>
          </a:p>
          <a:p>
            <a:pPr marL="0" indent="0">
              <a:buNone/>
            </a:pPr>
            <a:r>
              <a:rPr lang="en-US" sz="2800" dirty="0" smtClean="0"/>
              <a:t>It </a:t>
            </a:r>
            <a:r>
              <a:rPr lang="en-US" sz="2800" dirty="0"/>
              <a:t>is also possible to convert to and from double, single, and word formats using the </a:t>
            </a:r>
            <a:r>
              <a:rPr lang="en-US" sz="2800" dirty="0" err="1"/>
              <a:t>cvt.x.y</a:t>
            </a:r>
            <a:r>
              <a:rPr lang="en-US" sz="2800" dirty="0"/>
              <a:t> instruction where x and y are replaced with s, d, or w for float, double, or integer </a:t>
            </a:r>
            <a:r>
              <a:rPr lang="en-US" sz="2800" dirty="0" smtClean="0"/>
              <a:t>respectively.</a:t>
            </a:r>
          </a:p>
          <a:p>
            <a:pPr marL="400050" lvl="1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cvt.d.w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>
                <a:latin typeface="Courier"/>
                <a:cs typeface="Courier"/>
              </a:rPr>
              <a:t>$f16, $f1 #convert from word to double  </a:t>
            </a:r>
            <a:endParaRPr lang="en-US" sz="2400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cvt.s.w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>
                <a:latin typeface="Courier"/>
                <a:cs typeface="Courier"/>
              </a:rPr>
              <a:t>$f16, $f1 #convert from word to float  </a:t>
            </a:r>
            <a:endParaRPr lang="en-US" sz="2400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cvt.w.d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>
                <a:latin typeface="Courier"/>
                <a:cs typeface="Courier"/>
              </a:rPr>
              <a:t>$f1, $f2  #convert from double to word  </a:t>
            </a:r>
            <a:endParaRPr lang="en-US" sz="2400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cvt.w.s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>
                <a:latin typeface="Courier"/>
                <a:cs typeface="Courier"/>
              </a:rPr>
              <a:t>$f1, $f2  #convert from float to word</a:t>
            </a:r>
          </a:p>
        </p:txBody>
      </p:sp>
    </p:spTree>
    <p:extLst>
      <p:ext uri="{BB962C8B-B14F-4D97-AF65-F5344CB8AC3E}">
        <p14:creationId xmlns:p14="http://schemas.microsoft.com/office/powerpoint/2010/main" val="167763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032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Floating </a:t>
            </a:r>
            <a:r>
              <a:rPr lang="en-US" dirty="0" smtClean="0"/>
              <a:t>Point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7355"/>
            <a:ext cx="10972800" cy="5076967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Comparing double or float values requires the use of the less than or greater than operator and the absolute value (</a:t>
            </a:r>
            <a:r>
              <a:rPr lang="en-US" sz="2800" dirty="0" err="1"/>
              <a:t>abs.d</a:t>
            </a:r>
            <a:r>
              <a:rPr lang="en-US" sz="2800" dirty="0"/>
              <a:t>) operator as we can't use an equals operator to compare double values.  </a:t>
            </a:r>
            <a:endParaRPr lang="en-US" sz="2800" dirty="0" smtClean="0"/>
          </a:p>
          <a:p>
            <a:endParaRPr lang="en-US" sz="1100" dirty="0" smtClean="0"/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>
                <a:latin typeface="Courier"/>
                <a:cs typeface="Courier"/>
              </a:rPr>
              <a:t>print the truth results of x == y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>
                <a:latin typeface="Courier"/>
                <a:cs typeface="Courier"/>
              </a:rPr>
              <a:t>need abs(x - y) &lt; 0.000000000000001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abs.d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$f16, $f8  # $f8 contains x - y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c.lt.d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$f8, $</a:t>
            </a:r>
            <a:r>
              <a:rPr lang="en-US" dirty="0" smtClean="0">
                <a:latin typeface="Courier"/>
                <a:cs typeface="Courier"/>
              </a:rPr>
              <a:t>f18 </a:t>
            </a:r>
            <a:r>
              <a:rPr lang="en-US" dirty="0">
                <a:latin typeface="Courier"/>
                <a:cs typeface="Courier"/>
              </a:rPr>
              <a:t>#set condition flag zero if abs(x - y) &lt; small </a:t>
            </a:r>
            <a:r>
              <a:rPr lang="en-US" dirty="0" smtClean="0">
                <a:latin typeface="Courier"/>
                <a:cs typeface="Courier"/>
              </a:rPr>
              <a:t>value</a:t>
            </a:r>
          </a:p>
          <a:p>
            <a:pPr marL="400050" lvl="1" indent="0">
              <a:buNone/>
            </a:pPr>
            <a:endParaRPr lang="en-US" sz="900" dirty="0"/>
          </a:p>
          <a:p>
            <a:r>
              <a:rPr lang="en-US" dirty="0" smtClean="0"/>
              <a:t>Comparison </a:t>
            </a:r>
            <a:r>
              <a:rPr lang="en-US" dirty="0"/>
              <a:t>results are stored in the coprocessor 1 condition flag.  We can branch if the condition flag is true by using </a:t>
            </a:r>
            <a:r>
              <a:rPr lang="en-US" dirty="0" smtClean="0"/>
              <a:t>bc1t.</a:t>
            </a:r>
          </a:p>
          <a:p>
            <a:r>
              <a:rPr lang="en-US" dirty="0" smtClean="0"/>
              <a:t>We </a:t>
            </a:r>
            <a:r>
              <a:rPr lang="en-US" dirty="0"/>
              <a:t>can branch if the condition flag is false using bc1f.  These </a:t>
            </a:r>
            <a:r>
              <a:rPr lang="en-US" dirty="0" smtClean="0"/>
              <a:t>instructions use </a:t>
            </a:r>
            <a:r>
              <a:rPr lang="en-US" dirty="0"/>
              <a:t>the following format:  </a:t>
            </a:r>
            <a:endParaRPr lang="en-US" dirty="0" smtClean="0"/>
          </a:p>
          <a:p>
            <a:pPr marL="800100" lvl="2" indent="0">
              <a:buNone/>
            </a:pPr>
            <a:endParaRPr lang="en-US" sz="900" dirty="0"/>
          </a:p>
          <a:p>
            <a:pPr marL="800100" lvl="2" indent="0">
              <a:buNone/>
            </a:pPr>
            <a:r>
              <a:rPr lang="en-US" dirty="0" smtClean="0">
                <a:latin typeface="Courier"/>
                <a:cs typeface="Courier"/>
              </a:rPr>
              <a:t>bc1f </a:t>
            </a:r>
            <a:r>
              <a:rPr lang="en-US" dirty="0">
                <a:latin typeface="Courier"/>
                <a:cs typeface="Courier"/>
              </a:rPr>
              <a:t>label  </a:t>
            </a:r>
            <a:endParaRPr lang="en-US" dirty="0" smtClean="0">
              <a:latin typeface="Courier"/>
              <a:cs typeface="Courier"/>
            </a:endParaRPr>
          </a:p>
          <a:p>
            <a:pPr marL="800100" lvl="2" indent="0">
              <a:buNone/>
            </a:pPr>
            <a:r>
              <a:rPr lang="en-US" dirty="0" smtClean="0">
                <a:latin typeface="Courier"/>
                <a:cs typeface="Courier"/>
              </a:rPr>
              <a:t>bc1t </a:t>
            </a:r>
            <a:r>
              <a:rPr lang="en-US" dirty="0">
                <a:latin typeface="Courier"/>
                <a:cs typeface="Courier"/>
              </a:rPr>
              <a:t>label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345853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837</Words>
  <Application>Microsoft Macintosh PowerPoint</Application>
  <PresentationFormat>Custom</PresentationFormat>
  <Paragraphs>164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Computer Organization</vt:lpstr>
      <vt:lpstr>Program Review</vt:lpstr>
      <vt:lpstr>Review Contd.</vt:lpstr>
      <vt:lpstr>Load Instructions</vt:lpstr>
      <vt:lpstr>Floating Point Instructions</vt:lpstr>
      <vt:lpstr>Floating Point Instructions</vt:lpstr>
      <vt:lpstr>Floating Instructions</vt:lpstr>
      <vt:lpstr>Floating Pt. Registers</vt:lpstr>
      <vt:lpstr>Floating Point Instructions</vt:lpstr>
      <vt:lpstr>Example Program</vt:lpstr>
      <vt:lpstr>Example</vt:lpstr>
      <vt:lpstr>Iteration Recap</vt:lpstr>
      <vt:lpstr>Example</vt:lpstr>
      <vt:lpstr>Assembly code</vt:lpstr>
      <vt:lpstr>Logical Operations</vt:lpstr>
      <vt:lpstr>Logical Operations</vt:lpstr>
      <vt:lpstr>Logical Operations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67</cp:revision>
  <dcterms:created xsi:type="dcterms:W3CDTF">2015-01-19T21:38:56Z</dcterms:created>
  <dcterms:modified xsi:type="dcterms:W3CDTF">2015-02-09T05:50:16Z</dcterms:modified>
</cp:coreProperties>
</file>