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20" y="-1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the </a:t>
            </a:r>
            <a:r>
              <a:rPr lang="en-US" dirty="0" err="1" smtClean="0"/>
              <a:t>Patternson</a:t>
            </a:r>
            <a:r>
              <a:rPr lang="en-US" dirty="0" smtClean="0"/>
              <a:t> 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38045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46161"/>
            <a:ext cx="10972800" cy="528000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if we want to use a loop?  Assume we have the following loop</a:t>
            </a:r>
            <a:r>
              <a:rPr lang="en-US" dirty="0" smtClean="0"/>
              <a:t>:</a:t>
            </a:r>
            <a:r>
              <a:rPr lang="en-US" dirty="0"/>
              <a:t>	</a:t>
            </a:r>
            <a:endParaRPr lang="en-US" dirty="0" smtClean="0"/>
          </a:p>
          <a:p>
            <a:pPr marL="800100" lvl="2" indent="0">
              <a:buNone/>
            </a:pPr>
            <a:r>
              <a:rPr lang="en-US" dirty="0">
                <a:latin typeface="Courier"/>
                <a:cs typeface="Courier"/>
              </a:rPr>
              <a:t>d</a:t>
            </a:r>
            <a:r>
              <a:rPr lang="en-US" dirty="0" smtClean="0">
                <a:latin typeface="Courier"/>
                <a:cs typeface="Courier"/>
              </a:rPr>
              <a:t>o {</a:t>
            </a:r>
            <a:r>
              <a:rPr lang="en-US" dirty="0">
                <a:latin typeface="Courier"/>
                <a:cs typeface="Courier"/>
              </a:rPr>
              <a:t>	  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smtClean="0">
                <a:latin typeface="Courier"/>
                <a:cs typeface="Courier"/>
              </a:rPr>
              <a:t>  /</a:t>
            </a: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do loop operations	  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++;	  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System.out.println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);        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smtClean="0">
                <a:latin typeface="Courier"/>
                <a:cs typeface="Courier"/>
              </a:rPr>
              <a:t>} </a:t>
            </a:r>
            <a:r>
              <a:rPr lang="en-US" dirty="0">
                <a:latin typeface="Courier"/>
                <a:cs typeface="Courier"/>
              </a:rPr>
              <a:t>while (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&lt; n);        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Where </a:t>
            </a:r>
            <a:r>
              <a:rPr lang="en-US" dirty="0"/>
              <a:t>the loop continues so long as x &lt; y.	</a:t>
            </a:r>
            <a:endParaRPr lang="en-US" dirty="0" smtClean="0"/>
          </a:p>
          <a:p>
            <a:r>
              <a:rPr lang="en-US" dirty="0" smtClean="0"/>
              <a:t>Let's </a:t>
            </a:r>
            <a:r>
              <a:rPr lang="en-US" dirty="0"/>
              <a:t>assume </a:t>
            </a:r>
            <a:r>
              <a:rPr lang="en-US" dirty="0" err="1"/>
              <a:t>i</a:t>
            </a:r>
            <a:r>
              <a:rPr lang="en-US" dirty="0"/>
              <a:t> is stored as $t1 and n is stored as $t2</a:t>
            </a:r>
            <a:r>
              <a:rPr lang="en-US" dirty="0" smtClean="0"/>
              <a:t>.</a:t>
            </a:r>
          </a:p>
          <a:p>
            <a:r>
              <a:rPr lang="en-US" dirty="0"/>
              <a:t>This code may </a:t>
            </a:r>
            <a:r>
              <a:rPr lang="en-US" dirty="0" smtClean="0"/>
              <a:t>be represented </a:t>
            </a:r>
            <a:r>
              <a:rPr lang="en-US" dirty="0"/>
              <a:t>in MIPS as </a:t>
            </a:r>
            <a:r>
              <a:rPr lang="en-US" dirty="0" smtClean="0"/>
              <a:t>follows on the next slide.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969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305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206" y="1009934"/>
            <a:ext cx="10972800" cy="537721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.data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newLine</a:t>
            </a:r>
            <a:r>
              <a:rPr lang="en-US" dirty="0">
                <a:latin typeface="Courier"/>
                <a:cs typeface="Courier"/>
              </a:rPr>
              <a:t>: .</a:t>
            </a:r>
            <a:r>
              <a:rPr lang="en-US" dirty="0" err="1">
                <a:latin typeface="Courier"/>
                <a:cs typeface="Courier"/>
              </a:rPr>
              <a:t>asciiz</a:t>
            </a:r>
            <a:r>
              <a:rPr lang="en-US" dirty="0">
                <a:latin typeface="Courier"/>
                <a:cs typeface="Courier"/>
              </a:rPr>
              <a:t> "\n"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.</a:t>
            </a:r>
            <a:r>
              <a:rPr lang="en-US" dirty="0">
                <a:latin typeface="Courier"/>
                <a:cs typeface="Courier"/>
              </a:rPr>
              <a:t>text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main</a:t>
            </a:r>
            <a:r>
              <a:rPr lang="en-US" dirty="0">
                <a:latin typeface="Courier"/>
                <a:cs typeface="Courier"/>
              </a:rPr>
              <a:t>: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>
                <a:latin typeface="Courier"/>
                <a:cs typeface="Courier"/>
              </a:rPr>
              <a:t>initialization values go here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do</a:t>
            </a:r>
            <a:r>
              <a:rPr lang="en-US" dirty="0">
                <a:latin typeface="Courier"/>
                <a:cs typeface="Courier"/>
              </a:rPr>
              <a:t>:	 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>
                <a:latin typeface="Courier"/>
                <a:cs typeface="Courier"/>
              </a:rPr>
              <a:t>do loop operations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addi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$t1, $t1, 1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$v0, 1  #print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or $t1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move </a:t>
            </a:r>
            <a:r>
              <a:rPr lang="en-US" dirty="0">
                <a:latin typeface="Courier"/>
                <a:cs typeface="Courier"/>
              </a:rPr>
              <a:t>$a0, $t1  #copy contents of $t1 into $a0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syscall</a:t>
            </a:r>
            <a:r>
              <a:rPr lang="en-US" dirty="0">
                <a:latin typeface="Courier"/>
                <a:cs typeface="Courier"/>
              </a:rPr>
              <a:t>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$v0, 4  #print a newline character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la </a:t>
            </a:r>
            <a:r>
              <a:rPr lang="en-US" dirty="0">
                <a:latin typeface="Courier"/>
                <a:cs typeface="Courier"/>
              </a:rPr>
              <a:t>$a0, </a:t>
            </a:r>
            <a:r>
              <a:rPr lang="en-US" dirty="0" err="1">
                <a:latin typeface="Courier"/>
                <a:cs typeface="Courier"/>
              </a:rPr>
              <a:t>newLine</a:t>
            </a:r>
            <a:r>
              <a:rPr lang="en-US" dirty="0">
                <a:latin typeface="Courier"/>
                <a:cs typeface="Courier"/>
              </a:rPr>
              <a:t>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syscall</a:t>
            </a:r>
            <a:r>
              <a:rPr lang="en-US" dirty="0">
                <a:latin typeface="Courier"/>
                <a:cs typeface="Courier"/>
              </a:rPr>
              <a:t>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slt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$t3, $t1, $t2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bne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$t3, $zero, do</a:t>
            </a:r>
          </a:p>
        </p:txBody>
      </p:sp>
    </p:spTree>
    <p:extLst>
      <p:ext uri="{BB962C8B-B14F-4D97-AF65-F5344CB8AC3E}">
        <p14:creationId xmlns:p14="http://schemas.microsoft.com/office/powerpoint/2010/main" val="1369128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715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6413"/>
            <a:ext cx="10972800" cy="497975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Notice that if x &lt; y or $t1 &lt; $t2, $t3 is true or not equal to </a:t>
            </a:r>
            <a:r>
              <a:rPr lang="en-US" dirty="0" smtClean="0"/>
              <a:t>zero.</a:t>
            </a:r>
          </a:p>
          <a:p>
            <a:r>
              <a:rPr lang="en-US" dirty="0" smtClean="0"/>
              <a:t>We </a:t>
            </a:r>
            <a:r>
              <a:rPr lang="en-US" dirty="0"/>
              <a:t>return </a:t>
            </a:r>
            <a:r>
              <a:rPr lang="en-US" dirty="0" smtClean="0"/>
              <a:t>to the </a:t>
            </a:r>
            <a:r>
              <a:rPr lang="en-US" dirty="0"/>
              <a:t>beginning of the loop as long as $t3 is not equal to </a:t>
            </a:r>
            <a:r>
              <a:rPr lang="en-US" dirty="0" smtClean="0"/>
              <a:t>zero.</a:t>
            </a:r>
          </a:p>
          <a:p>
            <a:r>
              <a:rPr lang="en-US" dirty="0" smtClean="0"/>
              <a:t>Otherwise</a:t>
            </a:r>
            <a:r>
              <a:rPr lang="en-US" dirty="0"/>
              <a:t>, we drop	past the end of the loop and continue processing from that point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</a:t>
            </a:r>
            <a:r>
              <a:rPr lang="en-US" dirty="0"/>
              <a:t>if we want a while loop instead of a do-while?	</a:t>
            </a:r>
            <a:endParaRPr lang="en-US" dirty="0" smtClean="0"/>
          </a:p>
          <a:p>
            <a:r>
              <a:rPr lang="en-US" dirty="0" smtClean="0"/>
              <a:t>Notice </a:t>
            </a:r>
            <a:r>
              <a:rPr lang="en-US" dirty="0"/>
              <a:t>that a while loop is simply a do-while where we check the condition first.	</a:t>
            </a:r>
            <a:endParaRPr lang="en-US" dirty="0" smtClean="0"/>
          </a:p>
          <a:p>
            <a:r>
              <a:rPr lang="en-US" dirty="0" smtClean="0"/>
              <a:t>So</a:t>
            </a:r>
            <a:r>
              <a:rPr lang="en-US" dirty="0"/>
              <a:t>, we can modify our code to create the following while loop by checking </a:t>
            </a:r>
            <a:r>
              <a:rPr lang="en-US" dirty="0" smtClean="0"/>
              <a:t>our condition </a:t>
            </a:r>
            <a:r>
              <a:rPr lang="en-US" dirty="0"/>
              <a:t>before entering the loop:</a:t>
            </a:r>
          </a:p>
        </p:txBody>
      </p:sp>
    </p:spTree>
    <p:extLst>
      <p:ext uri="{BB962C8B-B14F-4D97-AF65-F5344CB8AC3E}">
        <p14:creationId xmlns:p14="http://schemas.microsoft.com/office/powerpoint/2010/main" val="839393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39410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4527"/>
            <a:ext cx="10972800" cy="5143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Courier"/>
                <a:cs typeface="Courier"/>
              </a:rPr>
              <a:t>while(</a:t>
            </a:r>
            <a:r>
              <a:rPr lang="en-US" sz="3600" dirty="0" err="1">
                <a:latin typeface="Courier"/>
                <a:cs typeface="Courier"/>
              </a:rPr>
              <a:t>i</a:t>
            </a:r>
            <a:r>
              <a:rPr lang="en-US" sz="3600" dirty="0">
                <a:latin typeface="Courier"/>
                <a:cs typeface="Courier"/>
              </a:rPr>
              <a:t> &lt; n)        </a:t>
            </a:r>
            <a:endParaRPr lang="en-US" sz="3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600" dirty="0" smtClean="0">
                <a:latin typeface="Courier"/>
                <a:cs typeface="Courier"/>
              </a:rPr>
              <a:t>{</a:t>
            </a:r>
            <a:r>
              <a:rPr lang="en-US" sz="3600" dirty="0">
                <a:latin typeface="Courier"/>
                <a:cs typeface="Courier"/>
              </a:rPr>
              <a:t>	  </a:t>
            </a:r>
            <a:endParaRPr lang="en-US" sz="3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600" dirty="0" smtClean="0">
                <a:latin typeface="Courier"/>
                <a:cs typeface="Courier"/>
              </a:rPr>
              <a:t>	//</a:t>
            </a:r>
            <a:r>
              <a:rPr lang="en-US" sz="3600" dirty="0">
                <a:latin typeface="Courier"/>
                <a:cs typeface="Courier"/>
              </a:rPr>
              <a:t>do loop operations	  </a:t>
            </a:r>
            <a:endParaRPr lang="en-US" sz="3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600" dirty="0" smtClean="0">
                <a:latin typeface="Courier"/>
                <a:cs typeface="Courier"/>
              </a:rPr>
              <a:t>	</a:t>
            </a:r>
            <a:r>
              <a:rPr lang="en-US" sz="3600" dirty="0" err="1" smtClean="0">
                <a:latin typeface="Courier"/>
                <a:cs typeface="Courier"/>
              </a:rPr>
              <a:t>i</a:t>
            </a:r>
            <a:r>
              <a:rPr lang="en-US" sz="3600" dirty="0">
                <a:latin typeface="Courier"/>
                <a:cs typeface="Courier"/>
              </a:rPr>
              <a:t>++;	  </a:t>
            </a:r>
            <a:endParaRPr lang="en-US" sz="3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600" dirty="0" smtClean="0">
                <a:latin typeface="Courier"/>
                <a:cs typeface="Courier"/>
              </a:rPr>
              <a:t>	</a:t>
            </a:r>
            <a:r>
              <a:rPr lang="en-US" sz="3600" dirty="0" err="1" smtClean="0">
                <a:latin typeface="Courier"/>
                <a:cs typeface="Courier"/>
              </a:rPr>
              <a:t>System.out.println</a:t>
            </a:r>
            <a:r>
              <a:rPr lang="en-US" sz="3600" dirty="0" smtClean="0">
                <a:latin typeface="Courier"/>
                <a:cs typeface="Courier"/>
              </a:rPr>
              <a:t>(</a:t>
            </a:r>
            <a:r>
              <a:rPr lang="en-US" sz="3600" dirty="0" err="1" smtClean="0">
                <a:latin typeface="Courier"/>
                <a:cs typeface="Courier"/>
              </a:rPr>
              <a:t>i</a:t>
            </a:r>
            <a:r>
              <a:rPr lang="en-US" sz="3600" dirty="0">
                <a:latin typeface="Courier"/>
                <a:cs typeface="Courier"/>
              </a:rPr>
              <a:t>);        </a:t>
            </a:r>
            <a:endParaRPr lang="en-US" sz="3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600" dirty="0" smtClean="0">
                <a:latin typeface="Courier"/>
                <a:cs typeface="Courier"/>
              </a:rPr>
              <a:t>}</a:t>
            </a:r>
            <a:endParaRPr lang="en-US" sz="3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440381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032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Assembly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41696"/>
            <a:ext cx="10972800" cy="536356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.data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newLine</a:t>
            </a:r>
            <a:r>
              <a:rPr lang="en-US" dirty="0">
                <a:latin typeface="Courier"/>
                <a:cs typeface="Courier"/>
              </a:rPr>
              <a:t>: .</a:t>
            </a:r>
            <a:r>
              <a:rPr lang="en-US" dirty="0" err="1">
                <a:latin typeface="Courier"/>
                <a:cs typeface="Courier"/>
              </a:rPr>
              <a:t>asciiz</a:t>
            </a:r>
            <a:r>
              <a:rPr lang="en-US" dirty="0">
                <a:latin typeface="Courier"/>
                <a:cs typeface="Courier"/>
              </a:rPr>
              <a:t> "\n"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.</a:t>
            </a:r>
            <a:r>
              <a:rPr lang="en-US" dirty="0">
                <a:latin typeface="Courier"/>
                <a:cs typeface="Courier"/>
              </a:rPr>
              <a:t>text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main</a:t>
            </a:r>
            <a:r>
              <a:rPr lang="en-US" dirty="0">
                <a:latin typeface="Courier"/>
                <a:cs typeface="Courier"/>
              </a:rPr>
              <a:t>:	#initialization values go here	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slt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$t3, $t1, $t2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beq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$t3, $zero, </a:t>
            </a:r>
            <a:r>
              <a:rPr lang="en-US" dirty="0" err="1">
                <a:latin typeface="Courier"/>
                <a:cs typeface="Courier"/>
              </a:rPr>
              <a:t>endwhile</a:t>
            </a:r>
            <a:r>
              <a:rPr lang="en-US" dirty="0">
                <a:latin typeface="Courier"/>
                <a:cs typeface="Courier"/>
              </a:rPr>
              <a:t>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do</a:t>
            </a:r>
            <a:r>
              <a:rPr lang="en-US" dirty="0">
                <a:latin typeface="Courier"/>
                <a:cs typeface="Courier"/>
              </a:rPr>
              <a:t>:	  #do loop operations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addi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$t1, $t1, 1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$v0, 1  #print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or $t1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move </a:t>
            </a:r>
            <a:r>
              <a:rPr lang="en-US" dirty="0">
                <a:latin typeface="Courier"/>
                <a:cs typeface="Courier"/>
              </a:rPr>
              <a:t>$a0, $t1  #copy contents of $t1 into $a0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syscall</a:t>
            </a:r>
            <a:r>
              <a:rPr lang="en-US" dirty="0">
                <a:latin typeface="Courier"/>
                <a:cs typeface="Courier"/>
              </a:rPr>
              <a:t>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$v0, 4  #print a newline character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la </a:t>
            </a:r>
            <a:r>
              <a:rPr lang="en-US" dirty="0">
                <a:latin typeface="Courier"/>
                <a:cs typeface="Courier"/>
              </a:rPr>
              <a:t>$a0, </a:t>
            </a:r>
            <a:r>
              <a:rPr lang="en-US" dirty="0" err="1">
                <a:latin typeface="Courier"/>
                <a:cs typeface="Courier"/>
              </a:rPr>
              <a:t>newLine</a:t>
            </a:r>
            <a:r>
              <a:rPr lang="en-US" dirty="0">
                <a:latin typeface="Courier"/>
                <a:cs typeface="Courier"/>
              </a:rPr>
              <a:t>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syscall</a:t>
            </a:r>
            <a:r>
              <a:rPr lang="en-US" dirty="0">
                <a:latin typeface="Courier"/>
                <a:cs typeface="Courier"/>
              </a:rPr>
              <a:t>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slt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$t3, $t1, $t2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bne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$t3, $zero, do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endwhile</a:t>
            </a:r>
            <a:r>
              <a:rPr lang="en-US" dirty="0">
                <a:latin typeface="Courier"/>
                <a:cs typeface="Courier"/>
              </a:rPr>
              <a:t>:	#continue processing after the loop</a:t>
            </a:r>
          </a:p>
        </p:txBody>
      </p:sp>
    </p:spTree>
    <p:extLst>
      <p:ext uri="{BB962C8B-B14F-4D97-AF65-F5344CB8AC3E}">
        <p14:creationId xmlns:p14="http://schemas.microsoft.com/office/powerpoint/2010/main" val="3634392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3122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Logical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2517"/>
            <a:ext cx="10972800" cy="5416480"/>
          </a:xfrm>
        </p:spPr>
        <p:txBody>
          <a:bodyPr>
            <a:normAutofit/>
          </a:bodyPr>
          <a:lstStyle/>
          <a:p>
            <a:r>
              <a:rPr lang="en-US" dirty="0" smtClean="0"/>
              <a:t>Notice </a:t>
            </a:r>
            <a:r>
              <a:rPr lang="en-US" dirty="0"/>
              <a:t>that we check if the condition </a:t>
            </a:r>
            <a:r>
              <a:rPr lang="en-US" dirty="0" err="1"/>
              <a:t>i</a:t>
            </a:r>
            <a:r>
              <a:rPr lang="en-US" dirty="0"/>
              <a:t> &lt; n is false first.  If so, we bypass the	loop.	</a:t>
            </a:r>
            <a:endParaRPr lang="en-US" dirty="0" smtClean="0"/>
          </a:p>
          <a:p>
            <a:r>
              <a:rPr lang="en-US" dirty="0" smtClean="0"/>
              <a:t>We'll </a:t>
            </a:r>
            <a:r>
              <a:rPr lang="en-US" dirty="0"/>
              <a:t>look at </a:t>
            </a:r>
            <a:r>
              <a:rPr lang="en-US" dirty="0" smtClean="0"/>
              <a:t>how </a:t>
            </a:r>
            <a:r>
              <a:rPr lang="en-US" dirty="0"/>
              <a:t>to simplify this code in a later lecture</a:t>
            </a:r>
            <a:r>
              <a:rPr lang="en-US" dirty="0" smtClean="0"/>
              <a:t>.</a:t>
            </a:r>
          </a:p>
          <a:p>
            <a:r>
              <a:rPr lang="en-US" dirty="0"/>
              <a:t>More logical operations	</a:t>
            </a:r>
            <a:endParaRPr lang="en-US" dirty="0" smtClean="0"/>
          </a:p>
          <a:p>
            <a:pPr lvl="1"/>
            <a:r>
              <a:rPr lang="en-US" dirty="0" smtClean="0"/>
              <a:t>We've </a:t>
            </a:r>
            <a:r>
              <a:rPr lang="en-US" dirty="0"/>
              <a:t>seen how to do comparisons and branching, but what if we want to </a:t>
            </a:r>
            <a:r>
              <a:rPr lang="en-US" dirty="0" smtClean="0"/>
              <a:t>evaluate the </a:t>
            </a:r>
            <a:r>
              <a:rPr lang="en-US" dirty="0"/>
              <a:t>truth value of multiple comparisons in the same if or while </a:t>
            </a:r>
            <a:r>
              <a:rPr lang="en-US" dirty="0" smtClean="0"/>
              <a:t>statement?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need the logical operators &amp;&amp; (and) and || (or) from </a:t>
            </a:r>
            <a:r>
              <a:rPr lang="en-US" dirty="0" smtClean="0"/>
              <a:t>Java/C. </a:t>
            </a:r>
          </a:p>
          <a:p>
            <a:pPr lvl="1"/>
            <a:r>
              <a:rPr lang="en-US" dirty="0" smtClean="0"/>
              <a:t>MIPS </a:t>
            </a:r>
            <a:r>
              <a:rPr lang="en-US" dirty="0"/>
              <a:t>implements these operations using the instructions "and" and "or".</a:t>
            </a:r>
          </a:p>
        </p:txBody>
      </p:sp>
    </p:spTree>
    <p:extLst>
      <p:ext uri="{BB962C8B-B14F-4D97-AF65-F5344CB8AC3E}">
        <p14:creationId xmlns:p14="http://schemas.microsoft.com/office/powerpoint/2010/main" val="3997791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2712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Logical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1"/>
            <a:ext cx="10972800" cy="5211764"/>
          </a:xfrm>
        </p:spPr>
        <p:txBody>
          <a:bodyPr>
            <a:normAutofit/>
          </a:bodyPr>
          <a:lstStyle/>
          <a:p>
            <a:r>
              <a:rPr lang="en-US" dirty="0"/>
              <a:t>Both of these are R-format instructions. </a:t>
            </a:r>
            <a:r>
              <a:rPr lang="en-US" dirty="0" smtClean="0"/>
              <a:t>That </a:t>
            </a:r>
            <a:r>
              <a:rPr lang="en-US" dirty="0"/>
              <a:t>is, we represent "and" and "</a:t>
            </a:r>
            <a:r>
              <a:rPr lang="en-US" dirty="0" smtClean="0"/>
              <a:t>or“ with </a:t>
            </a:r>
            <a:r>
              <a:rPr lang="en-US" dirty="0"/>
              <a:t>the following format:	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and </a:t>
            </a:r>
            <a:r>
              <a:rPr lang="en-US" dirty="0"/>
              <a:t>$t1, $t2, $t3	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or </a:t>
            </a:r>
            <a:r>
              <a:rPr lang="en-US" dirty="0"/>
              <a:t>$t4, $t2, $t3	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result is the truth values of "$t2 &amp;&amp; $t3" and "$t2 || $t3" are stored in $t1	and $t4, respectively.	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can make comparisons such as x &lt; y || y &lt; z easily by using multiple	instructions.</a:t>
            </a:r>
          </a:p>
        </p:txBody>
      </p:sp>
    </p:spTree>
    <p:extLst>
      <p:ext uri="{BB962C8B-B14F-4D97-AF65-F5344CB8AC3E}">
        <p14:creationId xmlns:p14="http://schemas.microsoft.com/office/powerpoint/2010/main" val="1753744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757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Logical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05221"/>
            <a:ext cx="10972800" cy="545742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For example, assume x is $t1, y is $t2, and z is $t3.  We can obtain the truth	values of our comparisons x &lt; y and y &lt; z as follows:	</a:t>
            </a:r>
            <a:endParaRPr lang="en-US" dirty="0" smtClean="0"/>
          </a:p>
          <a:p>
            <a:pPr lvl="1"/>
            <a:r>
              <a:rPr lang="en-US" dirty="0" err="1" smtClean="0">
                <a:latin typeface="Courier"/>
                <a:cs typeface="Courier"/>
              </a:rPr>
              <a:t>slt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$t4, $t1, $t2  # x &lt; y	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slt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$t5, $t2, $t3  # y &lt; z	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Now </a:t>
            </a:r>
            <a:r>
              <a:rPr lang="en-US" dirty="0"/>
              <a:t>we can compute the truth value of x &lt; y || y &lt; z by finding the "or" result </a:t>
            </a:r>
            <a:r>
              <a:rPr lang="en-US" dirty="0" smtClean="0"/>
              <a:t>of $</a:t>
            </a:r>
            <a:r>
              <a:rPr lang="en-US" dirty="0"/>
              <a:t>t4 and $t5.	</a:t>
            </a:r>
            <a:endParaRPr lang="en-US" dirty="0" smtClean="0"/>
          </a:p>
          <a:p>
            <a:pPr lvl="1"/>
            <a:r>
              <a:rPr lang="en-US" dirty="0" smtClean="0">
                <a:latin typeface="Courier"/>
                <a:cs typeface="Courier"/>
              </a:rPr>
              <a:t>or </a:t>
            </a:r>
            <a:r>
              <a:rPr lang="en-US" dirty="0">
                <a:latin typeface="Courier"/>
                <a:cs typeface="Courier"/>
              </a:rPr>
              <a:t>$t6, $t4, $t5	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Similarly</a:t>
            </a:r>
            <a:r>
              <a:rPr lang="en-US" dirty="0"/>
              <a:t>, if we wanted the result of x &lt; y &amp;&amp; y &lt; z we could use the "and"	instruction.	</a:t>
            </a:r>
            <a:endParaRPr lang="en-US" dirty="0" smtClean="0"/>
          </a:p>
          <a:p>
            <a:pPr lvl="1"/>
            <a:r>
              <a:rPr lang="en-US" dirty="0" smtClean="0">
                <a:latin typeface="Courier"/>
                <a:cs typeface="Courier"/>
              </a:rPr>
              <a:t>and </a:t>
            </a:r>
            <a:r>
              <a:rPr lang="en-US" dirty="0">
                <a:latin typeface="Courier"/>
                <a:cs typeface="Courier"/>
              </a:rPr>
              <a:t>$t6, $t4, $</a:t>
            </a:r>
            <a:r>
              <a:rPr lang="en-US" dirty="0" smtClean="0">
                <a:latin typeface="Courier"/>
                <a:cs typeface="Courier"/>
              </a:rPr>
              <a:t>t5</a:t>
            </a:r>
          </a:p>
          <a:p>
            <a:r>
              <a:rPr lang="en-US" dirty="0" smtClean="0"/>
              <a:t>Next </a:t>
            </a:r>
            <a:r>
              <a:rPr lang="en-US" dirty="0"/>
              <a:t>time we will look at more examples of comparisons and logical operations, and we will look at floating point operations.</a:t>
            </a:r>
          </a:p>
        </p:txBody>
      </p:sp>
    </p:spTree>
    <p:extLst>
      <p:ext uri="{BB962C8B-B14F-4D97-AF65-F5344CB8AC3E}">
        <p14:creationId xmlns:p14="http://schemas.microsoft.com/office/powerpoint/2010/main" val="372396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R, I, and J Format instructions	</a:t>
            </a:r>
            <a:endParaRPr lang="en-US" dirty="0" smtClean="0"/>
          </a:p>
          <a:p>
            <a:r>
              <a:rPr lang="en-US" dirty="0" smtClean="0"/>
              <a:t>Start </a:t>
            </a:r>
            <a:r>
              <a:rPr lang="en-US" dirty="0"/>
              <a:t>on floating point operations	</a:t>
            </a:r>
            <a:endParaRPr lang="en-US" dirty="0" smtClean="0"/>
          </a:p>
          <a:p>
            <a:r>
              <a:rPr lang="en-US" dirty="0" smtClean="0"/>
              <a:t>Start </a:t>
            </a:r>
            <a:r>
              <a:rPr lang="en-US" dirty="0"/>
              <a:t>on branching operations	</a:t>
            </a:r>
            <a:endParaRPr lang="en-US" dirty="0" smtClean="0"/>
          </a:p>
          <a:p>
            <a:r>
              <a:rPr lang="en-US" dirty="0" smtClean="0"/>
              <a:t>Start </a:t>
            </a:r>
            <a:r>
              <a:rPr lang="en-US" dirty="0"/>
              <a:t>on comparison </a:t>
            </a:r>
            <a:r>
              <a:rPr lang="en-US" dirty="0" smtClean="0"/>
              <a:t>operations</a:t>
            </a:r>
            <a:endParaRPr lang="en-US" dirty="0"/>
          </a:p>
          <a:p>
            <a:r>
              <a:rPr lang="en-US" dirty="0"/>
              <a:t>This time we will continue coverage of those topics and review examples</a:t>
            </a:r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75989"/>
          </a:xfrm>
        </p:spPr>
        <p:txBody>
          <a:bodyPr>
            <a:normAutofit fontScale="90000"/>
          </a:bodyPr>
          <a:lstStyle/>
          <a:p>
            <a:r>
              <a:rPr lang="en-US" dirty="0"/>
              <a:t>J format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914401"/>
            <a:ext cx="11027391" cy="523905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These </a:t>
            </a:r>
            <a:r>
              <a:rPr lang="en-US" dirty="0"/>
              <a:t>are jump format </a:t>
            </a:r>
            <a:r>
              <a:rPr lang="en-US" dirty="0" smtClean="0"/>
              <a:t>instructions.</a:t>
            </a:r>
          </a:p>
          <a:p>
            <a:r>
              <a:rPr lang="en-US" dirty="0" smtClean="0"/>
              <a:t>They </a:t>
            </a:r>
            <a:r>
              <a:rPr lang="en-US" dirty="0"/>
              <a:t>utilize a 6 bit </a:t>
            </a:r>
            <a:r>
              <a:rPr lang="en-US" dirty="0" err="1"/>
              <a:t>opcode</a:t>
            </a:r>
            <a:r>
              <a:rPr lang="en-US" dirty="0"/>
              <a:t> and a 26 </a:t>
            </a:r>
            <a:r>
              <a:rPr lang="en-US" dirty="0" smtClean="0"/>
              <a:t>bit integer </a:t>
            </a:r>
            <a:r>
              <a:rPr lang="en-US" dirty="0"/>
              <a:t>address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J-format </a:t>
            </a:r>
            <a:r>
              <a:rPr lang="en-US" dirty="0"/>
              <a:t>instructions using the following format:	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opcode</a:t>
            </a: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	address</a:t>
            </a:r>
            <a:r>
              <a:rPr lang="en-US" dirty="0">
                <a:latin typeface="Courier"/>
                <a:cs typeface="Courier"/>
              </a:rPr>
              <a:t>	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6 </a:t>
            </a:r>
            <a:r>
              <a:rPr lang="en-US" dirty="0">
                <a:latin typeface="Courier"/>
                <a:cs typeface="Courier"/>
              </a:rPr>
              <a:t>bits	</a:t>
            </a:r>
            <a:r>
              <a:rPr lang="en-US" dirty="0" smtClean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26 </a:t>
            </a:r>
            <a:r>
              <a:rPr lang="en-US" dirty="0">
                <a:latin typeface="Courier"/>
                <a:cs typeface="Courier"/>
              </a:rPr>
              <a:t>bits	</a:t>
            </a:r>
            <a:endParaRPr lang="en-US" dirty="0">
              <a:latin typeface="Courier"/>
              <a:cs typeface="Courier"/>
            </a:endParaRPr>
          </a:p>
          <a:p>
            <a:pPr marL="457200" indent="-457200"/>
            <a:r>
              <a:rPr lang="en-US" dirty="0" smtClean="0"/>
              <a:t>or</a:t>
            </a:r>
            <a:r>
              <a:rPr lang="en-US" dirty="0"/>
              <a:t>	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instruction</a:t>
            </a:r>
            <a:r>
              <a:rPr lang="en-US" dirty="0">
                <a:latin typeface="Courier"/>
                <a:cs typeface="Courier"/>
              </a:rPr>
              <a:t>	label	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Examples </a:t>
            </a:r>
            <a:r>
              <a:rPr lang="en-US" dirty="0"/>
              <a:t>of this include the following jump operations:	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j    label</a:t>
            </a:r>
            <a:r>
              <a:rPr lang="en-US" dirty="0">
                <a:latin typeface="Courier"/>
                <a:cs typeface="Courier"/>
              </a:rPr>
              <a:t>	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>
                <a:latin typeface="Courier"/>
                <a:cs typeface="Courier"/>
              </a:rPr>
              <a:t>j</a:t>
            </a:r>
            <a:r>
              <a:rPr lang="en-US" dirty="0" err="1" smtClean="0">
                <a:latin typeface="Courier"/>
                <a:cs typeface="Courier"/>
              </a:rPr>
              <a:t>al</a:t>
            </a: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  label</a:t>
            </a:r>
            <a:r>
              <a:rPr lang="en-US" dirty="0">
                <a:latin typeface="Courier"/>
                <a:cs typeface="Courier"/>
              </a:rPr>
              <a:t>	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The </a:t>
            </a:r>
            <a:r>
              <a:rPr lang="en-US" dirty="0"/>
              <a:t>"j" instruction means jump directly to a </a:t>
            </a:r>
            <a:r>
              <a:rPr lang="en-US" dirty="0" smtClean="0"/>
              <a:t>label.</a:t>
            </a:r>
          </a:p>
          <a:p>
            <a:r>
              <a:rPr lang="en-US" dirty="0" smtClean="0"/>
              <a:t>There </a:t>
            </a:r>
            <a:r>
              <a:rPr lang="en-US" dirty="0"/>
              <a:t>is no return </a:t>
            </a:r>
            <a:r>
              <a:rPr lang="en-US" dirty="0" smtClean="0"/>
              <a:t>address provided </a:t>
            </a:r>
            <a:r>
              <a:rPr lang="en-US" dirty="0"/>
              <a:t>when using this </a:t>
            </a:r>
            <a:r>
              <a:rPr lang="en-US" dirty="0" smtClean="0"/>
              <a:t>instruction.</a:t>
            </a:r>
          </a:p>
          <a:p>
            <a:r>
              <a:rPr lang="en-US" dirty="0" smtClean="0"/>
              <a:t>The </a:t>
            </a:r>
            <a:r>
              <a:rPr lang="en-US" dirty="0"/>
              <a:t>"</a:t>
            </a:r>
            <a:r>
              <a:rPr lang="en-US" dirty="0" err="1"/>
              <a:t>jal</a:t>
            </a:r>
            <a:r>
              <a:rPr lang="en-US" dirty="0"/>
              <a:t>" instruction means jump and </a:t>
            </a:r>
            <a:r>
              <a:rPr lang="en-US" dirty="0" smtClean="0"/>
              <a:t>link.</a:t>
            </a:r>
          </a:p>
          <a:p>
            <a:r>
              <a:rPr lang="en-US" dirty="0" smtClean="0"/>
              <a:t>With </a:t>
            </a:r>
            <a:r>
              <a:rPr lang="en-US" dirty="0"/>
              <a:t>"</a:t>
            </a:r>
            <a:r>
              <a:rPr lang="en-US" dirty="0" err="1"/>
              <a:t>jal</a:t>
            </a:r>
            <a:r>
              <a:rPr lang="en-US" dirty="0"/>
              <a:t>", a return address is stored in the $</a:t>
            </a:r>
            <a:r>
              <a:rPr lang="en-US" dirty="0" err="1"/>
              <a:t>ra</a:t>
            </a:r>
            <a:r>
              <a:rPr lang="en-US" dirty="0"/>
              <a:t> register so you may return </a:t>
            </a:r>
            <a:r>
              <a:rPr lang="en-US" dirty="0" smtClean="0"/>
              <a:t>from a </a:t>
            </a:r>
            <a:r>
              <a:rPr lang="en-US" dirty="0"/>
              <a:t>call.</a:t>
            </a:r>
          </a:p>
        </p:txBody>
      </p:sp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261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50878"/>
            <a:ext cx="10972800" cy="5227091"/>
          </a:xfrm>
        </p:spPr>
        <p:txBody>
          <a:bodyPr>
            <a:normAutofit/>
          </a:bodyPr>
          <a:lstStyle/>
          <a:p>
            <a:r>
              <a:rPr lang="en-US" dirty="0"/>
              <a:t>Jump format instructions are often used for subroutine (method) calls.  We </a:t>
            </a:r>
            <a:r>
              <a:rPr lang="en-US" dirty="0" smtClean="0"/>
              <a:t>will discuss </a:t>
            </a:r>
            <a:r>
              <a:rPr lang="en-US" dirty="0"/>
              <a:t>subroutines next week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Notice </a:t>
            </a:r>
            <a:r>
              <a:rPr lang="en-US" dirty="0"/>
              <a:t>that J-format instructions allow us to move backward or forward in memory by as many as 2^25 instructions.  This allows for a very large program size.</a:t>
            </a:r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62341"/>
          </a:xfrm>
        </p:spPr>
        <p:txBody>
          <a:bodyPr>
            <a:normAutofit fontScale="90000"/>
          </a:bodyPr>
          <a:lstStyle/>
          <a:p>
            <a:r>
              <a:rPr lang="en-US" dirty="0"/>
              <a:t>Branching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41697"/>
            <a:ext cx="10972800" cy="518446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Recall from the previous lecture that there are two basic branching operations:	</a:t>
            </a:r>
            <a:endParaRPr lang="en-US" dirty="0" smtClean="0"/>
          </a:p>
          <a:p>
            <a:pPr lvl="1"/>
            <a:r>
              <a:rPr lang="en-US" dirty="0" err="1" smtClean="0"/>
              <a:t>beq</a:t>
            </a:r>
            <a:r>
              <a:rPr lang="en-US" dirty="0" smtClean="0"/>
              <a:t> </a:t>
            </a:r>
            <a:r>
              <a:rPr lang="en-US" dirty="0"/>
              <a:t>- branch if equal	</a:t>
            </a:r>
            <a:endParaRPr lang="en-US" dirty="0" smtClean="0"/>
          </a:p>
          <a:p>
            <a:pPr lvl="1"/>
            <a:r>
              <a:rPr lang="en-US" dirty="0" err="1" smtClean="0"/>
              <a:t>bne</a:t>
            </a:r>
            <a:r>
              <a:rPr lang="en-US" dirty="0" smtClean="0"/>
              <a:t> </a:t>
            </a:r>
            <a:r>
              <a:rPr lang="en-US" dirty="0"/>
              <a:t>- branch if not equal	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instructions are provided in the following format:	</a:t>
            </a:r>
            <a:endParaRPr lang="en-US" dirty="0" smtClean="0"/>
          </a:p>
          <a:p>
            <a:pPr lvl="1"/>
            <a:r>
              <a:rPr lang="en-US" dirty="0" err="1" smtClean="0">
                <a:latin typeface="Courier"/>
                <a:cs typeface="Courier"/>
              </a:rPr>
              <a:t>beq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$t1, $t2, label	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bne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$t1, $t2, label	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These </a:t>
            </a:r>
            <a:r>
              <a:rPr lang="en-US" dirty="0"/>
              <a:t>compare whether $t1 and $t2 are equal or not.  That is they look for either	a true or a false value.	</a:t>
            </a:r>
            <a:endParaRPr lang="en-US" dirty="0" smtClean="0"/>
          </a:p>
          <a:p>
            <a:r>
              <a:rPr lang="en-US" dirty="0" smtClean="0"/>
              <a:t>Provided </a:t>
            </a:r>
            <a:r>
              <a:rPr lang="en-US" dirty="0"/>
              <a:t>a comparison operator, these are actually all we need to </a:t>
            </a:r>
            <a:r>
              <a:rPr lang="en-US" dirty="0" smtClean="0"/>
              <a:t>accomplish loops </a:t>
            </a:r>
            <a:r>
              <a:rPr lang="en-US" dirty="0"/>
              <a:t>and if-then-else </a:t>
            </a:r>
            <a:r>
              <a:rPr lang="en-US" dirty="0" smtClean="0"/>
              <a:t>statements.</a:t>
            </a:r>
          </a:p>
          <a:p>
            <a:r>
              <a:rPr lang="en-US" dirty="0" smtClean="0"/>
              <a:t>There </a:t>
            </a:r>
            <a:r>
              <a:rPr lang="en-US" dirty="0"/>
              <a:t>are other operators, but we'll </a:t>
            </a:r>
            <a:r>
              <a:rPr lang="en-US" dirty="0" smtClean="0"/>
              <a:t>only investigate </a:t>
            </a:r>
            <a:r>
              <a:rPr lang="en-US" dirty="0"/>
              <a:t>these for now.</a:t>
            </a:r>
          </a:p>
        </p:txBody>
      </p:sp>
    </p:spTree>
    <p:extLst>
      <p:ext uri="{BB962C8B-B14F-4D97-AF65-F5344CB8AC3E}">
        <p14:creationId xmlns:p14="http://schemas.microsoft.com/office/powerpoint/2010/main" val="34043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759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6287"/>
            <a:ext cx="10972800" cy="540451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Additionally, recall from the previous lecture that we would like to compare	values using operators such as &gt;, &lt;, &gt;=, or </a:t>
            </a:r>
            <a:r>
              <a:rPr lang="en-US" dirty="0" smtClean="0"/>
              <a:t>&lt;=.</a:t>
            </a:r>
          </a:p>
          <a:p>
            <a:r>
              <a:rPr lang="en-US" dirty="0" smtClean="0"/>
              <a:t>We </a:t>
            </a:r>
            <a:r>
              <a:rPr lang="en-US" dirty="0"/>
              <a:t>actually only need one of these operators to perform comparisons.  This is the	&lt; </a:t>
            </a:r>
            <a:r>
              <a:rPr lang="en-US" dirty="0" smtClean="0"/>
              <a:t>operator.</a:t>
            </a:r>
          </a:p>
          <a:p>
            <a:r>
              <a:rPr lang="en-US" dirty="0" smtClean="0"/>
              <a:t>This </a:t>
            </a:r>
            <a:r>
              <a:rPr lang="en-US" dirty="0"/>
              <a:t>is provided by the "</a:t>
            </a:r>
            <a:r>
              <a:rPr lang="en-US" dirty="0" err="1"/>
              <a:t>slt</a:t>
            </a:r>
            <a:r>
              <a:rPr lang="en-US" dirty="0"/>
              <a:t>" </a:t>
            </a:r>
            <a:r>
              <a:rPr lang="en-US" dirty="0" smtClean="0"/>
              <a:t>instruction.</a:t>
            </a:r>
          </a:p>
          <a:p>
            <a:r>
              <a:rPr lang="en-US" dirty="0" smtClean="0"/>
              <a:t>There </a:t>
            </a:r>
            <a:r>
              <a:rPr lang="en-US" dirty="0"/>
              <a:t>are also </a:t>
            </a:r>
            <a:r>
              <a:rPr lang="en-US" dirty="0" smtClean="0"/>
              <a:t>pseudo</a:t>
            </a:r>
            <a:r>
              <a:rPr lang="en-US" dirty="0"/>
              <a:t>-</a:t>
            </a:r>
            <a:r>
              <a:rPr lang="en-US" dirty="0" smtClean="0"/>
              <a:t>instructions </a:t>
            </a:r>
            <a:r>
              <a:rPr lang="en-US" dirty="0"/>
              <a:t>like the "</a:t>
            </a:r>
            <a:r>
              <a:rPr lang="en-US" dirty="0" err="1"/>
              <a:t>sle</a:t>
            </a:r>
            <a:r>
              <a:rPr lang="en-US" dirty="0"/>
              <a:t>" instruction that provide functionality for </a:t>
            </a:r>
            <a:r>
              <a:rPr lang="en-US" dirty="0" smtClean="0"/>
              <a:t>other comparisons </a:t>
            </a:r>
            <a:r>
              <a:rPr lang="en-US" dirty="0"/>
              <a:t>like &lt;= without the need to modify the operands.	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err="1" smtClean="0"/>
              <a:t>slt</a:t>
            </a:r>
            <a:r>
              <a:rPr lang="en-US" dirty="0" smtClean="0"/>
              <a:t> </a:t>
            </a:r>
            <a:r>
              <a:rPr lang="en-US" dirty="0"/>
              <a:t>- store less than	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err="1" smtClean="0"/>
              <a:t>sle</a:t>
            </a:r>
            <a:r>
              <a:rPr lang="en-US" dirty="0" smtClean="0"/>
              <a:t> </a:t>
            </a:r>
            <a:r>
              <a:rPr lang="en-US" dirty="0"/>
              <a:t>- store less than or equal	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/>
              <a:t>slt</a:t>
            </a:r>
            <a:r>
              <a:rPr lang="en-US" dirty="0"/>
              <a:t> and </a:t>
            </a:r>
            <a:r>
              <a:rPr lang="en-US" dirty="0" err="1"/>
              <a:t>sle</a:t>
            </a:r>
            <a:r>
              <a:rPr lang="en-US" dirty="0"/>
              <a:t> instructions allow us to set a register to true or false </a:t>
            </a:r>
            <a:r>
              <a:rPr lang="en-US" dirty="0" smtClean="0"/>
              <a:t>depending upon </a:t>
            </a:r>
            <a:r>
              <a:rPr lang="en-US" dirty="0"/>
              <a:t>the result of comparing two </a:t>
            </a:r>
            <a:r>
              <a:rPr lang="en-US" dirty="0" smtClean="0"/>
              <a:t>registers.</a:t>
            </a:r>
          </a:p>
          <a:p>
            <a:r>
              <a:rPr lang="en-US" dirty="0" smtClean="0"/>
              <a:t>The </a:t>
            </a:r>
            <a:r>
              <a:rPr lang="en-US" dirty="0"/>
              <a:t>destination register is set </a:t>
            </a:r>
            <a:r>
              <a:rPr lang="en-US" dirty="0" smtClean="0"/>
              <a:t>to the </a:t>
            </a:r>
            <a:r>
              <a:rPr lang="en-US" dirty="0"/>
              <a:t>truth value of the result of comparing the two operand registers.	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instructions use the following format:	</a:t>
            </a:r>
            <a:endParaRPr lang="en-US" dirty="0" smtClean="0"/>
          </a:p>
          <a:p>
            <a:pPr lvl="1"/>
            <a:r>
              <a:rPr lang="en-US" dirty="0" err="1" smtClean="0">
                <a:latin typeface="Courier"/>
                <a:cs typeface="Courier"/>
              </a:rPr>
              <a:t>slt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$t1, $t2, $t3	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sle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$t1, $t2, $t3	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Where </a:t>
            </a:r>
            <a:r>
              <a:rPr lang="en-US" dirty="0"/>
              <a:t>t1 is set to true if t2 &lt; t3 or t2 &lt;= t3, respectively.</a:t>
            </a:r>
          </a:p>
        </p:txBody>
      </p:sp>
    </p:spTree>
    <p:extLst>
      <p:ext uri="{BB962C8B-B14F-4D97-AF65-F5344CB8AC3E}">
        <p14:creationId xmlns:p14="http://schemas.microsoft.com/office/powerpoint/2010/main" val="2478284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44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537721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Take a if statement in Java or C as an example:	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if(x </a:t>
            </a:r>
            <a:r>
              <a:rPr lang="en-US" dirty="0">
                <a:latin typeface="Courier"/>
                <a:cs typeface="Courier"/>
              </a:rPr>
              <a:t>&lt; y)	{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  /</a:t>
            </a: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do something	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r>
              <a:rPr lang="en-US" dirty="0">
                <a:latin typeface="Courier"/>
                <a:cs typeface="Courier"/>
              </a:rPr>
              <a:t>	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//</a:t>
            </a:r>
            <a:r>
              <a:rPr lang="en-US" dirty="0">
                <a:latin typeface="Courier"/>
                <a:cs typeface="Courier"/>
              </a:rPr>
              <a:t>do something else	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If </a:t>
            </a:r>
            <a:r>
              <a:rPr lang="en-US" dirty="0"/>
              <a:t>we represent x as $t1 and y as $t2, we can compare x and y using </a:t>
            </a:r>
            <a:r>
              <a:rPr lang="en-US" dirty="0" err="1"/>
              <a:t>slt</a:t>
            </a:r>
            <a:r>
              <a:rPr lang="en-US" dirty="0"/>
              <a:t>.  </a:t>
            </a:r>
            <a:r>
              <a:rPr lang="en-US" dirty="0" smtClean="0"/>
              <a:t>Let’s store </a:t>
            </a:r>
            <a:r>
              <a:rPr lang="en-US" dirty="0"/>
              <a:t>the result in $t3</a:t>
            </a:r>
            <a:r>
              <a:rPr lang="en-US" dirty="0" smtClean="0"/>
              <a:t>.</a:t>
            </a: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slt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$t3, $t1, $t2	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Notice </a:t>
            </a:r>
            <a:r>
              <a:rPr lang="en-US" dirty="0"/>
              <a:t>that we want to execute the "do something" statements if the comparison is	true and then "do something </a:t>
            </a:r>
            <a:r>
              <a:rPr lang="en-US" dirty="0" smtClean="0"/>
              <a:t>else”.</a:t>
            </a:r>
          </a:p>
          <a:p>
            <a:r>
              <a:rPr lang="en-US" dirty="0" smtClean="0"/>
              <a:t>If </a:t>
            </a:r>
            <a:r>
              <a:rPr lang="en-US" dirty="0"/>
              <a:t>the comparison is false, we want to </a:t>
            </a:r>
            <a:r>
              <a:rPr lang="en-US" dirty="0" smtClean="0"/>
              <a:t>only "</a:t>
            </a:r>
            <a:r>
              <a:rPr lang="en-US" dirty="0"/>
              <a:t>do something else".	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means if the comparison is false we need to jump past the statements where	we "do </a:t>
            </a:r>
            <a:r>
              <a:rPr lang="en-US" dirty="0" smtClean="0"/>
              <a:t>something”.</a:t>
            </a:r>
          </a:p>
          <a:p>
            <a:r>
              <a:rPr lang="en-US" dirty="0" smtClean="0"/>
              <a:t>That </a:t>
            </a:r>
            <a:r>
              <a:rPr lang="en-US" dirty="0"/>
              <a:t>is, we need to branch if "x &lt; y" is false, or </a:t>
            </a:r>
            <a:r>
              <a:rPr lang="en-US" dirty="0" smtClean="0"/>
              <a:t>if $t3 </a:t>
            </a:r>
            <a:r>
              <a:rPr lang="en-US" dirty="0"/>
              <a:t>== 0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</a:t>
            </a:r>
            <a:r>
              <a:rPr lang="en-US" dirty="0"/>
              <a:t>can use the </a:t>
            </a:r>
            <a:r>
              <a:rPr lang="en-US" dirty="0" err="1"/>
              <a:t>bne</a:t>
            </a:r>
            <a:r>
              <a:rPr lang="en-US" dirty="0"/>
              <a:t> instruction to accomplish this.</a:t>
            </a:r>
          </a:p>
        </p:txBody>
      </p:sp>
    </p:spTree>
    <p:extLst>
      <p:ext uri="{BB962C8B-B14F-4D97-AF65-F5344CB8AC3E}">
        <p14:creationId xmlns:p14="http://schemas.microsoft.com/office/powerpoint/2010/main" val="268913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39410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59809"/>
            <a:ext cx="10972800" cy="52663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 err="1">
                <a:latin typeface="Courier"/>
                <a:cs typeface="Courier"/>
              </a:rPr>
              <a:t>slt</a:t>
            </a:r>
            <a:r>
              <a:rPr lang="en-US" sz="2800" dirty="0">
                <a:latin typeface="Courier"/>
                <a:cs typeface="Courier"/>
              </a:rPr>
              <a:t> $t3, $t1, $t2  </a:t>
            </a:r>
            <a:endParaRPr lang="en-US" sz="2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#</a:t>
            </a:r>
            <a:r>
              <a:rPr lang="en-US" sz="2800" dirty="0">
                <a:latin typeface="Courier"/>
                <a:cs typeface="Courier"/>
              </a:rPr>
              <a:t>store the truth value of x &lt; y in $t3			</a:t>
            </a:r>
            <a:endParaRPr lang="en-US" sz="2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Courier"/>
                <a:cs typeface="Courier"/>
              </a:rPr>
              <a:t>beq</a:t>
            </a:r>
            <a:r>
              <a:rPr lang="en-US" sz="2800" dirty="0" smtClean="0">
                <a:latin typeface="Courier"/>
                <a:cs typeface="Courier"/>
              </a:rPr>
              <a:t> </a:t>
            </a:r>
            <a:r>
              <a:rPr lang="en-US" sz="2800" dirty="0">
                <a:latin typeface="Courier"/>
                <a:cs typeface="Courier"/>
              </a:rPr>
              <a:t>$t3, $zero, </a:t>
            </a:r>
            <a:r>
              <a:rPr lang="en-US" sz="2800" dirty="0" err="1">
                <a:latin typeface="Courier"/>
                <a:cs typeface="Courier"/>
              </a:rPr>
              <a:t>endif</a:t>
            </a:r>
            <a:r>
              <a:rPr lang="en-US" sz="2800" dirty="0">
                <a:latin typeface="Courier"/>
                <a:cs typeface="Courier"/>
              </a:rPr>
              <a:t>			</a:t>
            </a:r>
            <a:endParaRPr lang="en-US" sz="2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  #</a:t>
            </a:r>
            <a:r>
              <a:rPr lang="en-US" sz="2800" dirty="0">
                <a:latin typeface="Courier"/>
                <a:cs typeface="Courier"/>
              </a:rPr>
              <a:t>do something (our if instructions go here)		</a:t>
            </a:r>
            <a:endParaRPr lang="en-US" sz="2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800" dirty="0" err="1">
                <a:latin typeface="Courier"/>
                <a:cs typeface="Courier"/>
              </a:rPr>
              <a:t>e</a:t>
            </a:r>
            <a:r>
              <a:rPr lang="en-US" sz="2800" dirty="0" err="1" smtClean="0">
                <a:latin typeface="Courier"/>
                <a:cs typeface="Courier"/>
              </a:rPr>
              <a:t>ndif</a:t>
            </a:r>
            <a:r>
              <a:rPr lang="en-US" sz="2800" dirty="0" smtClean="0">
                <a:latin typeface="Courier"/>
                <a:cs typeface="Courier"/>
              </a:rPr>
              <a:t>:</a:t>
            </a:r>
            <a:endParaRPr lang="en-US" sz="2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#</a:t>
            </a:r>
            <a:r>
              <a:rPr lang="en-US" sz="2800" dirty="0">
                <a:latin typeface="Courier"/>
                <a:cs typeface="Courier"/>
              </a:rPr>
              <a:t>do </a:t>
            </a:r>
            <a:r>
              <a:rPr lang="en-US" sz="2800" dirty="0" smtClean="0">
                <a:latin typeface="Courier"/>
                <a:cs typeface="Courier"/>
              </a:rPr>
              <a:t>something </a:t>
            </a:r>
            <a:r>
              <a:rPr lang="en-US" sz="2800" dirty="0">
                <a:latin typeface="Courier"/>
                <a:cs typeface="Courier"/>
              </a:rPr>
              <a:t>else (the instructions after the if </a:t>
            </a:r>
            <a:r>
              <a:rPr lang="en-US" sz="2800" dirty="0" smtClean="0">
                <a:latin typeface="Courier"/>
                <a:cs typeface="Courier"/>
              </a:rPr>
              <a:t>go</a:t>
            </a: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#</a:t>
            </a:r>
            <a:r>
              <a:rPr lang="en-US" sz="2800" dirty="0" smtClean="0">
                <a:latin typeface="Courier"/>
                <a:cs typeface="Courier"/>
              </a:rPr>
              <a:t>here</a:t>
            </a:r>
            <a:r>
              <a:rPr lang="en-US" sz="2800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Let's make the example more </a:t>
            </a:r>
            <a:r>
              <a:rPr lang="en-US" sz="2800" dirty="0" smtClean="0"/>
              <a:t>concrete.</a:t>
            </a:r>
          </a:p>
          <a:p>
            <a:pPr marL="0" indent="0">
              <a:buNone/>
            </a:pPr>
            <a:r>
              <a:rPr lang="en-US" sz="2800" dirty="0" smtClean="0"/>
              <a:t>Assume </a:t>
            </a:r>
            <a:r>
              <a:rPr lang="en-US" sz="2800" dirty="0"/>
              <a:t>we want to print something </a:t>
            </a:r>
            <a:r>
              <a:rPr lang="en-US" sz="2800" dirty="0" smtClean="0"/>
              <a:t>if x </a:t>
            </a:r>
            <a:r>
              <a:rPr lang="en-US" sz="2800" dirty="0"/>
              <a:t>&lt; </a:t>
            </a:r>
            <a:r>
              <a:rPr lang="en-US" sz="2800" dirty="0" smtClean="0"/>
              <a:t>y.</a:t>
            </a:r>
          </a:p>
          <a:p>
            <a:pPr marL="0" indent="0">
              <a:buNone/>
            </a:pPr>
            <a:r>
              <a:rPr lang="en-US" sz="2800" dirty="0" smtClean="0"/>
              <a:t>Let's </a:t>
            </a:r>
            <a:r>
              <a:rPr lang="en-US" sz="2800" dirty="0"/>
              <a:t>assume we have the following strings in the .data section:	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>
                <a:latin typeface="Courier"/>
                <a:cs typeface="Courier"/>
              </a:rPr>
              <a:t>xLTy</a:t>
            </a:r>
            <a:r>
              <a:rPr lang="en-US" sz="2800" dirty="0">
                <a:latin typeface="Courier"/>
                <a:cs typeface="Courier"/>
              </a:rPr>
              <a:t>: .</a:t>
            </a:r>
            <a:r>
              <a:rPr lang="en-US" sz="2800" dirty="0" err="1">
                <a:latin typeface="Courier"/>
                <a:cs typeface="Courier"/>
              </a:rPr>
              <a:t>asciiz</a:t>
            </a:r>
            <a:r>
              <a:rPr lang="en-US" sz="2800" dirty="0">
                <a:latin typeface="Courier"/>
                <a:cs typeface="Courier"/>
              </a:rPr>
              <a:t> "X is less than Y\n"	</a:t>
            </a:r>
            <a:endParaRPr lang="en-US" sz="2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Courier"/>
                <a:cs typeface="Courier"/>
              </a:rPr>
              <a:t>afterIf</a:t>
            </a:r>
            <a:r>
              <a:rPr lang="en-US" sz="2800" dirty="0">
                <a:latin typeface="Courier"/>
                <a:cs typeface="Courier"/>
              </a:rPr>
              <a:t>: .</a:t>
            </a:r>
            <a:r>
              <a:rPr lang="en-US" sz="2800" dirty="0" err="1">
                <a:latin typeface="Courier"/>
                <a:cs typeface="Courier"/>
              </a:rPr>
              <a:t>asciiz</a:t>
            </a:r>
            <a:r>
              <a:rPr lang="en-US" sz="2800" dirty="0">
                <a:latin typeface="Courier"/>
                <a:cs typeface="Courier"/>
              </a:rPr>
              <a:t> "After the if statement\n"</a:t>
            </a:r>
          </a:p>
        </p:txBody>
      </p:sp>
    </p:spTree>
    <p:extLst>
      <p:ext uri="{BB962C8B-B14F-4D97-AF65-F5344CB8AC3E}">
        <p14:creationId xmlns:p14="http://schemas.microsoft.com/office/powerpoint/2010/main" val="1677637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032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7355"/>
            <a:ext cx="10972800" cy="507696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Given our previous example it makes sense to print </a:t>
            </a:r>
            <a:r>
              <a:rPr lang="en-US" dirty="0" err="1"/>
              <a:t>xLTy</a:t>
            </a:r>
            <a:r>
              <a:rPr lang="en-US" dirty="0"/>
              <a:t> within the if statement</a:t>
            </a:r>
            <a:r>
              <a:rPr lang="en-US" dirty="0" smtClean="0"/>
              <a:t>, and </a:t>
            </a:r>
            <a:r>
              <a:rPr lang="en-US" dirty="0"/>
              <a:t>to print </a:t>
            </a:r>
            <a:r>
              <a:rPr lang="en-US" dirty="0" err="1"/>
              <a:t>afterIf</a:t>
            </a:r>
            <a:r>
              <a:rPr lang="en-US" dirty="0"/>
              <a:t>, after the if statement.  If we incorporate these into our	code, it looks like this:		</a:t>
            </a:r>
            <a:endParaRPr lang="en-US" dirty="0" smtClean="0"/>
          </a:p>
          <a:p>
            <a:pPr marL="800100" lvl="2" indent="0">
              <a:buNone/>
            </a:pPr>
            <a:r>
              <a:rPr lang="en-US" dirty="0" err="1" smtClean="0">
                <a:latin typeface="Courier"/>
                <a:cs typeface="Courier"/>
              </a:rPr>
              <a:t>slt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$t3, $t1, $t2  #store the truth value of x &lt; y in $t3			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err="1" smtClean="0">
                <a:latin typeface="Courier"/>
                <a:cs typeface="Courier"/>
              </a:rPr>
              <a:t>beq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$t3, $zero, </a:t>
            </a:r>
            <a:r>
              <a:rPr lang="en-US" dirty="0" err="1">
                <a:latin typeface="Courier"/>
                <a:cs typeface="Courier"/>
              </a:rPr>
              <a:t>endif</a:t>
            </a:r>
            <a:r>
              <a:rPr lang="en-US" dirty="0">
                <a:latin typeface="Courier"/>
                <a:cs typeface="Courier"/>
              </a:rPr>
              <a:t>			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>
                <a:latin typeface="Courier"/>
                <a:cs typeface="Courier"/>
              </a:rPr>
              <a:t>do something (our if instructions go here)		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$v0, 4	#print </a:t>
            </a:r>
            <a:r>
              <a:rPr lang="en-US" dirty="0" err="1">
                <a:latin typeface="Courier"/>
                <a:cs typeface="Courier"/>
              </a:rPr>
              <a:t>xLTy</a:t>
            </a:r>
            <a:r>
              <a:rPr lang="en-US" dirty="0">
                <a:latin typeface="Courier"/>
                <a:cs typeface="Courier"/>
              </a:rPr>
              <a:t>		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smtClean="0">
                <a:latin typeface="Courier"/>
                <a:cs typeface="Courier"/>
              </a:rPr>
              <a:t>la </a:t>
            </a:r>
            <a:r>
              <a:rPr lang="en-US" dirty="0">
                <a:latin typeface="Courier"/>
                <a:cs typeface="Courier"/>
              </a:rPr>
              <a:t>$a0, </a:t>
            </a:r>
            <a:r>
              <a:rPr lang="en-US" dirty="0" err="1">
                <a:latin typeface="Courier"/>
                <a:cs typeface="Courier"/>
              </a:rPr>
              <a:t>xLTy</a:t>
            </a:r>
            <a:r>
              <a:rPr lang="en-US" dirty="0">
                <a:latin typeface="Courier"/>
                <a:cs typeface="Courier"/>
              </a:rPr>
              <a:t>		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err="1" smtClean="0">
                <a:latin typeface="Courier"/>
                <a:cs typeface="Courier"/>
              </a:rPr>
              <a:t>syscall</a:t>
            </a:r>
            <a:r>
              <a:rPr lang="en-US" dirty="0">
                <a:latin typeface="Courier"/>
                <a:cs typeface="Courier"/>
              </a:rPr>
              <a:t>		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err="1" smtClean="0">
                <a:latin typeface="Courier"/>
                <a:cs typeface="Courier"/>
              </a:rPr>
              <a:t>endif</a:t>
            </a:r>
            <a:r>
              <a:rPr lang="en-US" dirty="0">
                <a:latin typeface="Courier"/>
                <a:cs typeface="Courier"/>
              </a:rPr>
              <a:t>:	</a:t>
            </a: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>
                <a:latin typeface="Courier"/>
                <a:cs typeface="Courier"/>
              </a:rPr>
              <a:t>do something else (the instructions after the if go here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$v0, 4		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smtClean="0">
                <a:latin typeface="Courier"/>
                <a:cs typeface="Courier"/>
              </a:rPr>
              <a:t>la </a:t>
            </a:r>
            <a:r>
              <a:rPr lang="en-US" dirty="0">
                <a:latin typeface="Courier"/>
                <a:cs typeface="Courier"/>
              </a:rPr>
              <a:t>$a0, </a:t>
            </a:r>
            <a:r>
              <a:rPr lang="en-US" dirty="0" err="1">
                <a:latin typeface="Courier"/>
                <a:cs typeface="Courier"/>
              </a:rPr>
              <a:t>afterIf</a:t>
            </a:r>
            <a:r>
              <a:rPr lang="en-US" dirty="0">
                <a:latin typeface="Courier"/>
                <a:cs typeface="Courier"/>
              </a:rPr>
              <a:t>		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err="1" smtClean="0">
                <a:latin typeface="Courier"/>
                <a:cs typeface="Courier"/>
              </a:rPr>
              <a:t>syscall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345853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370</Words>
  <Application>Microsoft Macintosh PowerPoint</Application>
  <PresentationFormat>Custom</PresentationFormat>
  <Paragraphs>171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Computer Organization</vt:lpstr>
      <vt:lpstr>Last Time</vt:lpstr>
      <vt:lpstr>J format instructions</vt:lpstr>
      <vt:lpstr>J Format</vt:lpstr>
      <vt:lpstr>Branching Instructions</vt:lpstr>
      <vt:lpstr>Comparison Instructions</vt:lpstr>
      <vt:lpstr>Examples</vt:lpstr>
      <vt:lpstr>Examples</vt:lpstr>
      <vt:lpstr>Example</vt:lpstr>
      <vt:lpstr>Example</vt:lpstr>
      <vt:lpstr>Example</vt:lpstr>
      <vt:lpstr>Loop</vt:lpstr>
      <vt:lpstr>Example</vt:lpstr>
      <vt:lpstr>Assembly code</vt:lpstr>
      <vt:lpstr>Logical Operations</vt:lpstr>
      <vt:lpstr>Logical Operations</vt:lpstr>
      <vt:lpstr>Logical Operations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57</cp:revision>
  <dcterms:created xsi:type="dcterms:W3CDTF">2015-01-19T21:38:56Z</dcterms:created>
  <dcterms:modified xsi:type="dcterms:W3CDTF">2015-02-09T05:44:26Z</dcterms:modified>
</cp:coreProperties>
</file>