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0" y="-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804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Floating Pt.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6161"/>
            <a:ext cx="10972800" cy="528000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Floating point operations instructions have almost exactly the same name as their integer </a:t>
            </a:r>
            <a:r>
              <a:rPr lang="en-US" dirty="0" smtClean="0"/>
              <a:t>counterparts.</a:t>
            </a:r>
          </a:p>
          <a:p>
            <a:r>
              <a:rPr lang="en-US" dirty="0" smtClean="0"/>
              <a:t>Often </a:t>
            </a:r>
            <a:r>
              <a:rPr lang="en-US" dirty="0"/>
              <a:t>these operations are in the format </a:t>
            </a:r>
            <a:r>
              <a:rPr lang="en-US" dirty="0" err="1">
                <a:latin typeface="Courier"/>
                <a:cs typeface="Courier"/>
              </a:rPr>
              <a:t>instruction_name.d</a:t>
            </a:r>
            <a:r>
              <a:rPr lang="en-US" dirty="0"/>
              <a:t> for double precision operations or </a:t>
            </a:r>
            <a:r>
              <a:rPr lang="en-US" dirty="0" err="1">
                <a:latin typeface="Courier"/>
                <a:cs typeface="Courier"/>
              </a:rPr>
              <a:t>instruction_name.s</a:t>
            </a:r>
            <a:r>
              <a:rPr lang="en-US" dirty="0"/>
              <a:t> for single precision </a:t>
            </a:r>
            <a:r>
              <a:rPr lang="en-US" dirty="0" smtClean="0"/>
              <a:t>operations.</a:t>
            </a:r>
          </a:p>
          <a:p>
            <a:r>
              <a:rPr lang="en-US" dirty="0" smtClean="0"/>
              <a:t>Examples </a:t>
            </a:r>
            <a:r>
              <a:rPr lang="en-US" dirty="0"/>
              <a:t>of such operations follow below</a:t>
            </a:r>
            <a:r>
              <a:rPr lang="en-US" dirty="0" smtClean="0"/>
              <a:t>.</a:t>
            </a:r>
          </a:p>
          <a:p>
            <a:endParaRPr lang="en-US" sz="1500" dirty="0" smtClean="0"/>
          </a:p>
          <a:p>
            <a:r>
              <a:rPr lang="en-US" dirty="0" err="1" smtClean="0">
                <a:latin typeface="Courier"/>
                <a:cs typeface="Courier"/>
              </a:rPr>
              <a:t>add.s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$f1, $f2, $</a:t>
            </a:r>
            <a:r>
              <a:rPr lang="en-US" dirty="0" smtClean="0">
                <a:latin typeface="Courier"/>
                <a:cs typeface="Courier"/>
              </a:rPr>
              <a:t>f3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add.d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$f2, $f4, $</a:t>
            </a:r>
            <a:r>
              <a:rPr lang="en-US" dirty="0" smtClean="0">
                <a:latin typeface="Courier"/>
                <a:cs typeface="Courier"/>
              </a:rPr>
              <a:t>f6</a:t>
            </a:r>
          </a:p>
          <a:p>
            <a:r>
              <a:rPr lang="en-US" dirty="0" err="1" smtClean="0">
                <a:latin typeface="Courier"/>
                <a:cs typeface="Courier"/>
              </a:rPr>
              <a:t>sub.s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$f1, $f2, $</a:t>
            </a:r>
            <a:r>
              <a:rPr lang="en-US" dirty="0" smtClean="0">
                <a:latin typeface="Courier"/>
                <a:cs typeface="Courier"/>
              </a:rPr>
              <a:t>f3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sub.d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$f2, $f4, $</a:t>
            </a:r>
            <a:r>
              <a:rPr lang="en-US" dirty="0" smtClean="0">
                <a:latin typeface="Courier"/>
                <a:cs typeface="Courier"/>
              </a:rPr>
              <a:t>f6</a:t>
            </a:r>
          </a:p>
          <a:p>
            <a:r>
              <a:rPr lang="en-US" dirty="0" err="1" smtClean="0">
                <a:latin typeface="Courier"/>
                <a:cs typeface="Courier"/>
              </a:rPr>
              <a:t>mul.s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$f1, $f2, $</a:t>
            </a:r>
            <a:r>
              <a:rPr lang="en-US" dirty="0" smtClean="0">
                <a:latin typeface="Courier"/>
                <a:cs typeface="Courier"/>
              </a:rPr>
              <a:t>f3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mul.d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$f2, $f4, $</a:t>
            </a:r>
            <a:r>
              <a:rPr lang="en-US" dirty="0" smtClean="0">
                <a:latin typeface="Courier"/>
                <a:cs typeface="Courier"/>
              </a:rPr>
              <a:t>f6</a:t>
            </a:r>
          </a:p>
          <a:p>
            <a:r>
              <a:rPr lang="en-US" dirty="0" err="1" smtClean="0">
                <a:latin typeface="Courier"/>
                <a:cs typeface="Courier"/>
              </a:rPr>
              <a:t>div.s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$f1, $f2, $</a:t>
            </a:r>
            <a:r>
              <a:rPr lang="en-US" dirty="0" smtClean="0">
                <a:latin typeface="Courier"/>
                <a:cs typeface="Courier"/>
              </a:rPr>
              <a:t>f3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div.d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$f2, $f4, $</a:t>
            </a:r>
            <a:r>
              <a:rPr lang="en-US" dirty="0" smtClean="0">
                <a:latin typeface="Courier"/>
                <a:cs typeface="Courier"/>
              </a:rPr>
              <a:t>f6</a:t>
            </a:r>
          </a:p>
          <a:p>
            <a:r>
              <a:rPr lang="en-US" dirty="0" err="1" smtClean="0">
                <a:latin typeface="Courier"/>
                <a:cs typeface="Courier"/>
              </a:rPr>
              <a:t>mov.s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$f2, $</a:t>
            </a:r>
            <a:r>
              <a:rPr lang="en-US" dirty="0" smtClean="0">
                <a:latin typeface="Courier"/>
                <a:cs typeface="Courier"/>
              </a:rPr>
              <a:t>f3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mov.d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$f2, $</a:t>
            </a:r>
            <a:r>
              <a:rPr lang="en-US" dirty="0" smtClean="0">
                <a:latin typeface="Courier"/>
                <a:cs typeface="Courier"/>
              </a:rPr>
              <a:t>f4</a:t>
            </a:r>
          </a:p>
          <a:p>
            <a:r>
              <a:rPr lang="en-US" dirty="0" smtClean="0">
                <a:latin typeface="Courier"/>
                <a:cs typeface="Courier"/>
              </a:rPr>
              <a:t>                      # move </a:t>
            </a:r>
            <a:r>
              <a:rPr lang="en-US" dirty="0">
                <a:latin typeface="Courier"/>
                <a:cs typeface="Courier"/>
              </a:rPr>
              <a:t>contents of one 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  # double </a:t>
            </a:r>
            <a:r>
              <a:rPr lang="en-US" dirty="0" smtClean="0">
                <a:latin typeface="Courier"/>
                <a:cs typeface="Courier"/>
              </a:rPr>
              <a:t>register </a:t>
            </a:r>
            <a:r>
              <a:rPr lang="en-US" dirty="0">
                <a:latin typeface="Courier"/>
                <a:cs typeface="Courier"/>
              </a:rPr>
              <a:t>to another</a:t>
            </a:r>
          </a:p>
        </p:txBody>
      </p:sp>
    </p:spTree>
    <p:extLst>
      <p:ext uri="{BB962C8B-B14F-4D97-AF65-F5344CB8AC3E}">
        <p14:creationId xmlns:p14="http://schemas.microsoft.com/office/powerpoint/2010/main" val="152396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305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09935"/>
            <a:ext cx="10972800" cy="5116230"/>
          </a:xfrm>
        </p:spPr>
        <p:txBody>
          <a:bodyPr>
            <a:normAutofit/>
          </a:bodyPr>
          <a:lstStyle/>
          <a:p>
            <a:r>
              <a:rPr lang="en-US" dirty="0"/>
              <a:t>Examples of array allocation for double or single precision values are provided below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myFloatArray</a:t>
            </a:r>
            <a:r>
              <a:rPr lang="en-US" dirty="0">
                <a:latin typeface="Courier"/>
                <a:cs typeface="Courier"/>
              </a:rPr>
              <a:t>: .single 1.1, 2.2, </a:t>
            </a:r>
            <a:r>
              <a:rPr lang="en-US" dirty="0" smtClean="0">
                <a:latin typeface="Courier"/>
                <a:cs typeface="Courier"/>
              </a:rPr>
              <a:t>3.3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myDoubleArray</a:t>
            </a:r>
            <a:r>
              <a:rPr lang="en-US" dirty="0">
                <a:latin typeface="Courier"/>
                <a:cs typeface="Courier"/>
              </a:rPr>
              <a:t>: .double 4.4, 5.5, 6.6, </a:t>
            </a:r>
            <a:r>
              <a:rPr lang="en-US" dirty="0" smtClean="0">
                <a:latin typeface="Courier"/>
                <a:cs typeface="Courier"/>
              </a:rPr>
              <a:t>7.7</a:t>
            </a:r>
          </a:p>
          <a:p>
            <a:r>
              <a:rPr lang="en-US" dirty="0" smtClean="0"/>
              <a:t>Space </a:t>
            </a:r>
            <a:r>
              <a:rPr lang="en-US" dirty="0"/>
              <a:t>may be allocated for arrays of fixed size as follows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myFloatArray</a:t>
            </a:r>
            <a:r>
              <a:rPr lang="en-US" dirty="0">
                <a:latin typeface="Courier"/>
                <a:cs typeface="Courier"/>
              </a:rPr>
              <a:t>: .single </a:t>
            </a:r>
            <a:r>
              <a:rPr lang="en-US" dirty="0" smtClean="0">
                <a:latin typeface="Courier"/>
                <a:cs typeface="Courier"/>
              </a:rPr>
              <a:t>0:200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myDoubleArray</a:t>
            </a:r>
            <a:r>
              <a:rPr lang="en-US" dirty="0">
                <a:latin typeface="Courier"/>
                <a:cs typeface="Courier"/>
              </a:rPr>
              <a:t>: .double </a:t>
            </a:r>
            <a:r>
              <a:rPr lang="en-US" dirty="0" smtClean="0">
                <a:latin typeface="Courier"/>
                <a:cs typeface="Courier"/>
              </a:rPr>
              <a:t>0:100</a:t>
            </a:r>
          </a:p>
          <a:p>
            <a:r>
              <a:rPr lang="en-US" dirty="0" smtClean="0"/>
              <a:t>Where </a:t>
            </a:r>
            <a:r>
              <a:rPr lang="en-US" dirty="0"/>
              <a:t>size and initialization value are provided in the format  </a:t>
            </a:r>
            <a:r>
              <a:rPr lang="en-US" dirty="0" err="1">
                <a:latin typeface="Courier"/>
                <a:cs typeface="Courier"/>
              </a:rPr>
              <a:t>init_value:size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9128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load and store values, the pseudo-instructions </a:t>
            </a:r>
            <a:r>
              <a:rPr lang="en-US" dirty="0" err="1"/>
              <a:t>l.d</a:t>
            </a:r>
            <a:r>
              <a:rPr lang="en-US" dirty="0"/>
              <a:t>, </a:t>
            </a:r>
            <a:r>
              <a:rPr lang="en-US" dirty="0" err="1"/>
              <a:t>l.s</a:t>
            </a:r>
            <a:r>
              <a:rPr lang="en-US" dirty="0"/>
              <a:t>, </a:t>
            </a:r>
            <a:r>
              <a:rPr lang="en-US" dirty="0" err="1"/>
              <a:t>s.d</a:t>
            </a:r>
            <a:r>
              <a:rPr lang="en-US" dirty="0"/>
              <a:t>, and </a:t>
            </a:r>
            <a:r>
              <a:rPr lang="en-US" dirty="0" err="1"/>
              <a:t>s.s</a:t>
            </a:r>
            <a:r>
              <a:rPr lang="en-US" dirty="0"/>
              <a:t> may be used to load and store double and single precision floating point numbers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will investigate their use in the next lecture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</a:t>
            </a:r>
            <a:r>
              <a:rPr lang="en-US" dirty="0"/>
              <a:t>we are missing something.  We've seen I/O, arrays, and mathematical operations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have not seen </a:t>
            </a:r>
            <a:r>
              <a:rPr lang="en-US" dirty="0" smtClean="0"/>
              <a:t>details on logical</a:t>
            </a:r>
            <a:r>
              <a:rPr lang="en-US" dirty="0"/>
              <a:t>, comparison, or branching operations yet.</a:t>
            </a:r>
          </a:p>
        </p:txBody>
      </p:sp>
    </p:spTree>
    <p:extLst>
      <p:ext uri="{BB962C8B-B14F-4D97-AF65-F5344CB8AC3E}">
        <p14:creationId xmlns:p14="http://schemas.microsoft.com/office/powerpoint/2010/main" val="83939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4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Branching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4527"/>
            <a:ext cx="10972800" cy="51435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There are two basic branching operations:	</a:t>
            </a:r>
            <a:endParaRPr lang="en-US" dirty="0" smtClean="0"/>
          </a:p>
          <a:p>
            <a:pPr lvl="1"/>
            <a:r>
              <a:rPr lang="en-US" dirty="0" err="1" smtClean="0"/>
              <a:t>beq</a:t>
            </a:r>
            <a:r>
              <a:rPr lang="en-US" dirty="0" smtClean="0"/>
              <a:t> </a:t>
            </a:r>
            <a:r>
              <a:rPr lang="en-US" dirty="0"/>
              <a:t>- branch if equal	</a:t>
            </a:r>
            <a:endParaRPr lang="en-US" dirty="0" smtClean="0"/>
          </a:p>
          <a:p>
            <a:pPr lvl="1"/>
            <a:r>
              <a:rPr lang="en-US" dirty="0" err="1" smtClean="0"/>
              <a:t>bne</a:t>
            </a:r>
            <a:r>
              <a:rPr lang="en-US" dirty="0" smtClean="0"/>
              <a:t> </a:t>
            </a:r>
            <a:r>
              <a:rPr lang="en-US" dirty="0"/>
              <a:t>- branch if not equal	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instructions are provided in the following format:	</a:t>
            </a:r>
            <a:endParaRPr lang="en-US" dirty="0" smtClean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beq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label	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bne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label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These </a:t>
            </a:r>
            <a:r>
              <a:rPr lang="en-US" dirty="0"/>
              <a:t>compare whether $t1 and $t2 are equal or not.  That is they look for either	a true or a false value</a:t>
            </a:r>
            <a:r>
              <a:rPr lang="en-US" dirty="0" smtClean="0"/>
              <a:t>.</a:t>
            </a:r>
          </a:p>
          <a:p>
            <a:r>
              <a:rPr lang="en-US" dirty="0"/>
              <a:t>Provided a comparison operator, these are actually all we need to </a:t>
            </a:r>
            <a:r>
              <a:rPr lang="en-US" dirty="0" smtClean="0"/>
              <a:t>accomplish loops </a:t>
            </a:r>
            <a:r>
              <a:rPr lang="en-US" dirty="0"/>
              <a:t>and if-then-else </a:t>
            </a:r>
            <a:r>
              <a:rPr lang="en-US" dirty="0" smtClean="0"/>
              <a:t>statements.</a:t>
            </a:r>
          </a:p>
          <a:p>
            <a:r>
              <a:rPr lang="en-US" dirty="0" smtClean="0"/>
              <a:t>There </a:t>
            </a:r>
            <a:r>
              <a:rPr lang="en-US" dirty="0"/>
              <a:t>are other operators, but we'll </a:t>
            </a:r>
            <a:r>
              <a:rPr lang="en-US" dirty="0" smtClean="0"/>
              <a:t>only investigate </a:t>
            </a:r>
            <a:r>
              <a:rPr lang="en-US" dirty="0"/>
              <a:t>these for now.</a:t>
            </a:r>
          </a:p>
        </p:txBody>
      </p:sp>
    </p:spTree>
    <p:extLst>
      <p:ext uri="{BB962C8B-B14F-4D97-AF65-F5344CB8AC3E}">
        <p14:creationId xmlns:p14="http://schemas.microsoft.com/office/powerpoint/2010/main" val="244038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032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Branching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7"/>
            <a:ext cx="10972800" cy="518446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Take a if statement as an example: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if($t1 == $t2)	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{	 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 //do something	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}	</a:t>
            </a:r>
          </a:p>
          <a:p>
            <a:r>
              <a:rPr lang="en-US" dirty="0" smtClean="0"/>
              <a:t>We </a:t>
            </a:r>
            <a:r>
              <a:rPr lang="en-US" dirty="0"/>
              <a:t>can represent this if statement in MIPS as follows:	</a:t>
            </a:r>
            <a:endParaRPr lang="en-US" dirty="0" smtClean="0"/>
          </a:p>
          <a:p>
            <a:endParaRPr lang="en-US" sz="1500" dirty="0" smtClean="0"/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bne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</a:t>
            </a:r>
            <a:r>
              <a:rPr lang="en-US" dirty="0" err="1">
                <a:latin typeface="Courier"/>
                <a:cs typeface="Courier"/>
              </a:rPr>
              <a:t>endif</a:t>
            </a:r>
            <a:r>
              <a:rPr lang="en-US" dirty="0">
                <a:latin typeface="Courier"/>
                <a:cs typeface="Courier"/>
              </a:rPr>
              <a:t>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# do something	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endif</a:t>
            </a:r>
            <a:r>
              <a:rPr lang="en-US" dirty="0">
                <a:latin typeface="Courier"/>
                <a:cs typeface="Courier"/>
              </a:rPr>
              <a:t>: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Notice </a:t>
            </a:r>
            <a:r>
              <a:rPr lang="en-US" dirty="0"/>
              <a:t>that we branch to label "</a:t>
            </a:r>
            <a:r>
              <a:rPr lang="en-US" dirty="0" err="1">
                <a:latin typeface="Courier"/>
                <a:cs typeface="Courier"/>
              </a:rPr>
              <a:t>endif</a:t>
            </a:r>
            <a:r>
              <a:rPr lang="en-US" dirty="0">
                <a:latin typeface="Courier"/>
                <a:cs typeface="Courier"/>
              </a:rPr>
              <a:t>:</a:t>
            </a:r>
            <a:r>
              <a:rPr lang="en-US" dirty="0"/>
              <a:t>" if $t1 != $t2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That </a:t>
            </a:r>
            <a:r>
              <a:rPr lang="en-US" dirty="0"/>
              <a:t>is, we ignore </a:t>
            </a:r>
            <a:r>
              <a:rPr lang="en-US" dirty="0" smtClean="0"/>
              <a:t>the segment </a:t>
            </a:r>
            <a:r>
              <a:rPr lang="en-US" dirty="0"/>
              <a:t>of code where we "do something".</a:t>
            </a:r>
          </a:p>
        </p:txBody>
      </p:sp>
    </p:spTree>
    <p:extLst>
      <p:ext uri="{BB962C8B-B14F-4D97-AF65-F5344CB8AC3E}">
        <p14:creationId xmlns:p14="http://schemas.microsoft.com/office/powerpoint/2010/main" val="3634392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122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2517"/>
            <a:ext cx="10972800" cy="541648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Similarly for a loop we can use a </a:t>
            </a:r>
            <a:r>
              <a:rPr lang="en-US" dirty="0" smtClean="0"/>
              <a:t>label, What </a:t>
            </a:r>
            <a:r>
              <a:rPr lang="en-US" dirty="0"/>
              <a:t>if we have the following loop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cs typeface="Courier"/>
              </a:rPr>
              <a:t>d</a:t>
            </a:r>
            <a:r>
              <a:rPr lang="en-US" dirty="0" smtClean="0">
                <a:latin typeface="Courier"/>
                <a:cs typeface="Courier"/>
              </a:rPr>
              <a:t>o {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  /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do loop operations        </a:t>
            </a: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} </a:t>
            </a:r>
            <a:r>
              <a:rPr lang="en-US" dirty="0">
                <a:latin typeface="Courier"/>
                <a:cs typeface="Courier"/>
              </a:rPr>
              <a:t>while </a:t>
            </a:r>
            <a:r>
              <a:rPr lang="en-US" dirty="0" smtClean="0">
                <a:latin typeface="Courier"/>
                <a:cs typeface="Courier"/>
              </a:rPr>
              <a:t>(t1 </a:t>
            </a:r>
            <a:r>
              <a:rPr lang="en-US" dirty="0">
                <a:latin typeface="Courier"/>
                <a:cs typeface="Courier"/>
              </a:rPr>
              <a:t>== </a:t>
            </a:r>
            <a:r>
              <a:rPr lang="en-US" dirty="0" smtClean="0">
                <a:latin typeface="Courier"/>
                <a:cs typeface="Courier"/>
              </a:rPr>
              <a:t>t2</a:t>
            </a:r>
            <a:r>
              <a:rPr lang="en-US" dirty="0">
                <a:latin typeface="Courier"/>
                <a:cs typeface="Courier"/>
              </a:rPr>
              <a:t>);       </a:t>
            </a: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dirty="0" smtClean="0"/>
              <a:t>Where </a:t>
            </a:r>
            <a:r>
              <a:rPr lang="en-US" dirty="0"/>
              <a:t>the loop continues so long as t1 == </a:t>
            </a:r>
            <a:r>
              <a:rPr lang="en-US" dirty="0" smtClean="0"/>
              <a:t>t2. This </a:t>
            </a:r>
            <a:r>
              <a:rPr lang="en-US" dirty="0"/>
              <a:t>code may be represented in MIPS as follows:	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loopStart</a:t>
            </a:r>
            <a:r>
              <a:rPr lang="en-US" dirty="0">
                <a:latin typeface="Courier"/>
                <a:cs typeface="Courier"/>
              </a:rPr>
              <a:t>:	  </a:t>
            </a: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  #</a:t>
            </a:r>
            <a:r>
              <a:rPr lang="en-US" dirty="0">
                <a:latin typeface="Courier"/>
                <a:cs typeface="Courier"/>
              </a:rPr>
              <a:t>do loop operations	</a:t>
            </a: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beq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</a:t>
            </a:r>
            <a:r>
              <a:rPr lang="en-US" dirty="0" err="1">
                <a:latin typeface="Courier"/>
                <a:cs typeface="Courier"/>
              </a:rPr>
              <a:t>loopStart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dirty="0" smtClean="0"/>
              <a:t>Notice </a:t>
            </a:r>
            <a:r>
              <a:rPr lang="en-US" dirty="0"/>
              <a:t>that if t1 == t2, we return to the beginning of the </a:t>
            </a:r>
            <a:r>
              <a:rPr lang="en-US" dirty="0" smtClean="0"/>
              <a:t>loop.</a:t>
            </a:r>
          </a:p>
          <a:p>
            <a:r>
              <a:rPr lang="en-US" dirty="0" smtClean="0"/>
              <a:t>Otherwise</a:t>
            </a:r>
            <a:r>
              <a:rPr lang="en-US" dirty="0"/>
              <a:t>, </a:t>
            </a:r>
            <a:r>
              <a:rPr lang="en-US" dirty="0" smtClean="0"/>
              <a:t>we drop </a:t>
            </a:r>
            <a:r>
              <a:rPr lang="en-US" dirty="0"/>
              <a:t>past the end of the loop and continue processing from that point.</a:t>
            </a:r>
          </a:p>
        </p:txBody>
      </p:sp>
    </p:spTree>
    <p:extLst>
      <p:ext uri="{BB962C8B-B14F-4D97-AF65-F5344CB8AC3E}">
        <p14:creationId xmlns:p14="http://schemas.microsoft.com/office/powerpoint/2010/main" val="3997791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271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1"/>
            <a:ext cx="10972800" cy="5211764"/>
          </a:xfrm>
        </p:spPr>
        <p:txBody>
          <a:bodyPr>
            <a:normAutofit/>
          </a:bodyPr>
          <a:lstStyle/>
          <a:p>
            <a:r>
              <a:rPr lang="en-US" dirty="0"/>
              <a:t>We would like to compare values using operators such as &gt;, &lt;, &gt;=, or &lt;=.	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actually only need one of these operators to perform comparisons.  This is the	&lt; operator.  This is provided by the "</a:t>
            </a:r>
            <a:r>
              <a:rPr lang="en-US" dirty="0" err="1"/>
              <a:t>slt</a:t>
            </a:r>
            <a:r>
              <a:rPr lang="en-US" dirty="0"/>
              <a:t>" instruction.  There are also pseudo</a:t>
            </a:r>
            <a:r>
              <a:rPr lang="en-US" dirty="0" smtClean="0"/>
              <a:t>-instructions </a:t>
            </a:r>
            <a:r>
              <a:rPr lang="en-US" dirty="0"/>
              <a:t>like the "</a:t>
            </a:r>
            <a:r>
              <a:rPr lang="en-US" dirty="0" err="1"/>
              <a:t>sle</a:t>
            </a:r>
            <a:r>
              <a:rPr lang="en-US" dirty="0"/>
              <a:t>" instruction that provide functionality for </a:t>
            </a:r>
            <a:r>
              <a:rPr lang="en-US" dirty="0" smtClean="0"/>
              <a:t>other comparisons </a:t>
            </a:r>
            <a:r>
              <a:rPr lang="en-US" dirty="0"/>
              <a:t>like &lt;= without the need to modify the operands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/>
              <a:t>slt</a:t>
            </a:r>
            <a:r>
              <a:rPr lang="en-US" dirty="0"/>
              <a:t> and </a:t>
            </a:r>
            <a:r>
              <a:rPr lang="en-US" dirty="0" err="1"/>
              <a:t>sle</a:t>
            </a:r>
            <a:r>
              <a:rPr lang="en-US" dirty="0"/>
              <a:t> instructions allow us to set a register to true or false </a:t>
            </a:r>
            <a:r>
              <a:rPr lang="en-US" dirty="0" smtClean="0"/>
              <a:t>depending upon </a:t>
            </a:r>
            <a:r>
              <a:rPr lang="en-US" dirty="0"/>
              <a:t>the result of comparing two registers.</a:t>
            </a:r>
          </a:p>
        </p:txBody>
      </p:sp>
    </p:spTree>
    <p:extLst>
      <p:ext uri="{BB962C8B-B14F-4D97-AF65-F5344CB8AC3E}">
        <p14:creationId xmlns:p14="http://schemas.microsoft.com/office/powerpoint/2010/main" val="1753744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757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68741"/>
            <a:ext cx="10972800" cy="545742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These instructions use the following format: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$t3	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sle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$t3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Where </a:t>
            </a:r>
            <a:r>
              <a:rPr lang="en-US" dirty="0"/>
              <a:t>t1 is set to true if t2 &lt; t3 or t2 &lt;= t3, respectively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Given </a:t>
            </a:r>
            <a:r>
              <a:rPr lang="en-US" dirty="0"/>
              <a:t>a true or false (i.e. a one or zero) result from one of these instructions,	we can use the result in a branching operation.	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the code below implements an if statement that does work if t2 &lt; t3		</a:t>
            </a:r>
            <a:endParaRPr lang="en-US" dirty="0" smtClean="0"/>
          </a:p>
          <a:p>
            <a:endParaRPr lang="en-US" sz="400" dirty="0" smtClean="0"/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$t3		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beq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$zero, </a:t>
            </a:r>
            <a:r>
              <a:rPr lang="en-US" dirty="0" err="1">
                <a:latin typeface="Courier"/>
                <a:cs typeface="Courier"/>
              </a:rPr>
              <a:t>myLabel</a:t>
            </a:r>
            <a:r>
              <a:rPr lang="en-US" dirty="0">
                <a:latin typeface="Courier"/>
                <a:cs typeface="Courier"/>
              </a:rPr>
              <a:t>	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		# </a:t>
            </a:r>
            <a:r>
              <a:rPr lang="en-US" dirty="0">
                <a:latin typeface="Courier"/>
                <a:cs typeface="Courier"/>
              </a:rPr>
              <a:t>do work			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myLabel</a:t>
            </a:r>
            <a:r>
              <a:rPr lang="en-US" dirty="0" smtClean="0">
                <a:latin typeface="Courier"/>
                <a:cs typeface="Courier"/>
              </a:rPr>
              <a:t>:</a:t>
            </a:r>
          </a:p>
          <a:p>
            <a:pPr marL="400050" lvl="1" indent="0">
              <a:buNone/>
            </a:pPr>
            <a:endParaRPr lang="en-US" sz="1100" dirty="0" smtClean="0"/>
          </a:p>
          <a:p>
            <a:r>
              <a:rPr lang="en-US" dirty="0" smtClean="0"/>
              <a:t>We </a:t>
            </a:r>
            <a:r>
              <a:rPr lang="en-US" dirty="0"/>
              <a:t>will look at more floating point, branching, and comparison operations next time.</a:t>
            </a:r>
          </a:p>
        </p:txBody>
      </p:sp>
    </p:spTree>
    <p:extLst>
      <p:ext uri="{BB962C8B-B14F-4D97-AF65-F5344CB8AC3E}">
        <p14:creationId xmlns:p14="http://schemas.microsoft.com/office/powerpoint/2010/main" val="37239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binary </a:t>
            </a:r>
            <a:r>
              <a:rPr lang="en-US" dirty="0" smtClean="0"/>
              <a:t>mathematics</a:t>
            </a:r>
          </a:p>
          <a:p>
            <a:r>
              <a:rPr lang="en-US" dirty="0" smtClean="0"/>
              <a:t>R </a:t>
            </a:r>
            <a:r>
              <a:rPr lang="en-US" dirty="0"/>
              <a:t>format and I format instructions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887105"/>
            <a:ext cx="11027391" cy="523905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if we want to add two binary numbers?	</a:t>
            </a:r>
            <a:endParaRPr lang="en-US" dirty="0" smtClean="0"/>
          </a:p>
          <a:p>
            <a:r>
              <a:rPr lang="en-US" dirty="0" smtClean="0"/>
              <a:t>Take </a:t>
            </a:r>
            <a:r>
              <a:rPr lang="en-US" dirty="0"/>
              <a:t>decimal numbers 5 and 3 and add them in binary.	</a:t>
            </a:r>
            <a:endParaRPr lang="en-US" dirty="0" smtClean="0"/>
          </a:p>
          <a:p>
            <a:pPr lvl="1"/>
            <a:r>
              <a:rPr lang="en-US" dirty="0" smtClean="0"/>
              <a:t>101b </a:t>
            </a:r>
            <a:r>
              <a:rPr lang="en-US" dirty="0"/>
              <a:t>is 5 decimal	</a:t>
            </a:r>
            <a:endParaRPr lang="en-US" dirty="0" smtClean="0"/>
          </a:p>
          <a:p>
            <a:pPr lvl="1"/>
            <a:r>
              <a:rPr lang="en-US" dirty="0" smtClean="0"/>
              <a:t>11b </a:t>
            </a:r>
            <a:r>
              <a:rPr lang="en-US" dirty="0"/>
              <a:t>is 3 decimal	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  101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+  11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-----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 1000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Notice </a:t>
            </a:r>
            <a:r>
              <a:rPr lang="en-US" dirty="0"/>
              <a:t>that there is a carry over bit.  This can cause a problem called overflow.  Notice that if	we only have 3 bits to represent our numbers, we would have a result of zero.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61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50878"/>
            <a:ext cx="10972800" cy="522709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also have to be careful with negative numbers.	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could use a one or a zero to represent the sign bit.  Let's assume we have 5 bits to work	with, and we try to add a positive and negative binary number.	</a:t>
            </a:r>
            <a:endParaRPr lang="en-US" dirty="0" smtClean="0"/>
          </a:p>
          <a:p>
            <a:r>
              <a:rPr lang="en-US" dirty="0" smtClean="0"/>
              <a:t>10011b </a:t>
            </a:r>
            <a:r>
              <a:rPr lang="en-US" dirty="0"/>
              <a:t>is -3 decimal	</a:t>
            </a:r>
            <a:endParaRPr lang="en-US" dirty="0" smtClean="0"/>
          </a:p>
          <a:p>
            <a:r>
              <a:rPr lang="en-US" dirty="0" smtClean="0"/>
              <a:t>00101b </a:t>
            </a:r>
            <a:r>
              <a:rPr lang="en-US" dirty="0"/>
              <a:t>is 5 decimal	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  10011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+ 00101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-----------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 </a:t>
            </a:r>
            <a:r>
              <a:rPr lang="en-US" dirty="0" smtClean="0">
                <a:latin typeface="Courier"/>
                <a:cs typeface="Courier"/>
              </a:rPr>
              <a:t> 11000  </a:t>
            </a:r>
            <a:r>
              <a:rPr lang="en-US" dirty="0">
                <a:latin typeface="Courier"/>
                <a:cs typeface="Courier"/>
              </a:rPr>
              <a:t>&lt;---- result is -8 (wrong)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Our </a:t>
            </a:r>
            <a:r>
              <a:rPr lang="en-US" dirty="0"/>
              <a:t>result should be 2 decimal.  Notice that we need a different representation if we are 	going to directly add positive and negative numbers.	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few days we will look at a different representation of signed integers called 2's	complement representation.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23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MIPS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7"/>
            <a:ext cx="10972800" cy="518446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MIPS instructions use 32 bits and come in 3 basic formats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 </a:t>
            </a:r>
            <a:r>
              <a:rPr lang="en-US" dirty="0"/>
              <a:t>format instructions	</a:t>
            </a:r>
            <a:endParaRPr lang="en-US" dirty="0" smtClean="0"/>
          </a:p>
          <a:p>
            <a:pPr lvl="1"/>
            <a:r>
              <a:rPr lang="en-US" dirty="0" smtClean="0"/>
              <a:t>These </a:t>
            </a:r>
            <a:r>
              <a:rPr lang="en-US" dirty="0"/>
              <a:t>are register format instructions.  That is, they use only registers.	</a:t>
            </a:r>
            <a:endParaRPr lang="en-US" dirty="0" smtClean="0"/>
          </a:p>
          <a:p>
            <a:r>
              <a:rPr lang="en-US" dirty="0" smtClean="0"/>
              <a:t>R-format </a:t>
            </a:r>
            <a:r>
              <a:rPr lang="en-US" dirty="0"/>
              <a:t>instructions use the following format:	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opcode</a:t>
            </a:r>
            <a:r>
              <a:rPr lang="en-US" dirty="0" smtClean="0"/>
              <a:t>			</a:t>
            </a:r>
            <a:r>
              <a:rPr lang="en-US" dirty="0" err="1" smtClean="0"/>
              <a:t>rs</a:t>
            </a:r>
            <a:r>
              <a:rPr lang="en-US" dirty="0" smtClean="0"/>
              <a:t>			</a:t>
            </a:r>
            <a:r>
              <a:rPr lang="en-US" dirty="0" err="1" smtClean="0"/>
              <a:t>rt</a:t>
            </a:r>
            <a:r>
              <a:rPr lang="en-US" dirty="0" smtClean="0"/>
              <a:t>			</a:t>
            </a:r>
            <a:r>
              <a:rPr lang="en-US" dirty="0" err="1" smtClean="0"/>
              <a:t>rd</a:t>
            </a:r>
            <a:r>
              <a:rPr lang="en-US" dirty="0" smtClean="0"/>
              <a:t>			</a:t>
            </a:r>
            <a:r>
              <a:rPr lang="en-US" dirty="0" err="1" smtClean="0"/>
              <a:t>shamt</a:t>
            </a:r>
            <a:r>
              <a:rPr lang="en-US" dirty="0" smtClean="0"/>
              <a:t>			</a:t>
            </a:r>
            <a:r>
              <a:rPr lang="en-US" dirty="0" err="1" smtClean="0"/>
              <a:t>func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6 bits			  5 bits		  5 bits		   5 bits		5 bits			6 bits	</a:t>
            </a:r>
          </a:p>
          <a:p>
            <a:r>
              <a:rPr lang="en-US" dirty="0" smtClean="0"/>
              <a:t>Notice:  32 = 6+5+5+5+5+6	</a:t>
            </a:r>
          </a:p>
          <a:p>
            <a:r>
              <a:rPr lang="en-US" dirty="0" smtClean="0"/>
              <a:t>The </a:t>
            </a:r>
            <a:r>
              <a:rPr lang="en-US" dirty="0" err="1"/>
              <a:t>opcode</a:t>
            </a:r>
            <a:r>
              <a:rPr lang="en-US" dirty="0"/>
              <a:t> represents the instruction type.	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func</a:t>
            </a:r>
            <a:r>
              <a:rPr lang="en-US" dirty="0"/>
              <a:t> or function code allows for specification of a variant of the	operation in the </a:t>
            </a:r>
            <a:r>
              <a:rPr lang="en-US" dirty="0" err="1"/>
              <a:t>opcode</a:t>
            </a:r>
            <a:r>
              <a:rPr lang="en-US" dirty="0"/>
              <a:t> (e.g. a math or ALU function)	</a:t>
            </a:r>
            <a:endParaRPr lang="en-US" dirty="0" smtClean="0"/>
          </a:p>
          <a:p>
            <a:pPr lvl="1"/>
            <a:r>
              <a:rPr lang="en-US" dirty="0" err="1" smtClean="0"/>
              <a:t>rs</a:t>
            </a:r>
            <a:r>
              <a:rPr lang="en-US" dirty="0" smtClean="0"/>
              <a:t> </a:t>
            </a:r>
            <a:r>
              <a:rPr lang="en-US" dirty="0"/>
              <a:t>- the first source register	</a:t>
            </a:r>
            <a:endParaRPr lang="en-US" dirty="0" smtClean="0"/>
          </a:p>
          <a:p>
            <a:pPr lvl="1"/>
            <a:r>
              <a:rPr lang="en-US" dirty="0" err="1" smtClean="0"/>
              <a:t>rt</a:t>
            </a:r>
            <a:r>
              <a:rPr lang="en-US" dirty="0" smtClean="0"/>
              <a:t> </a:t>
            </a:r>
            <a:r>
              <a:rPr lang="en-US" dirty="0"/>
              <a:t>- the second source register	</a:t>
            </a:r>
            <a:endParaRPr lang="en-US" dirty="0" smtClean="0"/>
          </a:p>
          <a:p>
            <a:pPr lvl="1"/>
            <a:r>
              <a:rPr lang="en-US" dirty="0" err="1" smtClean="0"/>
              <a:t>rd</a:t>
            </a:r>
            <a:r>
              <a:rPr lang="en-US" dirty="0" smtClean="0"/>
              <a:t> </a:t>
            </a:r>
            <a:r>
              <a:rPr lang="en-US" dirty="0"/>
              <a:t>- the destination register	</a:t>
            </a:r>
            <a:endParaRPr lang="en-US" dirty="0" smtClean="0"/>
          </a:p>
          <a:p>
            <a:pPr lvl="1"/>
            <a:r>
              <a:rPr lang="en-US" dirty="0" err="1" smtClean="0"/>
              <a:t>shamt</a:t>
            </a:r>
            <a:r>
              <a:rPr lang="en-US" dirty="0" smtClean="0"/>
              <a:t> </a:t>
            </a:r>
            <a:r>
              <a:rPr lang="en-US" dirty="0"/>
              <a:t>- the shift amount (used for bit shifting)</a:t>
            </a:r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6287"/>
            <a:ext cx="10972800" cy="51298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 format instructions	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are immediate format instructions. </a:t>
            </a:r>
            <a:r>
              <a:rPr lang="en-US" dirty="0" smtClean="0"/>
              <a:t>These </a:t>
            </a:r>
            <a:r>
              <a:rPr lang="en-US" dirty="0"/>
              <a:t>instructions utilize a 16-bit integer value</a:t>
            </a:r>
            <a:r>
              <a:rPr lang="en-US" dirty="0" smtClean="0"/>
              <a:t>.</a:t>
            </a:r>
          </a:p>
          <a:p>
            <a:r>
              <a:rPr lang="en-US" dirty="0"/>
              <a:t>	I-format instructions use the following format:	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opcode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rs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rt</a:t>
            </a:r>
            <a:r>
              <a:rPr lang="en-US" dirty="0"/>
              <a:t>	</a:t>
            </a:r>
            <a:r>
              <a:rPr lang="en-US" dirty="0" smtClean="0"/>
              <a:t>		immediate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 </a:t>
            </a:r>
            <a:r>
              <a:rPr lang="en-US" dirty="0"/>
              <a:t>bits		</a:t>
            </a:r>
            <a:r>
              <a:rPr lang="en-US" dirty="0" smtClean="0"/>
              <a:t>	5 bits		</a:t>
            </a:r>
            <a:r>
              <a:rPr lang="en-US" dirty="0"/>
              <a:t>	5 bits	</a:t>
            </a:r>
            <a:r>
              <a:rPr lang="en-US" dirty="0" smtClean="0"/>
              <a:t>		16 </a:t>
            </a:r>
            <a:r>
              <a:rPr lang="en-US" dirty="0"/>
              <a:t>bits	</a:t>
            </a:r>
            <a:endParaRPr lang="en-US" dirty="0" smtClean="0"/>
          </a:p>
          <a:p>
            <a:pPr lvl="1"/>
            <a:r>
              <a:rPr lang="en-US" dirty="0" err="1" smtClean="0"/>
              <a:t>opcode</a:t>
            </a:r>
            <a:r>
              <a:rPr lang="en-US" dirty="0" smtClean="0"/>
              <a:t> </a:t>
            </a:r>
            <a:r>
              <a:rPr lang="en-US" dirty="0"/>
              <a:t>- instruction type	</a:t>
            </a:r>
            <a:endParaRPr lang="en-US" dirty="0" smtClean="0"/>
          </a:p>
          <a:p>
            <a:pPr lvl="1"/>
            <a:r>
              <a:rPr lang="en-US" dirty="0" err="1" smtClean="0"/>
              <a:t>rt</a:t>
            </a:r>
            <a:r>
              <a:rPr lang="en-US" dirty="0" smtClean="0"/>
              <a:t> </a:t>
            </a:r>
            <a:r>
              <a:rPr lang="en-US" dirty="0"/>
              <a:t>- often the destination register	</a:t>
            </a:r>
            <a:endParaRPr lang="en-US" dirty="0" smtClean="0"/>
          </a:p>
          <a:p>
            <a:pPr lvl="1"/>
            <a:r>
              <a:rPr lang="en-US" dirty="0" err="1" smtClean="0"/>
              <a:t>rs</a:t>
            </a:r>
            <a:r>
              <a:rPr lang="en-US" dirty="0" smtClean="0"/>
              <a:t> </a:t>
            </a:r>
            <a:r>
              <a:rPr lang="en-US" dirty="0"/>
              <a:t>- often the source </a:t>
            </a:r>
            <a:r>
              <a:rPr lang="en-US" dirty="0" smtClean="0"/>
              <a:t>register</a:t>
            </a:r>
          </a:p>
          <a:p>
            <a:pPr lvl="1"/>
            <a:r>
              <a:rPr lang="en-US" dirty="0" smtClean="0"/>
              <a:t>immediate </a:t>
            </a:r>
            <a:r>
              <a:rPr lang="en-US" dirty="0"/>
              <a:t>- a 16 bit integer value</a:t>
            </a:r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4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Various Instruction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1"/>
            <a:ext cx="10972800" cy="521176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So far we have seen many basic programming elements within the MIPS instruction set. 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have seen the following</a:t>
            </a:r>
            <a:r>
              <a:rPr lang="en-US" dirty="0" smtClean="0"/>
              <a:t>:</a:t>
            </a:r>
          </a:p>
          <a:p>
            <a:r>
              <a:rPr lang="en-US" dirty="0" smtClean="0"/>
              <a:t>Arrays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err="1" smtClean="0"/>
              <a:t>Input/Output</a:t>
            </a:r>
            <a:r>
              <a:rPr lang="en-US" dirty="0" smtClean="0"/>
              <a:t> </a:t>
            </a:r>
            <a:r>
              <a:rPr lang="en-US" dirty="0"/>
              <a:t>operations	</a:t>
            </a:r>
            <a:endParaRPr lang="en-US" dirty="0" smtClean="0"/>
          </a:p>
          <a:p>
            <a:r>
              <a:rPr lang="en-US" dirty="0" smtClean="0"/>
              <a:t>Mathematical </a:t>
            </a:r>
            <a:r>
              <a:rPr lang="en-US" dirty="0"/>
              <a:t>operations		</a:t>
            </a:r>
            <a:endParaRPr lang="en-US" dirty="0" smtClean="0"/>
          </a:p>
          <a:p>
            <a:r>
              <a:rPr lang="en-US" dirty="0" smtClean="0"/>
              <a:t>Notice </a:t>
            </a:r>
            <a:r>
              <a:rPr lang="en-US" dirty="0"/>
              <a:t>that many of these use R or I format </a:t>
            </a:r>
            <a:r>
              <a:rPr lang="en-US" dirty="0" smtClean="0"/>
              <a:t>instructions. For </a:t>
            </a:r>
            <a:r>
              <a:rPr lang="en-US" dirty="0"/>
              <a:t>example,	</a:t>
            </a:r>
            <a:endParaRPr lang="en-US" dirty="0" smtClean="0"/>
          </a:p>
          <a:p>
            <a:pPr lvl="1"/>
            <a:r>
              <a:rPr lang="en-US" dirty="0" smtClean="0">
                <a:latin typeface="Courier"/>
                <a:cs typeface="Courier"/>
              </a:rPr>
              <a:t>add </a:t>
            </a:r>
            <a:r>
              <a:rPr lang="en-US" dirty="0">
                <a:latin typeface="Courier"/>
                <a:cs typeface="Courier"/>
              </a:rPr>
              <a:t>$t1, $t2, $t3</a:t>
            </a:r>
            <a:r>
              <a:rPr lang="en-US" dirty="0"/>
              <a:t>		</a:t>
            </a:r>
            <a:endParaRPr lang="en-US" dirty="0" smtClean="0"/>
          </a:p>
          <a:p>
            <a:pPr lvl="1"/>
            <a:r>
              <a:rPr lang="en-US" dirty="0" smtClean="0">
                <a:latin typeface="Courier"/>
                <a:cs typeface="Courier"/>
              </a:rPr>
              <a:t>sub </a:t>
            </a:r>
            <a:r>
              <a:rPr lang="en-US" dirty="0">
                <a:latin typeface="Courier"/>
                <a:cs typeface="Courier"/>
              </a:rPr>
              <a:t>$t1, $t2, $t3	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mul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$t3	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>
                <a:latin typeface="Courier"/>
                <a:cs typeface="Courier"/>
              </a:rPr>
              <a:t>div </a:t>
            </a:r>
            <a:r>
              <a:rPr lang="en-US" dirty="0">
                <a:latin typeface="Courier"/>
                <a:cs typeface="Courier"/>
              </a:rPr>
              <a:t>$t1, $t2, $</a:t>
            </a:r>
            <a:r>
              <a:rPr lang="en-US" dirty="0" smtClean="0">
                <a:latin typeface="Courier"/>
                <a:cs typeface="Courier"/>
              </a:rPr>
              <a:t>t3</a:t>
            </a:r>
          </a:p>
          <a:p>
            <a:r>
              <a:rPr lang="en-US" dirty="0"/>
              <a:t>Are all R-format </a:t>
            </a:r>
            <a:r>
              <a:rPr lang="en-US" dirty="0" smtClean="0"/>
              <a:t>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43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Various Instruction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68991"/>
            <a:ext cx="10972800" cy="5157173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addi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$s1, $s2, 100	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$s2, -8($s1)	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sw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102($s6)	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Are </a:t>
            </a:r>
            <a:r>
              <a:rPr lang="en-US" dirty="0"/>
              <a:t>all I format instructions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Similarly</a:t>
            </a:r>
            <a:r>
              <a:rPr lang="en-US" dirty="0"/>
              <a:t>, there are floating point instructions with the same </a:t>
            </a:r>
            <a:r>
              <a:rPr lang="en-US" dirty="0" smtClean="0"/>
              <a:t>format.</a:t>
            </a:r>
          </a:p>
          <a:p>
            <a:r>
              <a:rPr lang="en-US" dirty="0" smtClean="0"/>
              <a:t>Recall </a:t>
            </a:r>
            <a:r>
              <a:rPr lang="en-US" dirty="0"/>
              <a:t>from </a:t>
            </a:r>
            <a:r>
              <a:rPr lang="en-US" dirty="0" smtClean="0"/>
              <a:t>Java that </a:t>
            </a:r>
            <a:r>
              <a:rPr lang="en-US" dirty="0"/>
              <a:t>there are both single and double precision variables.</a:t>
            </a:r>
          </a:p>
        </p:txBody>
      </p:sp>
    </p:spTree>
    <p:extLst>
      <p:ext uri="{BB962C8B-B14F-4D97-AF65-F5344CB8AC3E}">
        <p14:creationId xmlns:p14="http://schemas.microsoft.com/office/powerpoint/2010/main" val="167763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032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Floating Point 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7355"/>
            <a:ext cx="10972800" cy="507696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MIPS floating point registers are provided in Coprocessor 1.  There are 32, 32-bit, single precision floating point registers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</a:t>
            </a:r>
            <a:r>
              <a:rPr lang="en-US" dirty="0"/>
              <a:t>registers are provided in the following format</a:t>
            </a:r>
            <a:r>
              <a:rPr lang="en-US" dirty="0" smtClean="0"/>
              <a:t>: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$f0, $f1, $f2, . </a:t>
            </a:r>
            <a:r>
              <a:rPr lang="en-US" dirty="0"/>
              <a:t>. .$</a:t>
            </a:r>
            <a:r>
              <a:rPr lang="en-US" dirty="0" smtClean="0"/>
              <a:t>f31</a:t>
            </a:r>
          </a:p>
          <a:p>
            <a:r>
              <a:rPr lang="en-US" dirty="0" smtClean="0"/>
              <a:t>Pairs </a:t>
            </a:r>
            <a:r>
              <a:rPr lang="en-US" dirty="0"/>
              <a:t>of single precision registers are used to represent double precision (64 bit) floating point </a:t>
            </a:r>
            <a:r>
              <a:rPr lang="en-US" dirty="0" smtClean="0"/>
              <a:t>numbers.</a:t>
            </a:r>
          </a:p>
          <a:p>
            <a:r>
              <a:rPr lang="en-US" dirty="0" smtClean="0"/>
              <a:t>There </a:t>
            </a:r>
            <a:r>
              <a:rPr lang="en-US" dirty="0"/>
              <a:t>are 16 double precision floating point registers.  These are represented using pairs of floating point registers starting with an even numbered </a:t>
            </a:r>
            <a:r>
              <a:rPr lang="en-US" dirty="0" smtClean="0"/>
              <a:t>register.</a:t>
            </a:r>
          </a:p>
          <a:p>
            <a:r>
              <a:rPr lang="en-US" dirty="0" smtClean="0"/>
              <a:t>E.g</a:t>
            </a:r>
            <a:r>
              <a:rPr lang="en-US" dirty="0"/>
              <a:t>. the pair $f0 and $f1 is represented using $f0.  The list of registers is provided below</a:t>
            </a:r>
            <a:r>
              <a:rPr lang="en-US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$f0, $f2, $f4. . </a:t>
            </a:r>
            <a:r>
              <a:rPr lang="en-US" dirty="0"/>
              <a:t>. .$f30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585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607</Words>
  <Application>Microsoft Macintosh PowerPoint</Application>
  <PresentationFormat>Custom</PresentationFormat>
  <Paragraphs>161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Computer Organization</vt:lpstr>
      <vt:lpstr>Last Time</vt:lpstr>
      <vt:lpstr>Recall</vt:lpstr>
      <vt:lpstr>Recall</vt:lpstr>
      <vt:lpstr>MIPS Instructions</vt:lpstr>
      <vt:lpstr>I Instructions</vt:lpstr>
      <vt:lpstr>Various Instruction Formats</vt:lpstr>
      <vt:lpstr>Various Instruction Formats</vt:lpstr>
      <vt:lpstr>Floating Point  Registers</vt:lpstr>
      <vt:lpstr>Floating Pt. Operations</vt:lpstr>
      <vt:lpstr>Example</vt:lpstr>
      <vt:lpstr>MIPS Operations</vt:lpstr>
      <vt:lpstr>Branching Operations</vt:lpstr>
      <vt:lpstr>Branching Examples</vt:lpstr>
      <vt:lpstr>Example</vt:lpstr>
      <vt:lpstr>Comparison Operations</vt:lpstr>
      <vt:lpstr>Comparison Operations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39</cp:revision>
  <dcterms:created xsi:type="dcterms:W3CDTF">2015-01-19T21:38:56Z</dcterms:created>
  <dcterms:modified xsi:type="dcterms:W3CDTF">2015-02-09T05:35:25Z</dcterms:modified>
</cp:coreProperties>
</file>