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7058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for next time: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652"/>
            <a:ext cx="8229600" cy="49115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is the issue with plain binary </a:t>
            </a:r>
            <a:r>
              <a:rPr lang="en-US" dirty="0" smtClean="0"/>
              <a:t>numbers?</a:t>
            </a:r>
          </a:p>
          <a:p>
            <a:pPr lvl="1"/>
            <a:r>
              <a:rPr lang="en-US" dirty="0" smtClean="0"/>
              <a:t>Signs </a:t>
            </a:r>
            <a:r>
              <a:rPr lang="en-US" dirty="0"/>
              <a:t>must be </a:t>
            </a:r>
            <a:r>
              <a:rPr lang="en-US" dirty="0" smtClean="0"/>
              <a:t>represented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need an extra </a:t>
            </a:r>
            <a:r>
              <a:rPr lang="en-US" dirty="0"/>
              <a:t>bit to do </a:t>
            </a:r>
            <a:r>
              <a:rPr lang="en-US" dirty="0" smtClean="0"/>
              <a:t>that</a:t>
            </a:r>
          </a:p>
          <a:p>
            <a:r>
              <a:rPr lang="en-US" dirty="0" smtClean="0"/>
              <a:t>How </a:t>
            </a:r>
            <a:r>
              <a:rPr lang="en-US" dirty="0"/>
              <a:t>do we account for overflow? </a:t>
            </a:r>
            <a:r>
              <a:rPr lang="en-US" dirty="0" smtClean="0"/>
              <a:t>That </a:t>
            </a:r>
            <a:r>
              <a:rPr lang="en-US" dirty="0"/>
              <a:t>is, what if we add two very large binary numbers?	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need to be careful about adding very large numbers and consider different number	representations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</a:t>
            </a:r>
            <a:r>
              <a:rPr lang="en-US" dirty="0"/>
              <a:t>do we represent instructions?	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are three formats that MIPS uses to represent instructions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 </a:t>
            </a:r>
            <a:r>
              <a:rPr lang="en-US" dirty="0"/>
              <a:t>format - all </a:t>
            </a:r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format - using registers and a 16 bit </a:t>
            </a:r>
            <a:r>
              <a:rPr lang="en-US" dirty="0" smtClean="0"/>
              <a:t>integer</a:t>
            </a:r>
          </a:p>
          <a:p>
            <a:pPr lvl="1"/>
            <a:r>
              <a:rPr lang="en-US" dirty="0" smtClean="0"/>
              <a:t>J </a:t>
            </a:r>
            <a:r>
              <a:rPr lang="en-US" dirty="0"/>
              <a:t>format - using one instruction and a 26 bit address</a:t>
            </a:r>
          </a:p>
        </p:txBody>
      </p:sp>
    </p:spTree>
    <p:extLst>
      <p:ext uri="{BB962C8B-B14F-4D97-AF65-F5344CB8AC3E}">
        <p14:creationId xmlns:p14="http://schemas.microsoft.com/office/powerpoint/2010/main" val="52219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Reviewed </a:t>
            </a:r>
            <a:r>
              <a:rPr lang="en-US" dirty="0"/>
              <a:t>arrays	</a:t>
            </a:r>
            <a:endParaRPr lang="en-US" dirty="0" smtClean="0"/>
          </a:p>
          <a:p>
            <a:r>
              <a:rPr lang="en-US" dirty="0" smtClean="0"/>
              <a:t>Discussed </a:t>
            </a:r>
            <a:r>
              <a:rPr lang="en-US" dirty="0"/>
              <a:t>the </a:t>
            </a:r>
            <a:r>
              <a:rPr lang="en-US" dirty="0" err="1">
                <a:latin typeface="Courier"/>
                <a:cs typeface="Courier"/>
              </a:rPr>
              <a:t>lw</a:t>
            </a:r>
            <a:r>
              <a:rPr lang="en-US" dirty="0"/>
              <a:t> (load word) and </a:t>
            </a:r>
            <a:r>
              <a:rPr lang="en-US" dirty="0" err="1">
                <a:latin typeface="Courier"/>
                <a:cs typeface="Courier"/>
              </a:rPr>
              <a:t>sw</a:t>
            </a:r>
            <a:r>
              <a:rPr lang="en-US" dirty="0"/>
              <a:t> (store word) instructions	</a:t>
            </a:r>
            <a:endParaRPr lang="en-US" dirty="0" smtClean="0"/>
          </a:p>
          <a:p>
            <a:r>
              <a:rPr lang="en-US" dirty="0" smtClean="0"/>
              <a:t>Discussed </a:t>
            </a:r>
            <a:r>
              <a:rPr lang="en-US" dirty="0"/>
              <a:t>the </a:t>
            </a:r>
            <a:r>
              <a:rPr lang="en-US" dirty="0">
                <a:latin typeface="Courier"/>
                <a:cs typeface="Courier"/>
              </a:rPr>
              <a:t>li</a:t>
            </a:r>
            <a:r>
              <a:rPr lang="en-US" dirty="0"/>
              <a:t> (load immediate) </a:t>
            </a:r>
            <a:r>
              <a:rPr lang="en-US" dirty="0" smtClean="0"/>
              <a:t>instruction</a:t>
            </a:r>
          </a:p>
          <a:p>
            <a:r>
              <a:rPr lang="en-US" dirty="0" smtClean="0"/>
              <a:t>We </a:t>
            </a:r>
            <a:r>
              <a:rPr lang="en-US" dirty="0"/>
              <a:t>saw that there are different ways to store </a:t>
            </a:r>
            <a:r>
              <a:rPr lang="en-US" dirty="0" smtClean="0"/>
              <a:t>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Array </a:t>
            </a:r>
            <a:r>
              <a:rPr lang="en-US" dirty="0"/>
              <a:t>names are defined by a label.  The name is followed by a colon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Array </a:t>
            </a:r>
            <a:r>
              <a:rPr lang="en-US" dirty="0"/>
              <a:t>type is provided after the name using a directive.  Some examples of directives are	listed below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 err="1">
                <a:latin typeface="Courier"/>
                <a:cs typeface="Courier"/>
              </a:rPr>
              <a:t>asciiz</a:t>
            </a:r>
            <a:r>
              <a:rPr lang="en-US" dirty="0"/>
              <a:t> - string (an array of characters or bytes) that is null </a:t>
            </a:r>
            <a:r>
              <a:rPr lang="en-US" dirty="0" smtClean="0"/>
              <a:t>terminated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.word</a:t>
            </a:r>
            <a:r>
              <a:rPr lang="en-US" dirty="0" smtClean="0"/>
              <a:t> </a:t>
            </a:r>
            <a:r>
              <a:rPr lang="en-US" dirty="0"/>
              <a:t>- array of standard size data units (32-bit units for MIPS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>
                <a:latin typeface="Courier"/>
                <a:cs typeface="Courier"/>
              </a:rPr>
              <a:t>space</a:t>
            </a:r>
            <a:r>
              <a:rPr lang="en-US" dirty="0"/>
              <a:t> - array of bytes</a:t>
            </a:r>
            <a:endParaRPr lang="en-US" dirty="0" smtClean="0"/>
          </a:p>
          <a:p>
            <a:r>
              <a:rPr lang="en-US" dirty="0" smtClean="0"/>
              <a:t>Arrays </a:t>
            </a:r>
            <a:r>
              <a:rPr lang="en-US" dirty="0"/>
              <a:t>are declared in the .data section of an assembly program and follow the format:	</a:t>
            </a:r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label</a:t>
            </a:r>
            <a:r>
              <a:rPr lang="en-US" dirty="0">
                <a:latin typeface="Courier"/>
                <a:cs typeface="Courier"/>
              </a:rPr>
              <a:t>: .directive  </a:t>
            </a:r>
            <a:r>
              <a:rPr lang="en-US" dirty="0" err="1" smtClean="0">
                <a:latin typeface="Courier"/>
                <a:cs typeface="Courier"/>
              </a:rPr>
              <a:t>initValues</a:t>
            </a:r>
            <a:r>
              <a:rPr lang="en-US" dirty="0" smtClean="0">
                <a:latin typeface="Courier"/>
                <a:cs typeface="Courier"/>
              </a:rPr>
              <a:t>/size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Courier"/>
                <a:cs typeface="Courier"/>
              </a:rPr>
              <a:t>myString</a:t>
            </a:r>
            <a:r>
              <a:rPr lang="en-US" dirty="0">
                <a:latin typeface="Courier"/>
                <a:cs typeface="Courier"/>
              </a:rPr>
              <a:t>: .</a:t>
            </a:r>
            <a:r>
              <a:rPr lang="en-US" dirty="0" err="1">
                <a:latin typeface="Courier"/>
                <a:cs typeface="Courier"/>
              </a:rPr>
              <a:t>asciiz</a:t>
            </a:r>
            <a:r>
              <a:rPr lang="en-US" dirty="0">
                <a:latin typeface="Courier"/>
                <a:cs typeface="Courier"/>
              </a:rPr>
              <a:t> "This is my </a:t>
            </a:r>
            <a:r>
              <a:rPr lang="en-US" dirty="0" smtClean="0">
                <a:latin typeface="Courier"/>
                <a:cs typeface="Courier"/>
              </a:rPr>
              <a:t>string\</a:t>
            </a:r>
            <a:r>
              <a:rPr lang="en-US" dirty="0" smtClean="0">
                <a:latin typeface="Courier"/>
                <a:cs typeface="Courier"/>
              </a:rPr>
              <a:t>n"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myIntArray</a:t>
            </a:r>
            <a:r>
              <a:rPr lang="en-US" dirty="0">
                <a:latin typeface="Courier"/>
                <a:cs typeface="Courier"/>
              </a:rPr>
              <a:t>: .word 1, 2, 3, 4, 5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myBytes</a:t>
            </a:r>
            <a:r>
              <a:rPr lang="en-US" dirty="0">
                <a:latin typeface="Courier"/>
                <a:cs typeface="Courier"/>
              </a:rPr>
              <a:t>: .space </a:t>
            </a:r>
            <a:r>
              <a:rPr lang="en-US" dirty="0" smtClean="0">
                <a:latin typeface="Courier"/>
                <a:cs typeface="Courier"/>
              </a:rPr>
              <a:t>200</a:t>
            </a:r>
          </a:p>
          <a:p>
            <a:r>
              <a:rPr lang="en-US" dirty="0"/>
              <a:t>	We can load a word (integer) into a register if we have the address of an array.	</a:t>
            </a:r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$t1, </a:t>
            </a:r>
            <a:r>
              <a:rPr lang="en-US" dirty="0" err="1">
                <a:latin typeface="Courier"/>
                <a:cs typeface="Courier"/>
              </a:rPr>
              <a:t>myIntArray</a:t>
            </a:r>
            <a:r>
              <a:rPr lang="en-US" dirty="0">
                <a:latin typeface="Courier"/>
                <a:cs typeface="Courier"/>
              </a:rPr>
              <a:t>  #here we load the address of </a:t>
            </a:r>
            <a:r>
              <a:rPr lang="en-US" dirty="0" err="1">
                <a:latin typeface="Courier"/>
                <a:cs typeface="Courier"/>
              </a:rPr>
              <a:t>myIntArray</a:t>
            </a:r>
            <a:r>
              <a:rPr lang="en-US" dirty="0">
                <a:latin typeface="Courier"/>
                <a:cs typeface="Courier"/>
              </a:rPr>
              <a:t> into $t1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$t2, 0($t1)  #here we load the first data value from </a:t>
            </a:r>
            <a:r>
              <a:rPr lang="en-US" dirty="0" err="1">
                <a:latin typeface="Courier"/>
                <a:cs typeface="Courier"/>
              </a:rPr>
              <a:t>myIntArray</a:t>
            </a:r>
            <a:r>
              <a:rPr lang="en-US" dirty="0">
                <a:latin typeface="Courier"/>
                <a:cs typeface="Courier"/>
              </a:rPr>
              <a:t> into $t2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Notice </a:t>
            </a:r>
            <a:r>
              <a:rPr lang="en-US" dirty="0"/>
              <a:t>that $t2 contains the value 1 decimal.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20694"/>
          </a:xfrm>
        </p:spPr>
        <p:txBody>
          <a:bodyPr>
            <a:normAutofit/>
          </a:bodyPr>
          <a:lstStyle/>
          <a:p>
            <a:r>
              <a:rPr lang="en-US" dirty="0"/>
              <a:t>We can store a value at a position in the integer array</a:t>
            </a:r>
            <a:r>
              <a:rPr lang="en-US" dirty="0" smtClean="0"/>
              <a:t>.</a:t>
            </a:r>
          </a:p>
          <a:p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$t3, 432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sw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8($t1)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Here </a:t>
            </a:r>
            <a:r>
              <a:rPr lang="en-US" dirty="0"/>
              <a:t>we store the value 432 in place of the value 3 in location 2 of the </a:t>
            </a:r>
            <a:r>
              <a:rPr lang="en-US" dirty="0" err="1"/>
              <a:t>myIntegerArray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time we will continue with decimal to binary conversions.	</a:t>
            </a:r>
          </a:p>
          <a:p>
            <a:r>
              <a:rPr lang="en-US" dirty="0"/>
              <a:t>We've seen how to convert from binary to decimal (multiply by 2)</a:t>
            </a:r>
          </a:p>
          <a:p>
            <a:r>
              <a:rPr lang="en-US" dirty="0"/>
              <a:t>1001001 = 2^0 + 2^3 + 2^6 = 1 + 8 + 64 = 73	</a:t>
            </a:r>
          </a:p>
          <a:p>
            <a:r>
              <a:rPr lang="en-US" dirty="0"/>
              <a:t>We've seen how to convert from binary to </a:t>
            </a:r>
            <a:r>
              <a:rPr lang="en-US" dirty="0" smtClean="0"/>
              <a:t>hex</a:t>
            </a:r>
            <a:endParaRPr lang="en-US" dirty="0"/>
          </a:p>
          <a:p>
            <a:r>
              <a:rPr lang="en-US" dirty="0"/>
              <a:t>But how do we convert from decimal to </a:t>
            </a:r>
            <a:r>
              <a:rPr lang="en-US" dirty="0" smtClean="0"/>
              <a:t>binary?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2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0 </a:t>
            </a:r>
            <a:r>
              <a:rPr lang="en-US" dirty="0"/>
              <a:t>= 0	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/>
              <a:t>= 1	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/>
              <a:t>= </a:t>
            </a:r>
            <a:r>
              <a:rPr lang="en-US" dirty="0" smtClean="0"/>
              <a:t>10</a:t>
            </a:r>
          </a:p>
          <a:p>
            <a:r>
              <a:rPr lang="en-US" dirty="0" smtClean="0"/>
              <a:t>3 </a:t>
            </a:r>
            <a:r>
              <a:rPr lang="en-US" dirty="0"/>
              <a:t>= 11	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/>
              <a:t>= 100 . . .	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otice how the </a:t>
            </a:r>
            <a:r>
              <a:rPr lang="en-US" dirty="0"/>
              <a:t>division by 2 method	</a:t>
            </a:r>
            <a:r>
              <a:rPr lang="en-US" dirty="0" smtClean="0"/>
              <a:t> works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/>
              <a:t>%</a:t>
            </a:r>
            <a:r>
              <a:rPr lang="en-US" dirty="0" smtClean="0"/>
              <a:t> </a:t>
            </a:r>
            <a:r>
              <a:rPr lang="en-US" dirty="0"/>
              <a:t>2 = 0	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/>
              <a:t>%</a:t>
            </a:r>
            <a:r>
              <a:rPr lang="en-US" dirty="0" smtClean="0"/>
              <a:t> </a:t>
            </a:r>
            <a:r>
              <a:rPr lang="en-US" dirty="0"/>
              <a:t>2 = </a:t>
            </a:r>
            <a:r>
              <a:rPr lang="en-US" dirty="0" smtClean="0"/>
              <a:t>0</a:t>
            </a:r>
          </a:p>
          <a:p>
            <a:r>
              <a:rPr lang="en-US" dirty="0" smtClean="0"/>
              <a:t>1</a:t>
            </a:r>
          </a:p>
          <a:p>
            <a:r>
              <a:rPr lang="en-US" dirty="0"/>
              <a:t> </a:t>
            </a:r>
            <a:r>
              <a:rPr lang="en-US" dirty="0" smtClean="0"/>
              <a:t>-&gt; 100 binary = 4 decimal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By repeatedly taking our value modulo 2, dividing by 2 and repeating, we can find the binary value of a decimal number.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Take 467	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dirty="0" smtClean="0"/>
              <a:t>467 </a:t>
            </a:r>
            <a:r>
              <a:rPr lang="en-US" dirty="0"/>
              <a:t>% 2 = 1	</a:t>
            </a:r>
            <a:endParaRPr lang="en-US" dirty="0" smtClean="0"/>
          </a:p>
          <a:p>
            <a:r>
              <a:rPr lang="en-US" dirty="0" smtClean="0"/>
              <a:t>233 </a:t>
            </a:r>
            <a:r>
              <a:rPr lang="en-US" dirty="0"/>
              <a:t>% 2 = 1	</a:t>
            </a:r>
            <a:endParaRPr lang="en-US" dirty="0" smtClean="0"/>
          </a:p>
          <a:p>
            <a:r>
              <a:rPr lang="en-US" dirty="0" smtClean="0"/>
              <a:t>116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58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29 </a:t>
            </a:r>
            <a:r>
              <a:rPr lang="en-US" dirty="0"/>
              <a:t>% 2 = 1	</a:t>
            </a:r>
            <a:endParaRPr lang="en-US" dirty="0" smtClean="0"/>
          </a:p>
          <a:p>
            <a:r>
              <a:rPr lang="en-US" dirty="0" smtClean="0"/>
              <a:t>14 </a:t>
            </a:r>
            <a:r>
              <a:rPr lang="en-US" dirty="0"/>
              <a:t>% 2 = 0	</a:t>
            </a:r>
            <a:endParaRPr lang="en-US" dirty="0" smtClean="0"/>
          </a:p>
          <a:p>
            <a:r>
              <a:rPr lang="en-US" dirty="0" smtClean="0"/>
              <a:t>7 </a:t>
            </a:r>
            <a:r>
              <a:rPr lang="en-US" dirty="0"/>
              <a:t>% 2 = 1	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/>
              <a:t>% 2 = 1	</a:t>
            </a:r>
            <a:endParaRPr lang="en-US" dirty="0" smtClean="0"/>
          </a:p>
          <a:p>
            <a:r>
              <a:rPr lang="en-US" dirty="0" smtClean="0"/>
              <a:t>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r>
              <a:rPr lang="en-US" dirty="0" smtClean="0"/>
              <a:t>1 </a:t>
            </a:r>
            <a:r>
              <a:rPr lang="en-US" dirty="0"/>
              <a:t>1101 </a:t>
            </a:r>
            <a:r>
              <a:rPr lang="en-US" dirty="0" smtClean="0"/>
              <a:t>0011</a:t>
            </a:r>
          </a:p>
          <a:p>
            <a:r>
              <a:rPr lang="en-US" dirty="0" smtClean="0"/>
              <a:t>Let's </a:t>
            </a:r>
            <a:r>
              <a:rPr lang="en-US" dirty="0" smtClean="0"/>
              <a:t>check our result.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/>
              <a:t>D 3 </a:t>
            </a:r>
            <a:r>
              <a:rPr lang="en-US" dirty="0" smtClean="0"/>
              <a:t>hex</a:t>
            </a:r>
          </a:p>
          <a:p>
            <a:r>
              <a:rPr lang="en-US" sz="2800" dirty="0" smtClean="0"/>
              <a:t>256 </a:t>
            </a:r>
            <a:r>
              <a:rPr lang="en-US" sz="2800" dirty="0"/>
              <a:t>+ 13*16 + 3 = 256 + 208 + 3 = 256 + 211 = </a:t>
            </a:r>
            <a:r>
              <a:rPr lang="en-US" sz="2800" dirty="0" smtClean="0"/>
              <a:t>467</a:t>
            </a:r>
            <a:endParaRPr lang="en-US" sz="2800" dirty="0"/>
          </a:p>
          <a:p>
            <a:r>
              <a:rPr lang="en-US" sz="2800" dirty="0"/>
              <a:t>Recall that every four binary digits represent a hex digit.</a:t>
            </a:r>
          </a:p>
        </p:txBody>
      </p:sp>
    </p:spTree>
    <p:extLst>
      <p:ext uri="{BB962C8B-B14F-4D97-AF65-F5344CB8AC3E}">
        <p14:creationId xmlns:p14="http://schemas.microsoft.com/office/powerpoint/2010/main" val="59873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217</Words>
  <Application>Microsoft Macintosh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Computer Organization</vt:lpstr>
      <vt:lpstr>Last Time</vt:lpstr>
      <vt:lpstr>Recall:</vt:lpstr>
      <vt:lpstr>Array Examples</vt:lpstr>
      <vt:lpstr>Arrays</vt:lpstr>
      <vt:lpstr>Conversions</vt:lpstr>
      <vt:lpstr>Decimal to binary</vt:lpstr>
      <vt:lpstr>Example</vt:lpstr>
      <vt:lpstr>Result</vt:lpstr>
      <vt:lpstr>Questions for next time: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20</cp:revision>
  <dcterms:created xsi:type="dcterms:W3CDTF">2015-01-19T21:38:56Z</dcterms:created>
  <dcterms:modified xsi:type="dcterms:W3CDTF">2015-02-02T04:12:54Z</dcterms:modified>
</cp:coreProperties>
</file>