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4" r:id="rId3"/>
    <p:sldId id="265" r:id="rId4"/>
    <p:sldId id="257" r:id="rId5"/>
    <p:sldId id="258" r:id="rId6"/>
    <p:sldId id="260" r:id="rId7"/>
    <p:sldId id="259" r:id="rId8"/>
    <p:sldId id="261" r:id="rId9"/>
    <p:sldId id="274" r:id="rId10"/>
    <p:sldId id="262" r:id="rId11"/>
    <p:sldId id="268" r:id="rId12"/>
    <p:sldId id="263" r:id="rId13"/>
    <p:sldId id="266" r:id="rId14"/>
    <p:sldId id="267" r:id="rId15"/>
    <p:sldId id="269" r:id="rId16"/>
    <p:sldId id="270" r:id="rId17"/>
    <p:sldId id="271" r:id="rId18"/>
    <p:sldId id="272" r:id="rId19"/>
    <p:sldId id="273" r:id="rId20"/>
    <p:sldId id="275" r:id="rId21"/>
    <p:sldId id="277" r:id="rId22"/>
    <p:sldId id="276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30" d="100"/>
          <a:sy n="30" d="100"/>
        </p:scale>
        <p:origin x="-7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25563-6B0F-BF4B-9632-517777EF4D13}" type="datetimeFigureOut">
              <a:rPr lang="en-US" smtClean="0"/>
              <a:t>1/25/15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9CFD-C5A2-644E-BF92-9815F5C55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740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25563-6B0F-BF4B-9632-517777EF4D13}" type="datetimeFigureOut">
              <a:rPr lang="en-US" smtClean="0"/>
              <a:t>1/25/15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9CFD-C5A2-644E-BF92-9815F5C55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01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25563-6B0F-BF4B-9632-517777EF4D13}" type="datetimeFigureOut">
              <a:rPr lang="en-US" smtClean="0"/>
              <a:t>1/25/15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9CFD-C5A2-644E-BF92-9815F5C55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741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25563-6B0F-BF4B-9632-517777EF4D13}" type="datetimeFigureOut">
              <a:rPr lang="en-US" smtClean="0"/>
              <a:t>1/25/15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9CFD-C5A2-644E-BF92-9815F5C55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464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25563-6B0F-BF4B-9632-517777EF4D13}" type="datetimeFigureOut">
              <a:rPr lang="en-US" smtClean="0"/>
              <a:t>1/25/15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9CFD-C5A2-644E-BF92-9815F5C55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381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25563-6B0F-BF4B-9632-517777EF4D13}" type="datetimeFigureOut">
              <a:rPr lang="en-US" smtClean="0"/>
              <a:t>1/25/15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9CFD-C5A2-644E-BF92-9815F5C55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77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25563-6B0F-BF4B-9632-517777EF4D13}" type="datetimeFigureOut">
              <a:rPr lang="en-US" smtClean="0"/>
              <a:t>1/25/15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9CFD-C5A2-644E-BF92-9815F5C55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679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25563-6B0F-BF4B-9632-517777EF4D13}" type="datetimeFigureOut">
              <a:rPr lang="en-US" smtClean="0"/>
              <a:t>1/25/15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9CFD-C5A2-644E-BF92-9815F5C55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638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25563-6B0F-BF4B-9632-517777EF4D13}" type="datetimeFigureOut">
              <a:rPr lang="en-US" smtClean="0"/>
              <a:t>1/25/15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9CFD-C5A2-644E-BF92-9815F5C55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894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25563-6B0F-BF4B-9632-517777EF4D13}" type="datetimeFigureOut">
              <a:rPr lang="en-US" smtClean="0"/>
              <a:t>1/25/15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9CFD-C5A2-644E-BF92-9815F5C55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877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25563-6B0F-BF4B-9632-517777EF4D13}" type="datetimeFigureOut">
              <a:rPr lang="en-US" smtClean="0"/>
              <a:t>1/25/15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9CFD-C5A2-644E-BF92-9815F5C55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275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25563-6B0F-BF4B-9632-517777EF4D13}" type="datetimeFigureOut">
              <a:rPr lang="en-US" smtClean="0"/>
              <a:t>1/25/15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49CFD-C5A2-644E-BF92-9815F5C55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790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Computer Organization – Memory Access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David </a:t>
            </a:r>
            <a:r>
              <a:rPr lang="en-US" dirty="0" err="1" smtClean="0"/>
              <a:t>Monismith</a:t>
            </a:r>
            <a:endParaRPr lang="en-US" dirty="0" smtClean="0"/>
          </a:p>
          <a:p>
            <a:r>
              <a:rPr lang="en-US" dirty="0" smtClean="0"/>
              <a:t>Jan. </a:t>
            </a:r>
            <a:r>
              <a:rPr lang="en-US" smtClean="0"/>
              <a:t>30, </a:t>
            </a:r>
            <a:r>
              <a:rPr lang="en-US" dirty="0" smtClean="0"/>
              <a:t>2015</a:t>
            </a:r>
          </a:p>
          <a:p>
            <a:r>
              <a:rPr lang="en-US" dirty="0" smtClean="0"/>
              <a:t>Based upon notes by Dr. Bill </a:t>
            </a:r>
            <a:r>
              <a:rPr lang="en-US" dirty="0" err="1" smtClean="0"/>
              <a:t>Siever</a:t>
            </a:r>
            <a:r>
              <a:rPr lang="en-US" dirty="0" smtClean="0"/>
              <a:t> and the Patterson and Hennessy Text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8843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Converting to Assembly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Assume the array name is a label that refers to an offset in memory.</a:t>
            </a:r>
          </a:p>
          <a:p>
            <a:r>
              <a:rPr lang="en-US" dirty="0" smtClean="0"/>
              <a:t>Assuming memory is an array, we are saying </a:t>
            </a:r>
            <a:r>
              <a:rPr lang="en-US" dirty="0" smtClean="0">
                <a:latin typeface="Courier"/>
                <a:cs typeface="Courier"/>
              </a:rPr>
              <a:t>Memory[label + array index]</a:t>
            </a:r>
            <a:r>
              <a:rPr lang="en-US" dirty="0" smtClean="0"/>
              <a:t>.</a:t>
            </a:r>
          </a:p>
          <a:p>
            <a:r>
              <a:rPr lang="en-US" dirty="0" smtClean="0"/>
              <a:t>Let's assume for now the label is stored in a register like </a:t>
            </a:r>
            <a:r>
              <a:rPr lang="en-US" dirty="0" smtClean="0">
                <a:latin typeface="Courier"/>
                <a:cs typeface="Courier"/>
              </a:rPr>
              <a:t>$s1</a:t>
            </a:r>
          </a:p>
          <a:p>
            <a:r>
              <a:rPr lang="en-US" dirty="0" smtClean="0"/>
              <a:t>We tell the assembler we are referring to data in a memory address as follows:</a:t>
            </a:r>
          </a:p>
          <a:p>
            <a:r>
              <a:rPr lang="en-US" dirty="0" smtClean="0">
                <a:latin typeface="Courier"/>
                <a:cs typeface="Courier"/>
              </a:rPr>
              <a:t>0($s1)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101975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Offsets in Assembly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We tell the assembler we want to access an offset into memory by changing the value in front of </a:t>
            </a:r>
            <a:r>
              <a:rPr lang="en-US" dirty="0" smtClean="0">
                <a:latin typeface="Courier"/>
                <a:cs typeface="Courier"/>
              </a:rPr>
              <a:t>$s1</a:t>
            </a:r>
          </a:p>
          <a:p>
            <a:r>
              <a:rPr lang="en-US" dirty="0" smtClean="0">
                <a:latin typeface="Courier"/>
                <a:cs typeface="Courier"/>
              </a:rPr>
              <a:t>offset($s1)</a:t>
            </a:r>
            <a:r>
              <a:rPr lang="en-US" dirty="0"/>
              <a:t> </a:t>
            </a:r>
            <a:r>
              <a:rPr lang="en-US" dirty="0" smtClean="0"/>
              <a:t>- Note: offset is a 16 bit signed integer</a:t>
            </a:r>
          </a:p>
          <a:p>
            <a:r>
              <a:rPr lang="en-US" dirty="0" smtClean="0"/>
              <a:t>Example: </a:t>
            </a:r>
            <a:r>
              <a:rPr lang="en-US" dirty="0" smtClean="0">
                <a:latin typeface="Courier"/>
                <a:cs typeface="Courier"/>
              </a:rPr>
              <a:t>4($s1)</a:t>
            </a:r>
            <a:r>
              <a:rPr lang="en-US" dirty="0"/>
              <a:t> </a:t>
            </a:r>
            <a:r>
              <a:rPr lang="en-US" dirty="0" smtClean="0"/>
              <a:t>- 4 bytes past the memory address stored in $s1</a:t>
            </a:r>
          </a:p>
          <a:p>
            <a:r>
              <a:rPr lang="en-US" dirty="0" smtClean="0">
                <a:latin typeface="Courier"/>
                <a:cs typeface="Courier"/>
              </a:rPr>
              <a:t>8($s1)</a:t>
            </a:r>
            <a:r>
              <a:rPr lang="en-US" dirty="0"/>
              <a:t> </a:t>
            </a:r>
            <a:r>
              <a:rPr lang="en-US" dirty="0" smtClean="0"/>
              <a:t>- 8 bytes past the memory address stored in </a:t>
            </a:r>
            <a:r>
              <a:rPr lang="en-US" dirty="0" smtClean="0">
                <a:latin typeface="Courier"/>
                <a:cs typeface="Courier"/>
              </a:rPr>
              <a:t>$s1</a:t>
            </a:r>
          </a:p>
          <a:p>
            <a:r>
              <a:rPr lang="en-US" dirty="0" smtClean="0"/>
              <a:t>Data at a memory address must be loaded before it may be used.</a:t>
            </a:r>
          </a:p>
        </p:txBody>
      </p:sp>
    </p:spTree>
    <p:extLst>
      <p:ext uri="{BB962C8B-B14F-4D97-AF65-F5344CB8AC3E}">
        <p14:creationId xmlns:p14="http://schemas.microsoft.com/office/powerpoint/2010/main" val="2197725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Loading Array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When using 32-bit data units (words), the </a:t>
            </a:r>
            <a:r>
              <a:rPr lang="en-US" dirty="0" err="1" smtClean="0">
                <a:latin typeface="Courier"/>
                <a:cs typeface="Courier"/>
              </a:rPr>
              <a:t>lw</a:t>
            </a:r>
            <a:r>
              <a:rPr lang="en-US" dirty="0" smtClean="0"/>
              <a:t> or load word instruction is used to load data from memory into a register.</a:t>
            </a:r>
          </a:p>
          <a:p>
            <a:r>
              <a:rPr lang="en-US" dirty="0" smtClean="0"/>
              <a:t>Syntax: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lw</a:t>
            </a: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destination_register</a:t>
            </a:r>
            <a:r>
              <a:rPr lang="en-US" dirty="0" smtClean="0">
                <a:latin typeface="Courier"/>
                <a:cs typeface="Courier"/>
              </a:rPr>
              <a:t>, </a:t>
            </a:r>
            <a:r>
              <a:rPr lang="en-US" dirty="0" err="1" smtClean="0">
                <a:latin typeface="Courier"/>
                <a:cs typeface="Courier"/>
              </a:rPr>
              <a:t>source_address</a:t>
            </a:r>
            <a:endParaRPr lang="en-US" dirty="0" smtClean="0">
              <a:latin typeface="Courier"/>
              <a:cs typeface="Courier"/>
            </a:endParaRPr>
          </a:p>
          <a:p>
            <a:endParaRPr lang="en-US" dirty="0" smtClean="0"/>
          </a:p>
          <a:p>
            <a:r>
              <a:rPr lang="en-US" dirty="0" smtClean="0"/>
              <a:t>Example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lw</a:t>
            </a:r>
            <a:r>
              <a:rPr lang="en-US" dirty="0" smtClean="0">
                <a:latin typeface="Courier"/>
                <a:cs typeface="Courier"/>
              </a:rPr>
              <a:t>  $s2, 0($s1)  #load the data at memory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          #address $s1 into $s2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lw</a:t>
            </a:r>
            <a:r>
              <a:rPr lang="en-US" dirty="0" smtClean="0">
                <a:latin typeface="Courier"/>
                <a:cs typeface="Courier"/>
              </a:rPr>
              <a:t>  $s2, 4($s1)  #load the data at memory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          #address $s1 + 4 into $s2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9134982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with Low Level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Warning: Memory is stored differently on different processors!</a:t>
            </a:r>
          </a:p>
          <a:p>
            <a:r>
              <a:rPr lang="en-US" dirty="0" smtClean="0"/>
              <a:t>Memory has an </a:t>
            </a:r>
            <a:r>
              <a:rPr lang="en-US" dirty="0" err="1" smtClean="0"/>
              <a:t>endianness</a:t>
            </a:r>
            <a:r>
              <a:rPr lang="en-US" dirty="0" smtClean="0"/>
              <a:t>, referring to the order in which the bits in memory are stored for each byte/word.</a:t>
            </a:r>
          </a:p>
          <a:p>
            <a:r>
              <a:rPr lang="en-US" dirty="0" smtClean="0"/>
              <a:t>Big endian - first byte in a word is the most significant bits, last byte is the least significant bits.</a:t>
            </a:r>
          </a:p>
          <a:p>
            <a:r>
              <a:rPr lang="en-US" dirty="0" smtClean="0"/>
              <a:t>Little endian - first byte in a word is the least significant bits, last byte is the most significant bits.</a:t>
            </a:r>
          </a:p>
          <a:p>
            <a:r>
              <a:rPr lang="en-US" dirty="0" smtClean="0"/>
              <a:t>MIPS is a Big Endian Machine.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3035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Assume we have some memory allocated (an array)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Mem</a:t>
            </a:r>
            <a:r>
              <a:rPr lang="en-US" dirty="0" smtClean="0"/>
              <a:t>[0] = 0x00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Mem</a:t>
            </a:r>
            <a:r>
              <a:rPr lang="en-US" dirty="0" smtClean="0"/>
              <a:t>[1] = 0x03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Mem</a:t>
            </a:r>
            <a:r>
              <a:rPr lang="en-US" dirty="0" smtClean="0"/>
              <a:t>[2] = 0x00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Mem</a:t>
            </a:r>
            <a:r>
              <a:rPr lang="en-US" dirty="0" smtClean="0"/>
              <a:t>[3] = 0x01</a:t>
            </a:r>
          </a:p>
          <a:p>
            <a:endParaRPr lang="en-US" dirty="0" smtClean="0"/>
          </a:p>
          <a:p>
            <a:r>
              <a:rPr lang="en-US" dirty="0" smtClean="0"/>
              <a:t>	</a:t>
            </a:r>
            <a:r>
              <a:rPr lang="en-US" dirty="0" err="1" smtClean="0"/>
              <a:t>Mem</a:t>
            </a:r>
            <a:r>
              <a:rPr lang="en-US" dirty="0" smtClean="0"/>
              <a:t>[4] = 0x00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Mem</a:t>
            </a:r>
            <a:r>
              <a:rPr lang="en-US" dirty="0" smtClean="0"/>
              <a:t>[5] = 0x00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Mem</a:t>
            </a:r>
            <a:r>
              <a:rPr lang="en-US" dirty="0" smtClean="0"/>
              <a:t>[6] = 0x1B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Mem</a:t>
            </a:r>
            <a:r>
              <a:rPr lang="en-US" dirty="0" smtClean="0"/>
              <a:t>[7] = 0x07</a:t>
            </a:r>
          </a:p>
          <a:p>
            <a:endParaRPr lang="en-US" dirty="0" smtClean="0"/>
          </a:p>
          <a:p>
            <a:r>
              <a:rPr lang="en-US" dirty="0" smtClean="0"/>
              <a:t>	</a:t>
            </a:r>
            <a:r>
              <a:rPr lang="en-US" dirty="0" err="1" smtClean="0"/>
              <a:t>Mem</a:t>
            </a:r>
            <a:r>
              <a:rPr lang="en-US" dirty="0" smtClean="0"/>
              <a:t>[8] = 0x00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Mem</a:t>
            </a:r>
            <a:r>
              <a:rPr lang="en-US" dirty="0" smtClean="0"/>
              <a:t>[9] = 0x01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Mem</a:t>
            </a:r>
            <a:r>
              <a:rPr lang="en-US" dirty="0" smtClean="0"/>
              <a:t>[10] = 0x01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Mem</a:t>
            </a:r>
            <a:r>
              <a:rPr lang="en-US" dirty="0" smtClean="0"/>
              <a:t>[11] = 0x01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2961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What if If register s1 contains 0:</a:t>
            </a: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lw</a:t>
            </a:r>
            <a:r>
              <a:rPr lang="en-US" dirty="0" smtClean="0">
                <a:latin typeface="Courier"/>
                <a:cs typeface="Courier"/>
              </a:rPr>
              <a:t> $s2,0($s1) -&gt; s2=0x00030001 (decimal 196,608)</a:t>
            </a: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lw</a:t>
            </a:r>
            <a:r>
              <a:rPr lang="en-US" dirty="0" smtClean="0">
                <a:latin typeface="Courier"/>
                <a:cs typeface="Courier"/>
              </a:rPr>
              <a:t> $s3,8($s1) -&gt; s3=0x00010101 (decimal 65,793)</a:t>
            </a:r>
          </a:p>
          <a:p>
            <a:r>
              <a:rPr lang="en-US" dirty="0" smtClean="0"/>
              <a:t>What if register s1 contains 4:</a:t>
            </a: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lw</a:t>
            </a:r>
            <a:r>
              <a:rPr lang="en-US" dirty="0" smtClean="0">
                <a:latin typeface="Courier"/>
                <a:cs typeface="Courier"/>
              </a:rPr>
              <a:t> $s2,0($s1) -&gt; s2=0x00001B07 (decimal (27*256) + 7 = 6919)</a:t>
            </a: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lw</a:t>
            </a:r>
            <a:r>
              <a:rPr lang="en-US" dirty="0" smtClean="0">
                <a:latin typeface="Courier"/>
                <a:cs typeface="Courier"/>
              </a:rPr>
              <a:t> $s3,4($s1) -&gt; s3=0x00010101</a:t>
            </a: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lw</a:t>
            </a:r>
            <a:r>
              <a:rPr lang="en-US" dirty="0" smtClean="0">
                <a:latin typeface="Courier"/>
                <a:cs typeface="Courier"/>
              </a:rPr>
              <a:t> $s4, -4($s1) -&gt; s4=0x00030001</a:t>
            </a:r>
          </a:p>
          <a:p>
            <a:r>
              <a:rPr lang="en-US" dirty="0" smtClean="0"/>
              <a:t>What if this was a Little Endian Machine and s1 contains 0?</a:t>
            </a: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lw</a:t>
            </a:r>
            <a:r>
              <a:rPr lang="en-US" dirty="0" smtClean="0">
                <a:latin typeface="Courier"/>
                <a:cs typeface="Courier"/>
              </a:rPr>
              <a:t> $s2,0($s1) -&gt; s2=0x01000300</a:t>
            </a: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lw</a:t>
            </a:r>
            <a:r>
              <a:rPr lang="en-US" dirty="0" smtClean="0">
                <a:latin typeface="Courier"/>
                <a:cs typeface="Courier"/>
              </a:rPr>
              <a:t> $s3,4($s1) -&gt; s3=0x071B0000</a:t>
            </a: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lw</a:t>
            </a:r>
            <a:r>
              <a:rPr lang="en-US" dirty="0" smtClean="0">
                <a:latin typeface="Courier"/>
                <a:cs typeface="Courier"/>
              </a:rPr>
              <a:t> $s4,8($s1) -&gt; s4=0x01010100</a:t>
            </a:r>
          </a:p>
          <a:p>
            <a:r>
              <a:rPr lang="en-US" dirty="0" smtClean="0"/>
              <a:t>What are the decimal values for these?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9204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>
                <a:latin typeface="Courier"/>
                <a:cs typeface="Courier"/>
              </a:rPr>
              <a:t>lw</a:t>
            </a:r>
            <a:r>
              <a:rPr lang="en-US" dirty="0" smtClean="0"/>
              <a:t> is a "move" command.</a:t>
            </a:r>
          </a:p>
          <a:p>
            <a:r>
              <a:rPr lang="en-US" dirty="0" smtClean="0"/>
              <a:t>It moves data out of memory and into registers.</a:t>
            </a:r>
          </a:p>
          <a:p>
            <a:r>
              <a:rPr lang="en-US" dirty="0" smtClean="0"/>
              <a:t>Notice that integer/32-bit arrays are indexed by segments of four bytes.</a:t>
            </a:r>
          </a:p>
          <a:p>
            <a:r>
              <a:rPr lang="en-US" dirty="0" smtClean="0"/>
              <a:t>We can easily move through such an array.</a:t>
            </a:r>
          </a:p>
          <a:p>
            <a:r>
              <a:rPr lang="en-US" dirty="0" smtClean="0"/>
              <a:t>Assume the address of our array is in $s1 and we wish to get to index 5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li $t1, 5  # load 5 into $t1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add $t1, $t1, $t1  # now $t1 is 10 (it's doubled)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add $t1, $t1, $t1  # now $t1 is 20 (it's doubled</a:t>
            </a:r>
            <a:br>
              <a:rPr lang="en-US" dirty="0" smtClean="0">
                <a:latin typeface="Courier"/>
                <a:cs typeface="Courier"/>
              </a:rPr>
            </a:br>
            <a:r>
              <a:rPr lang="en-US" dirty="0" smtClean="0">
                <a:latin typeface="Courier"/>
                <a:cs typeface="Courier"/>
              </a:rPr>
              <a:t>                   # again)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add $t1, $s1, $t1  # now $t1 contains the address of</a:t>
            </a:r>
            <a:br>
              <a:rPr lang="en-US" dirty="0" smtClean="0">
                <a:latin typeface="Courier"/>
                <a:cs typeface="Courier"/>
              </a:rPr>
            </a:br>
            <a:r>
              <a:rPr lang="en-US" dirty="0" smtClean="0">
                <a:latin typeface="Courier"/>
                <a:cs typeface="Courier"/>
              </a:rPr>
              <a:t>                   # index 5 of our array</a:t>
            </a: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lw</a:t>
            </a:r>
            <a:r>
              <a:rPr lang="en-US" dirty="0" smtClean="0">
                <a:latin typeface="Courier"/>
                <a:cs typeface="Courier"/>
              </a:rPr>
              <a:t> $t2, 0($t1)  #load the value at array[5] into $t2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9923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Store 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Another "move" command is </a:t>
            </a:r>
            <a:r>
              <a:rPr lang="en-US" dirty="0" smtClean="0">
                <a:latin typeface="Courier"/>
                <a:cs typeface="Courier"/>
              </a:rPr>
              <a:t>sw</a:t>
            </a:r>
            <a:r>
              <a:rPr lang="en-US" dirty="0" smtClean="0"/>
              <a:t>.</a:t>
            </a:r>
          </a:p>
          <a:p>
            <a:r>
              <a:rPr lang="en-US" dirty="0" err="1" smtClean="0">
                <a:latin typeface="Courier"/>
                <a:cs typeface="Courier"/>
              </a:rPr>
              <a:t>sw</a:t>
            </a:r>
            <a:r>
              <a:rPr lang="en-US" dirty="0" smtClean="0"/>
              <a:t> moves data out of a register into memory.</a:t>
            </a:r>
          </a:p>
          <a:p>
            <a:r>
              <a:rPr lang="en-US" dirty="0" err="1" smtClean="0">
                <a:latin typeface="Courier"/>
                <a:cs typeface="Courier"/>
              </a:rPr>
              <a:t>sw</a:t>
            </a:r>
            <a:r>
              <a:rPr lang="en-US" dirty="0" smtClean="0">
                <a:latin typeface="Courier"/>
                <a:cs typeface="Courier"/>
              </a:rPr>
              <a:t> = store word</a:t>
            </a:r>
            <a:endParaRPr lang="en-US" dirty="0" smtClean="0"/>
          </a:p>
          <a:p>
            <a:r>
              <a:rPr lang="en-US" dirty="0" smtClean="0"/>
              <a:t>Syntax:</a:t>
            </a: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800" dirty="0" err="1" smtClean="0">
                <a:latin typeface="Courier"/>
                <a:cs typeface="Courier"/>
              </a:rPr>
              <a:t>sw</a:t>
            </a:r>
            <a:r>
              <a:rPr lang="en-US" sz="2800" dirty="0" smtClean="0">
                <a:latin typeface="Courier"/>
                <a:cs typeface="Courier"/>
              </a:rPr>
              <a:t>  </a:t>
            </a:r>
            <a:r>
              <a:rPr lang="en-US" sz="2800" dirty="0" err="1" smtClean="0">
                <a:latin typeface="Courier"/>
                <a:cs typeface="Courier"/>
              </a:rPr>
              <a:t>data_source</a:t>
            </a:r>
            <a:r>
              <a:rPr lang="en-US" sz="2800" dirty="0" smtClean="0">
                <a:latin typeface="Courier"/>
                <a:cs typeface="Courier"/>
              </a:rPr>
              <a:t>, </a:t>
            </a:r>
            <a:r>
              <a:rPr lang="en-US" sz="2800" dirty="0" err="1" smtClean="0">
                <a:latin typeface="Courier"/>
                <a:cs typeface="Courier"/>
              </a:rPr>
              <a:t>destination_address</a:t>
            </a:r>
            <a:endParaRPr lang="en-US" sz="28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0532199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Assume $s0 contains 0x00000001 (decimal 1) and $s1 contains the memory address of an array called </a:t>
            </a:r>
            <a:r>
              <a:rPr lang="en-US" dirty="0" err="1" smtClean="0"/>
              <a:t>Mem</a:t>
            </a:r>
            <a:endParaRPr lang="en-US" dirty="0" smtClean="0"/>
          </a:p>
          <a:p>
            <a:r>
              <a:rPr lang="en-US" dirty="0" err="1" smtClean="0">
                <a:latin typeface="Courier"/>
                <a:cs typeface="Courier"/>
              </a:rPr>
              <a:t>sw</a:t>
            </a:r>
            <a:r>
              <a:rPr lang="en-US" dirty="0" smtClean="0">
                <a:latin typeface="Courier"/>
                <a:cs typeface="Courier"/>
              </a:rPr>
              <a:t>  $0, 8($s1)</a:t>
            </a:r>
            <a:r>
              <a:rPr lang="en-US" dirty="0" smtClean="0"/>
              <a:t>  -&gt; store 0x00000001 in bytes 8, 9, 10, 11</a:t>
            </a:r>
          </a:p>
          <a:p>
            <a:endParaRPr lang="en-US" dirty="0" smtClean="0"/>
          </a:p>
          <a:p>
            <a:r>
              <a:rPr lang="en-US" dirty="0" err="1" smtClean="0"/>
              <a:t>Mem</a:t>
            </a:r>
            <a:r>
              <a:rPr lang="en-US" dirty="0" smtClean="0"/>
              <a:t>[8] = 0x00</a:t>
            </a:r>
          </a:p>
          <a:p>
            <a:r>
              <a:rPr lang="en-US" dirty="0" err="1" smtClean="0"/>
              <a:t>Mem</a:t>
            </a:r>
            <a:r>
              <a:rPr lang="en-US" dirty="0" smtClean="0"/>
              <a:t>[9] = 0x00</a:t>
            </a:r>
          </a:p>
          <a:p>
            <a:r>
              <a:rPr lang="en-US" dirty="0" err="1" smtClean="0"/>
              <a:t>Mem</a:t>
            </a:r>
            <a:r>
              <a:rPr lang="en-US" dirty="0" smtClean="0"/>
              <a:t>[10] = 0x00</a:t>
            </a:r>
          </a:p>
          <a:p>
            <a:r>
              <a:rPr lang="en-US" dirty="0" err="1" smtClean="0"/>
              <a:t>Mem</a:t>
            </a:r>
            <a:r>
              <a:rPr lang="en-US" dirty="0" smtClean="0"/>
              <a:t>[11] = 0x01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7559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Class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happens when we run the instruction  </a:t>
            </a:r>
            <a:r>
              <a:rPr lang="en-US" dirty="0" err="1" smtClean="0"/>
              <a:t>sw</a:t>
            </a:r>
            <a:r>
              <a:rPr lang="en-US" dirty="0" smtClean="0"/>
              <a:t> $s3,0($s1) ?</a:t>
            </a:r>
          </a:p>
          <a:p>
            <a:endParaRPr lang="en-US" dirty="0" smtClean="0"/>
          </a:p>
          <a:p>
            <a:r>
              <a:rPr lang="en-US" dirty="0" smtClean="0"/>
              <a:t>What about  </a:t>
            </a:r>
            <a:r>
              <a:rPr lang="en-US" dirty="0" err="1" smtClean="0"/>
              <a:t>sw</a:t>
            </a:r>
            <a:r>
              <a:rPr lang="en-US" dirty="0" smtClean="0"/>
              <a:t> $s3,-4($s1)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084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of Load operations</a:t>
            </a:r>
          </a:p>
          <a:p>
            <a:r>
              <a:rPr lang="en-US" dirty="0" smtClean="0"/>
              <a:t>Review of Hex Numbers</a:t>
            </a:r>
          </a:p>
        </p:txBody>
      </p:sp>
    </p:spTree>
    <p:extLst>
      <p:ext uri="{BB962C8B-B14F-4D97-AF65-F5344CB8AC3E}">
        <p14:creationId xmlns:p14="http://schemas.microsoft.com/office/powerpoint/2010/main" val="26852067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.data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intArr</a:t>
            </a:r>
            <a:r>
              <a:rPr lang="en-US" dirty="0" smtClean="0"/>
              <a:t>: .word 0:10</a:t>
            </a:r>
          </a:p>
          <a:p>
            <a:pPr marL="0" indent="0">
              <a:buNone/>
            </a:pPr>
            <a:r>
              <a:rPr lang="en-US" dirty="0" err="1" smtClean="0"/>
              <a:t>newLine</a:t>
            </a:r>
            <a:r>
              <a:rPr lang="en-US" dirty="0" smtClean="0"/>
              <a:t>: .</a:t>
            </a:r>
            <a:r>
              <a:rPr lang="en-US" dirty="0" err="1" smtClean="0"/>
              <a:t>asciiz</a:t>
            </a:r>
            <a:r>
              <a:rPr lang="en-US" dirty="0" smtClean="0"/>
              <a:t> "\n"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.text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26937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Program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main:</a:t>
            </a:r>
          </a:p>
          <a:p>
            <a:pPr marL="0" indent="0">
              <a:buNone/>
            </a:pPr>
            <a:r>
              <a:rPr lang="en-US" dirty="0" smtClean="0"/>
              <a:t>#first, copy data into the array</a:t>
            </a:r>
          </a:p>
          <a:p>
            <a:pPr marL="0" indent="0">
              <a:buNone/>
            </a:pPr>
            <a:r>
              <a:rPr lang="en-US" dirty="0" smtClean="0"/>
              <a:t>li $t0, 0  #t0 is the loop counter</a:t>
            </a:r>
          </a:p>
          <a:p>
            <a:pPr marL="0" indent="0">
              <a:buNone/>
            </a:pPr>
            <a:r>
              <a:rPr lang="en-US" dirty="0" smtClean="0"/>
              <a:t>la $s0, </a:t>
            </a:r>
            <a:r>
              <a:rPr lang="en-US" dirty="0" err="1" smtClean="0"/>
              <a:t>intArr</a:t>
            </a:r>
            <a:r>
              <a:rPr lang="en-US" dirty="0" smtClean="0"/>
              <a:t> #s0 is the array address</a:t>
            </a:r>
          </a:p>
          <a:p>
            <a:pPr marL="0" indent="0">
              <a:buNone/>
            </a:pPr>
            <a:r>
              <a:rPr lang="en-US" dirty="0" smtClean="0"/>
              <a:t>move $t1, $s0  #t1 is the current array location</a:t>
            </a:r>
          </a:p>
          <a:p>
            <a:pPr marL="0" indent="0">
              <a:buNone/>
            </a:pPr>
            <a:r>
              <a:rPr lang="en-US" dirty="0"/>
              <a:t>l</a:t>
            </a:r>
            <a:r>
              <a:rPr lang="en-US" dirty="0" smtClean="0"/>
              <a:t>oop:</a:t>
            </a:r>
          </a:p>
          <a:p>
            <a:pPr marL="0" indent="0">
              <a:buNone/>
            </a:pPr>
            <a:r>
              <a:rPr lang="en-US" dirty="0" smtClean="0"/>
              <a:t>  #Store the value of the loop counter + 1</a:t>
            </a:r>
          </a:p>
          <a:p>
            <a:pPr marL="0" indent="0">
              <a:buNone/>
            </a:pPr>
            <a:r>
              <a:rPr lang="en-US" dirty="0" smtClean="0"/>
              <a:t>  add $t2, $t0, 1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dirty="0" err="1" smtClean="0"/>
              <a:t>sw</a:t>
            </a:r>
            <a:r>
              <a:rPr lang="en-US" dirty="0" smtClean="0"/>
              <a:t> $t2, 0($t1)  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 smtClean="0"/>
              <a:t>  add $t1, $t1, 4</a:t>
            </a:r>
          </a:p>
          <a:p>
            <a:pPr marL="0" indent="0">
              <a:buNone/>
            </a:pPr>
            <a:r>
              <a:rPr lang="en-US" dirty="0" smtClean="0"/>
              <a:t>  add $t0, $t0, 1</a:t>
            </a:r>
          </a:p>
          <a:p>
            <a:pPr marL="0" indent="0">
              <a:buNone/>
            </a:pPr>
            <a:r>
              <a:rPr lang="en-US" dirty="0" err="1" smtClean="0"/>
              <a:t>bne</a:t>
            </a:r>
            <a:r>
              <a:rPr lang="en-US" dirty="0" smtClean="0"/>
              <a:t> $t0, 10, loop #branch back to the loop tag</a:t>
            </a:r>
          </a:p>
        </p:txBody>
      </p:sp>
    </p:spTree>
    <p:extLst>
      <p:ext uri="{BB962C8B-B14F-4D97-AF65-F5344CB8AC3E}">
        <p14:creationId xmlns:p14="http://schemas.microsoft.com/office/powerpoint/2010/main" val="19372777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Program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9148"/>
            <a:ext cx="8229600" cy="5003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/>
              <a:t>#print the contents of the array</a:t>
            </a:r>
          </a:p>
          <a:p>
            <a:pPr marL="0" indent="0">
              <a:buNone/>
            </a:pPr>
            <a:r>
              <a:rPr lang="en-US" sz="1600" dirty="0" smtClean="0"/>
              <a:t>li $t0, 0</a:t>
            </a:r>
          </a:p>
          <a:p>
            <a:pPr marL="0" indent="0">
              <a:buNone/>
            </a:pPr>
            <a:r>
              <a:rPr lang="en-US" sz="1600" dirty="0" smtClean="0"/>
              <a:t>move $t1, $s0  #t1 is the current array location</a:t>
            </a:r>
          </a:p>
          <a:p>
            <a:pPr marL="0" indent="0">
              <a:buNone/>
            </a:pPr>
            <a:r>
              <a:rPr lang="en-US" sz="1600" dirty="0" smtClean="0"/>
              <a:t>loop2:</a:t>
            </a:r>
          </a:p>
          <a:p>
            <a:pPr marL="0" indent="0">
              <a:buNone/>
            </a:pPr>
            <a:r>
              <a:rPr lang="en-US" sz="1600" dirty="0" smtClean="0"/>
              <a:t>  #load the value from the array and print it</a:t>
            </a:r>
          </a:p>
          <a:p>
            <a:pPr marL="0" indent="0">
              <a:buNone/>
            </a:pPr>
            <a:r>
              <a:rPr lang="en-US" sz="1600" dirty="0" smtClean="0"/>
              <a:t>  </a:t>
            </a:r>
            <a:r>
              <a:rPr lang="en-US" sz="1600" dirty="0" err="1" smtClean="0"/>
              <a:t>lw</a:t>
            </a:r>
            <a:r>
              <a:rPr lang="en-US" sz="1600" dirty="0" smtClean="0"/>
              <a:t> $t3, 0($t1)</a:t>
            </a:r>
          </a:p>
          <a:p>
            <a:pPr marL="0" indent="0">
              <a:buNone/>
            </a:pPr>
            <a:r>
              <a:rPr lang="en-US" sz="1600" dirty="0" smtClean="0"/>
              <a:t>  </a:t>
            </a:r>
          </a:p>
          <a:p>
            <a:pPr marL="0" indent="0">
              <a:buNone/>
            </a:pPr>
            <a:r>
              <a:rPr lang="en-US" sz="1600" dirty="0" smtClean="0"/>
              <a:t>  move $a0, $t3</a:t>
            </a:r>
          </a:p>
          <a:p>
            <a:pPr marL="0" indent="0">
              <a:buNone/>
            </a:pPr>
            <a:r>
              <a:rPr lang="en-US" sz="1600" dirty="0" smtClean="0"/>
              <a:t>  li $v0, 1</a:t>
            </a:r>
          </a:p>
          <a:p>
            <a:pPr marL="0" indent="0">
              <a:buNone/>
            </a:pPr>
            <a:r>
              <a:rPr lang="en-US" sz="1600" dirty="0" smtClean="0"/>
              <a:t>  </a:t>
            </a:r>
            <a:r>
              <a:rPr lang="en-US" sz="1600" dirty="0" err="1" smtClean="0"/>
              <a:t>syscall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  </a:t>
            </a:r>
          </a:p>
          <a:p>
            <a:pPr marL="0" indent="0">
              <a:buNone/>
            </a:pPr>
            <a:r>
              <a:rPr lang="en-US" sz="1600" dirty="0" smtClean="0"/>
              <a:t>  #Print a new line character</a:t>
            </a:r>
          </a:p>
          <a:p>
            <a:pPr marL="0" indent="0">
              <a:buNone/>
            </a:pPr>
            <a:r>
              <a:rPr lang="en-US" sz="1600" dirty="0" smtClean="0"/>
              <a:t>  la $a0, </a:t>
            </a:r>
            <a:r>
              <a:rPr lang="en-US" sz="1600" dirty="0" err="1" smtClean="0"/>
              <a:t>newLine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  li $v0, 4</a:t>
            </a:r>
          </a:p>
          <a:p>
            <a:pPr marL="0" indent="0">
              <a:buNone/>
            </a:pPr>
            <a:r>
              <a:rPr lang="en-US" sz="1600" dirty="0" smtClean="0"/>
              <a:t>  </a:t>
            </a:r>
            <a:r>
              <a:rPr lang="en-US" sz="1600" dirty="0" err="1" smtClean="0"/>
              <a:t>syscall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  </a:t>
            </a:r>
          </a:p>
          <a:p>
            <a:pPr marL="0" indent="0">
              <a:buNone/>
            </a:pPr>
            <a:r>
              <a:rPr lang="en-US" sz="1600" dirty="0" smtClean="0"/>
              <a:t>  add $t1, $t1, 4</a:t>
            </a:r>
          </a:p>
          <a:p>
            <a:pPr marL="0" indent="0">
              <a:buNone/>
            </a:pPr>
            <a:r>
              <a:rPr lang="en-US" sz="1600" dirty="0" smtClean="0"/>
              <a:t>  add $t0, $t0, 1</a:t>
            </a:r>
          </a:p>
          <a:p>
            <a:pPr marL="0" indent="0">
              <a:buNone/>
            </a:pPr>
            <a:r>
              <a:rPr lang="en-US" sz="1600" dirty="0" err="1" smtClean="0"/>
              <a:t>bne</a:t>
            </a:r>
            <a:r>
              <a:rPr lang="en-US" sz="1600" dirty="0" smtClean="0"/>
              <a:t> $t0, 10, loop2  #branch back to the loop2 tag</a:t>
            </a:r>
          </a:p>
        </p:txBody>
      </p:sp>
    </p:spTree>
    <p:extLst>
      <p:ext uri="{BB962C8B-B14F-4D97-AF65-F5344CB8AC3E}">
        <p14:creationId xmlns:p14="http://schemas.microsoft.com/office/powerpoint/2010/main" val="4041495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Hexadecimal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7622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Recall that memory is addressed in binary (32 or 64-bit)</a:t>
            </a:r>
          </a:p>
          <a:p>
            <a:r>
              <a:rPr lang="en-US" dirty="0" smtClean="0"/>
              <a:t>If we use base 16 or hexadecimal numbers, these values can be represented in a more compact manner.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93640" y="2776429"/>
            <a:ext cx="4640307" cy="38472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700" dirty="0" smtClean="0">
                <a:latin typeface="Courier"/>
                <a:cs typeface="Courier"/>
              </a:rPr>
              <a:t>1000	-&gt; 8</a:t>
            </a:r>
          </a:p>
          <a:p>
            <a:r>
              <a:rPr lang="hr-HR" sz="2700" dirty="0" smtClean="0">
                <a:latin typeface="Courier"/>
                <a:cs typeface="Courier"/>
              </a:rPr>
              <a:t>1001	-&gt; 9</a:t>
            </a:r>
          </a:p>
          <a:p>
            <a:r>
              <a:rPr lang="hr-HR" sz="2700" dirty="0" smtClean="0">
                <a:latin typeface="Courier"/>
                <a:cs typeface="Courier"/>
              </a:rPr>
              <a:t>1010	-&gt; A (10 decimal)</a:t>
            </a:r>
          </a:p>
          <a:p>
            <a:r>
              <a:rPr lang="hr-HR" sz="2700" dirty="0" smtClean="0">
                <a:latin typeface="Courier"/>
                <a:cs typeface="Courier"/>
              </a:rPr>
              <a:t>1011	-&gt; B (11 decimal)</a:t>
            </a:r>
          </a:p>
          <a:p>
            <a:r>
              <a:rPr lang="hr-HR" sz="2700" dirty="0" smtClean="0">
                <a:latin typeface="Courier"/>
                <a:cs typeface="Courier"/>
              </a:rPr>
              <a:t>1100	-&gt; C (12 decimal)</a:t>
            </a:r>
          </a:p>
          <a:p>
            <a:r>
              <a:rPr lang="hr-HR" sz="2700" dirty="0" smtClean="0">
                <a:latin typeface="Courier"/>
                <a:cs typeface="Courier"/>
              </a:rPr>
              <a:t>1101	-&gt; D (13 decimal)</a:t>
            </a:r>
          </a:p>
          <a:p>
            <a:r>
              <a:rPr lang="hr-HR" sz="2700" dirty="0" smtClean="0">
                <a:latin typeface="Courier"/>
                <a:cs typeface="Courier"/>
              </a:rPr>
              <a:t>1110	-&gt; E (14 decimal)</a:t>
            </a:r>
          </a:p>
          <a:p>
            <a:r>
              <a:rPr lang="hr-HR" sz="2700" dirty="0" smtClean="0">
                <a:latin typeface="Courier"/>
                <a:cs typeface="Courier"/>
              </a:rPr>
              <a:t>1111	-&gt; F (15 decimal)</a:t>
            </a:r>
            <a:endParaRPr lang="en-US" sz="2700" dirty="0" smtClean="0">
              <a:latin typeface="Courier"/>
              <a:cs typeface="Courier"/>
            </a:endParaRPr>
          </a:p>
          <a:p>
            <a:endParaRPr lang="en-US" sz="2800" dirty="0">
              <a:latin typeface="Courier"/>
              <a:cs typeface="Courier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30274" y="2776429"/>
            <a:ext cx="293848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700" dirty="0" smtClean="0">
                <a:latin typeface="Courier"/>
                <a:cs typeface="Courier"/>
              </a:rPr>
              <a:t>0000	-&gt; 0</a:t>
            </a:r>
          </a:p>
          <a:p>
            <a:r>
              <a:rPr lang="hr-HR" sz="2700" dirty="0" smtClean="0">
                <a:latin typeface="Courier"/>
                <a:cs typeface="Courier"/>
              </a:rPr>
              <a:t>0001	-&gt; 1</a:t>
            </a:r>
          </a:p>
          <a:p>
            <a:r>
              <a:rPr lang="hr-HR" sz="2700" dirty="0" smtClean="0">
                <a:latin typeface="Courier"/>
                <a:cs typeface="Courier"/>
              </a:rPr>
              <a:t>0010	-&gt; 2</a:t>
            </a:r>
          </a:p>
          <a:p>
            <a:r>
              <a:rPr lang="hr-HR" sz="2700" dirty="0" smtClean="0">
                <a:latin typeface="Courier"/>
                <a:cs typeface="Courier"/>
              </a:rPr>
              <a:t>0011	-&gt; 3</a:t>
            </a:r>
          </a:p>
          <a:p>
            <a:r>
              <a:rPr lang="hr-HR" sz="2700" dirty="0" smtClean="0">
                <a:latin typeface="Courier"/>
                <a:cs typeface="Courier"/>
              </a:rPr>
              <a:t>0100	-&gt; 4</a:t>
            </a:r>
          </a:p>
          <a:p>
            <a:r>
              <a:rPr lang="hr-HR" sz="2700" dirty="0" smtClean="0">
                <a:latin typeface="Courier"/>
                <a:cs typeface="Courier"/>
              </a:rPr>
              <a:t>0101	-&gt; 5</a:t>
            </a:r>
          </a:p>
          <a:p>
            <a:r>
              <a:rPr lang="hr-HR" sz="2700" dirty="0" smtClean="0">
                <a:latin typeface="Courier"/>
                <a:cs typeface="Courier"/>
              </a:rPr>
              <a:t>0110	-&gt; 6</a:t>
            </a:r>
          </a:p>
          <a:p>
            <a:r>
              <a:rPr lang="hr-HR" sz="2700" dirty="0" smtClean="0">
                <a:latin typeface="Courier"/>
                <a:cs typeface="Courier"/>
              </a:rPr>
              <a:t>0111	-&gt; 7</a:t>
            </a:r>
          </a:p>
        </p:txBody>
      </p:sp>
    </p:spTree>
    <p:extLst>
      <p:ext uri="{BB962C8B-B14F-4D97-AF65-F5344CB8AC3E}">
        <p14:creationId xmlns:p14="http://schemas.microsoft.com/office/powerpoint/2010/main" val="3925645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Storage In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Recall that one of the reasons we need to look at binary and hex values is so we can understand how data is stored in memory.</a:t>
            </a:r>
          </a:p>
          <a:p>
            <a:r>
              <a:rPr lang="en-US" dirty="0" smtClean="0"/>
              <a:t>In particular we will look at arrays.</a:t>
            </a:r>
          </a:p>
          <a:p>
            <a:r>
              <a:rPr lang="en-US" dirty="0" smtClean="0"/>
              <a:t>Arrays are stored contiguously in memory.  This means each data element is placed one right after the other.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570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Analysis of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In C and Java, we generally index into arrays without regard for the size of a data element.</a:t>
            </a:r>
          </a:p>
          <a:p>
            <a:r>
              <a:rPr lang="en-US" dirty="0" smtClean="0"/>
              <a:t>For example, given the following Java or C style arrays:</a:t>
            </a:r>
          </a:p>
          <a:p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[] </a:t>
            </a:r>
            <a:r>
              <a:rPr lang="en-US" dirty="0" err="1" smtClean="0">
                <a:latin typeface="Courier"/>
                <a:cs typeface="Courier"/>
              </a:rPr>
              <a:t>iArr</a:t>
            </a:r>
            <a:r>
              <a:rPr lang="en-US" dirty="0" smtClean="0">
                <a:latin typeface="Courier"/>
                <a:cs typeface="Courier"/>
              </a:rPr>
              <a:t> = new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[10]</a:t>
            </a:r>
            <a:r>
              <a:rPr lang="en-US" dirty="0" smtClean="0"/>
              <a:t> or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iArr</a:t>
            </a:r>
            <a:r>
              <a:rPr lang="en-US" dirty="0" smtClean="0">
                <a:latin typeface="Courier"/>
                <a:cs typeface="Courier"/>
              </a:rPr>
              <a:t>[10];</a:t>
            </a:r>
          </a:p>
          <a:p>
            <a:r>
              <a:rPr lang="en-US" dirty="0" smtClean="0">
                <a:latin typeface="Courier"/>
                <a:cs typeface="Courier"/>
              </a:rPr>
              <a:t>char [] </a:t>
            </a:r>
            <a:r>
              <a:rPr lang="en-US" dirty="0" err="1" smtClean="0">
                <a:latin typeface="Courier"/>
                <a:cs typeface="Courier"/>
              </a:rPr>
              <a:t>cArr</a:t>
            </a:r>
            <a:r>
              <a:rPr lang="en-US" dirty="0" smtClean="0">
                <a:latin typeface="Courier"/>
                <a:cs typeface="Courier"/>
              </a:rPr>
              <a:t> = new char[10];</a:t>
            </a:r>
            <a:r>
              <a:rPr lang="en-US" dirty="0" smtClean="0"/>
              <a:t> or </a:t>
            </a:r>
            <a:r>
              <a:rPr lang="en-US" dirty="0" smtClean="0">
                <a:latin typeface="Courier"/>
                <a:cs typeface="Courier"/>
              </a:rPr>
              <a:t>char </a:t>
            </a:r>
            <a:r>
              <a:rPr lang="en-US" dirty="0" err="1" smtClean="0">
                <a:latin typeface="Courier"/>
                <a:cs typeface="Courier"/>
              </a:rPr>
              <a:t>cArr</a:t>
            </a:r>
            <a:r>
              <a:rPr lang="en-US" dirty="0" smtClean="0">
                <a:latin typeface="Courier"/>
                <a:cs typeface="Courier"/>
              </a:rPr>
              <a:t>[10];</a:t>
            </a:r>
          </a:p>
          <a:p>
            <a:r>
              <a:rPr lang="en-US" dirty="0" smtClean="0"/>
              <a:t>we access </a:t>
            </a:r>
            <a:r>
              <a:rPr lang="en-US" dirty="0" err="1" smtClean="0">
                <a:latin typeface="Courier"/>
                <a:cs typeface="Courier"/>
              </a:rPr>
              <a:t>cArr</a:t>
            </a:r>
            <a:r>
              <a:rPr lang="en-US" dirty="0" smtClean="0">
                <a:latin typeface="Courier"/>
                <a:cs typeface="Courier"/>
              </a:rPr>
              <a:t>[2]</a:t>
            </a:r>
            <a:r>
              <a:rPr lang="en-US" dirty="0" smtClean="0"/>
              <a:t> or </a:t>
            </a:r>
            <a:r>
              <a:rPr lang="en-US" dirty="0" err="1" smtClean="0">
                <a:latin typeface="Courier"/>
                <a:cs typeface="Courier"/>
              </a:rPr>
              <a:t>iArr</a:t>
            </a:r>
            <a:r>
              <a:rPr lang="en-US" dirty="0" smtClean="0">
                <a:latin typeface="Courier"/>
                <a:cs typeface="Courier"/>
              </a:rPr>
              <a:t>[5]</a:t>
            </a:r>
            <a:r>
              <a:rPr lang="en-US" dirty="0" smtClean="0"/>
              <a:t> in the same manner regardless of how the data is stored.</a:t>
            </a:r>
          </a:p>
          <a:p>
            <a:r>
              <a:rPr lang="en-US" dirty="0" smtClean="0"/>
              <a:t>We can do the same with objects.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024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latin typeface="Calibri"/>
                <a:cs typeface="Calibri"/>
              </a:rPr>
              <a:t>W</a:t>
            </a:r>
            <a:r>
              <a:rPr lang="en-US" dirty="0" smtClean="0">
                <a:latin typeface="Calibri"/>
                <a:cs typeface="Calibri"/>
              </a:rPr>
              <a:t>e access </a:t>
            </a:r>
            <a:r>
              <a:rPr lang="en-US" dirty="0" err="1" smtClean="0">
                <a:latin typeface="Courier"/>
                <a:cs typeface="Courier"/>
              </a:rPr>
              <a:t>cArr</a:t>
            </a:r>
            <a:r>
              <a:rPr lang="en-US" dirty="0" smtClean="0">
                <a:latin typeface="Courier"/>
                <a:cs typeface="Courier"/>
              </a:rPr>
              <a:t>[2]</a:t>
            </a:r>
            <a:r>
              <a:rPr lang="en-US" dirty="0" smtClean="0">
                <a:latin typeface="Calibri"/>
                <a:cs typeface="Calibri"/>
              </a:rPr>
              <a:t> or </a:t>
            </a:r>
            <a:r>
              <a:rPr lang="en-US" dirty="0" err="1" smtClean="0">
                <a:latin typeface="Courier"/>
                <a:cs typeface="Courier"/>
              </a:rPr>
              <a:t>iArr</a:t>
            </a:r>
            <a:r>
              <a:rPr lang="en-US" dirty="0" smtClean="0">
                <a:latin typeface="Courier"/>
                <a:cs typeface="Courier"/>
              </a:rPr>
              <a:t>[5</a:t>
            </a:r>
            <a:r>
              <a:rPr lang="en-US" dirty="0" smtClean="0">
                <a:latin typeface="Calibri"/>
                <a:cs typeface="Calibri"/>
              </a:rPr>
              <a:t>] in the same manner regardless of how the data is stored.  We can do the same with objects.</a:t>
            </a:r>
          </a:p>
          <a:p>
            <a:r>
              <a:rPr lang="en-US" dirty="0" err="1" smtClean="0">
                <a:latin typeface="Courier"/>
                <a:cs typeface="Courier"/>
              </a:rPr>
              <a:t>cArr</a:t>
            </a:r>
            <a:r>
              <a:rPr lang="en-US" dirty="0" smtClean="0">
                <a:latin typeface="Courier"/>
                <a:cs typeface="Courier"/>
              </a:rPr>
              <a:t>[2]</a:t>
            </a:r>
            <a:r>
              <a:rPr lang="en-US" dirty="0" smtClean="0"/>
              <a:t> means give me the data at memory address </a:t>
            </a:r>
            <a:r>
              <a:rPr lang="en-US" dirty="0" err="1" smtClean="0">
                <a:latin typeface="Courier"/>
                <a:cs typeface="Courier"/>
              </a:rPr>
              <a:t>cArr</a:t>
            </a:r>
            <a:r>
              <a:rPr lang="en-US" dirty="0" smtClean="0">
                <a:latin typeface="Courier"/>
                <a:cs typeface="Courier"/>
              </a:rPr>
              <a:t> + 2</a:t>
            </a:r>
          </a:p>
          <a:p>
            <a:r>
              <a:rPr lang="en-US" dirty="0" err="1" smtClean="0">
                <a:latin typeface="Courier"/>
                <a:cs typeface="Courier"/>
              </a:rPr>
              <a:t>iArr</a:t>
            </a:r>
            <a:r>
              <a:rPr lang="en-US" dirty="0" smtClean="0">
                <a:latin typeface="Courier"/>
                <a:cs typeface="Courier"/>
              </a:rPr>
              <a:t>[5]</a:t>
            </a:r>
            <a:r>
              <a:rPr lang="en-US" dirty="0" smtClean="0"/>
              <a:t> means give me the data at memory address </a:t>
            </a:r>
            <a:r>
              <a:rPr lang="en-US" dirty="0" err="1" smtClean="0">
                <a:latin typeface="Courier"/>
                <a:cs typeface="Courier"/>
              </a:rPr>
              <a:t>iArr</a:t>
            </a:r>
            <a:r>
              <a:rPr lang="en-US" dirty="0" smtClean="0">
                <a:latin typeface="Courier"/>
                <a:cs typeface="Courier"/>
              </a:rPr>
              <a:t> + 5*4</a:t>
            </a:r>
            <a:r>
              <a:rPr lang="en-US" dirty="0" smtClean="0"/>
              <a:t>, assuming a 32-bit system</a:t>
            </a:r>
          </a:p>
          <a:p>
            <a:r>
              <a:rPr lang="en-US" dirty="0" smtClean="0"/>
              <a:t>Assume the array name is a label that refers to an offset in memory.</a:t>
            </a:r>
          </a:p>
          <a:p>
            <a:r>
              <a:rPr lang="en-US" dirty="0" smtClean="0"/>
              <a:t>Assuming </a:t>
            </a:r>
            <a:r>
              <a:rPr lang="en-US" dirty="0" smtClean="0">
                <a:latin typeface="Courier"/>
                <a:cs typeface="Courier"/>
              </a:rPr>
              <a:t>memory</a:t>
            </a:r>
            <a:r>
              <a:rPr lang="en-US" dirty="0" smtClean="0"/>
              <a:t> is an array, we are saying </a:t>
            </a:r>
            <a:r>
              <a:rPr lang="en-US" dirty="0">
                <a:latin typeface="Courier"/>
                <a:cs typeface="Courier"/>
              </a:rPr>
              <a:t>m</a:t>
            </a:r>
            <a:r>
              <a:rPr lang="en-US" dirty="0" smtClean="0">
                <a:latin typeface="Courier"/>
                <a:cs typeface="Courier"/>
              </a:rPr>
              <a:t>emory[label + array index]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cArr</a:t>
            </a:r>
            <a:r>
              <a:rPr lang="en-US" dirty="0" smtClean="0"/>
              <a:t>[2] means give me the data at memory address </a:t>
            </a:r>
            <a:r>
              <a:rPr lang="en-US" dirty="0" err="1" smtClean="0"/>
              <a:t>cArr</a:t>
            </a:r>
            <a:r>
              <a:rPr lang="en-US" dirty="0" smtClean="0"/>
              <a:t> + 2</a:t>
            </a:r>
          </a:p>
          <a:p>
            <a:r>
              <a:rPr lang="en-US" dirty="0" err="1" smtClean="0"/>
              <a:t>iArr</a:t>
            </a:r>
            <a:r>
              <a:rPr lang="en-US" dirty="0" smtClean="0"/>
              <a:t>[5] means give me the data at memory address </a:t>
            </a:r>
            <a:r>
              <a:rPr lang="en-US" dirty="0" err="1" smtClean="0"/>
              <a:t>iArr</a:t>
            </a:r>
            <a:r>
              <a:rPr lang="en-US" dirty="0" smtClean="0"/>
              <a:t> + 5*4, assuming 32-bit integers.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281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in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Given the following example:</a:t>
            </a:r>
          </a:p>
          <a:p>
            <a:pPr marL="0" indent="0">
              <a:buNone/>
            </a:pP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 err="1" smtClean="0">
                <a:latin typeface="Courier"/>
                <a:cs typeface="Courier"/>
              </a:rPr>
              <a:t>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arr</a:t>
            </a:r>
            <a:r>
              <a:rPr lang="en-US" dirty="0" smtClean="0">
                <a:latin typeface="Courier"/>
                <a:cs typeface="Courier"/>
              </a:rPr>
              <a:t>[10];</a:t>
            </a: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f</a:t>
            </a:r>
            <a:r>
              <a:rPr lang="en-US" dirty="0" smtClean="0">
                <a:latin typeface="Courier"/>
                <a:cs typeface="Courier"/>
              </a:rPr>
              <a:t>or(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 = 0; 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 &lt; 10; 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++) {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arr</a:t>
            </a:r>
            <a:r>
              <a:rPr lang="en-US" dirty="0" smtClean="0">
                <a:latin typeface="Courier"/>
                <a:cs typeface="Courier"/>
              </a:rPr>
              <a:t>[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] = 1+i;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</a:t>
            </a:r>
            <a:r>
              <a:rPr lang="en-US" dirty="0" err="1" smtClean="0">
                <a:latin typeface="Courier"/>
                <a:cs typeface="Courier"/>
              </a:rPr>
              <a:t>arr</a:t>
            </a:r>
            <a:r>
              <a:rPr lang="en-US" dirty="0" smtClean="0">
                <a:latin typeface="Courier"/>
                <a:cs typeface="Courier"/>
              </a:rPr>
              <a:t>[%d] is %d\n",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</a:t>
            </a:r>
            <a:r>
              <a:rPr lang="en-US" dirty="0" err="1" smtClean="0">
                <a:latin typeface="Courier"/>
                <a:cs typeface="Courier"/>
              </a:rPr>
              <a:t>i,arr</a:t>
            </a:r>
            <a:r>
              <a:rPr lang="en-US" dirty="0" smtClean="0">
                <a:latin typeface="Courier"/>
                <a:cs typeface="Courier"/>
              </a:rPr>
              <a:t>[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]);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}</a:t>
            </a:r>
            <a:endParaRPr lang="en-US" dirty="0" smtClean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602289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Similar Example in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arr</a:t>
            </a:r>
            <a:r>
              <a:rPr lang="en-US" dirty="0" smtClean="0">
                <a:latin typeface="Courier"/>
                <a:cs typeface="Courier"/>
              </a:rPr>
              <a:t>[10];</a:t>
            </a: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for(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 = 0; 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 &lt; 10; 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++) {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*(</a:t>
            </a:r>
            <a:r>
              <a:rPr lang="en-US" dirty="0" err="1" smtClean="0">
                <a:latin typeface="Courier"/>
                <a:cs typeface="Courier"/>
              </a:rPr>
              <a:t>arr+i</a:t>
            </a:r>
            <a:r>
              <a:rPr lang="en-US" dirty="0" smtClean="0">
                <a:latin typeface="Courier"/>
                <a:cs typeface="Courier"/>
              </a:rPr>
              <a:t>) = 1+i;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</a:t>
            </a:r>
            <a:r>
              <a:rPr lang="en-US" dirty="0" err="1" smtClean="0">
                <a:latin typeface="Courier"/>
                <a:cs typeface="Courier"/>
              </a:rPr>
              <a:t>arr</a:t>
            </a:r>
            <a:r>
              <a:rPr lang="en-US" dirty="0" smtClean="0">
                <a:latin typeface="Courier"/>
                <a:cs typeface="Courier"/>
              </a:rPr>
              <a:t>[%d] is %d\n",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,*(</a:t>
            </a:r>
            <a:r>
              <a:rPr lang="en-US" dirty="0" err="1" smtClean="0">
                <a:latin typeface="Courier"/>
                <a:cs typeface="Courier"/>
              </a:rPr>
              <a:t>arr+i</a:t>
            </a:r>
            <a:r>
              <a:rPr lang="en-US" dirty="0" smtClean="0">
                <a:latin typeface="Courier"/>
                <a:cs typeface="Courier"/>
              </a:rPr>
              <a:t>));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516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Converting to Assembly – Declaring a statically allocated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Declaration and initialization to zero of an integer array is performed in the .data section of an assembly program</a:t>
            </a:r>
          </a:p>
          <a:p>
            <a:r>
              <a:rPr lang="en-US" dirty="0" smtClean="0"/>
              <a:t>Syntax: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Label: .word 0:arraySize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intArr</a:t>
            </a:r>
            <a:r>
              <a:rPr lang="en-US" dirty="0" smtClean="0">
                <a:latin typeface="Courier"/>
                <a:cs typeface="Courier"/>
              </a:rPr>
              <a:t>: .word 0:10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801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1554</Words>
  <Application>Microsoft Macintosh PowerPoint</Application>
  <PresentationFormat>On-screen Show (4:3)</PresentationFormat>
  <Paragraphs>199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Computer Organization – Memory Access</vt:lpstr>
      <vt:lpstr>Last Time</vt:lpstr>
      <vt:lpstr>Hexadecimal Numbers</vt:lpstr>
      <vt:lpstr>Data Storage In Arrays</vt:lpstr>
      <vt:lpstr>An Analysis of Arrays</vt:lpstr>
      <vt:lpstr>Arrays</vt:lpstr>
      <vt:lpstr>An Example in C</vt:lpstr>
      <vt:lpstr>A Similar Example in C</vt:lpstr>
      <vt:lpstr>Converting to Assembly – Declaring a statically allocated array</vt:lpstr>
      <vt:lpstr>Converting to Assembly</vt:lpstr>
      <vt:lpstr>Array Offsets in Assembly</vt:lpstr>
      <vt:lpstr>Loading Array Data</vt:lpstr>
      <vt:lpstr>Issues with Low Level Memory</vt:lpstr>
      <vt:lpstr>Example</vt:lpstr>
      <vt:lpstr>Example Continued</vt:lpstr>
      <vt:lpstr>Load Word</vt:lpstr>
      <vt:lpstr>Store Word</vt:lpstr>
      <vt:lpstr>Example</vt:lpstr>
      <vt:lpstr>In Class Questions</vt:lpstr>
      <vt:lpstr>Example Program</vt:lpstr>
      <vt:lpstr>Example Program Continued</vt:lpstr>
      <vt:lpstr>Example Program Continued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Organization – Memory Access</dc:title>
  <dc:creator>David</dc:creator>
  <cp:lastModifiedBy>David</cp:lastModifiedBy>
  <cp:revision>9</cp:revision>
  <dcterms:created xsi:type="dcterms:W3CDTF">2015-01-25T21:55:18Z</dcterms:created>
  <dcterms:modified xsi:type="dcterms:W3CDTF">2015-01-26T03:22:59Z</dcterms:modified>
</cp:coreProperties>
</file>