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0" d="100"/>
          <a:sy n="80" d="100"/>
        </p:scale>
        <p:origin x="-112" y="-2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printerSettings" Target="printerSettings/printerSettings1.bin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4B2DD-5E92-9947-9F6C-684280E1F14A}" type="datetimeFigureOut">
              <a:rPr lang="en-US" smtClean="0"/>
              <a:t>1/25/15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A21DF-E0EE-7B4A-8708-43B83BDD99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1877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4B2DD-5E92-9947-9F6C-684280E1F14A}" type="datetimeFigureOut">
              <a:rPr lang="en-US" smtClean="0"/>
              <a:t>1/25/15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A21DF-E0EE-7B4A-8708-43B83BDD99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35923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4B2DD-5E92-9947-9F6C-684280E1F14A}" type="datetimeFigureOut">
              <a:rPr lang="en-US" smtClean="0"/>
              <a:t>1/25/15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A21DF-E0EE-7B4A-8708-43B83BDD99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14724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4B2DD-5E92-9947-9F6C-684280E1F14A}" type="datetimeFigureOut">
              <a:rPr lang="en-US" smtClean="0"/>
              <a:t>1/25/15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A21DF-E0EE-7B4A-8708-43B83BDD99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42575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4B2DD-5E92-9947-9F6C-684280E1F14A}" type="datetimeFigureOut">
              <a:rPr lang="en-US" smtClean="0"/>
              <a:t>1/25/15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A21DF-E0EE-7B4A-8708-43B83BDD99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63693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4B2DD-5E92-9947-9F6C-684280E1F14A}" type="datetimeFigureOut">
              <a:rPr lang="en-US" smtClean="0"/>
              <a:t>1/25/15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A21DF-E0EE-7B4A-8708-43B83BDD99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20468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4B2DD-5E92-9947-9F6C-684280E1F14A}" type="datetimeFigureOut">
              <a:rPr lang="en-US" smtClean="0"/>
              <a:t>1/25/15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A21DF-E0EE-7B4A-8708-43B83BDD99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32640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4B2DD-5E92-9947-9F6C-684280E1F14A}" type="datetimeFigureOut">
              <a:rPr lang="en-US" smtClean="0"/>
              <a:t>1/25/15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A21DF-E0EE-7B4A-8708-43B83BDD99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7797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4B2DD-5E92-9947-9F6C-684280E1F14A}" type="datetimeFigureOut">
              <a:rPr lang="en-US" smtClean="0"/>
              <a:t>1/25/15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A21DF-E0EE-7B4A-8708-43B83BDD99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60142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4B2DD-5E92-9947-9F6C-684280E1F14A}" type="datetimeFigureOut">
              <a:rPr lang="en-US" smtClean="0"/>
              <a:t>1/25/15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A21DF-E0EE-7B4A-8708-43B83BDD99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47597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4B2DD-5E92-9947-9F6C-684280E1F14A}" type="datetimeFigureOut">
              <a:rPr lang="en-US" smtClean="0"/>
              <a:t>1/25/15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A21DF-E0EE-7B4A-8708-43B83BDD99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17802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44B2DD-5E92-9947-9F6C-684280E1F14A}" type="datetimeFigureOut">
              <a:rPr lang="en-US" smtClean="0"/>
              <a:t>1/25/15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7A21DF-E0EE-7B4A-8708-43B83BDD99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03850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Computer Organization - </a:t>
            </a:r>
            <a:r>
              <a:rPr lang="en-US" dirty="0" err="1" smtClean="0"/>
              <a:t>Syscalls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David </a:t>
            </a:r>
            <a:r>
              <a:rPr lang="en-US" dirty="0" err="1" smtClean="0"/>
              <a:t>Monismith</a:t>
            </a:r>
            <a:endParaRPr lang="en-US" dirty="0" smtClean="0"/>
          </a:p>
          <a:p>
            <a:r>
              <a:rPr lang="en-US" dirty="0" smtClean="0"/>
              <a:t>Jan. 28, 2015</a:t>
            </a:r>
          </a:p>
          <a:p>
            <a:r>
              <a:rPr lang="en-US" dirty="0" smtClean="0"/>
              <a:t>Based on notes from Patterson and Hennessy Text and from Dr. Bill </a:t>
            </a:r>
            <a:r>
              <a:rPr lang="en-US" dirty="0" err="1" smtClean="0"/>
              <a:t>Siever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91342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System Call Syntax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Syntax</a:t>
            </a:r>
          </a:p>
          <a:p>
            <a:pPr marL="0" indent="0">
              <a:buNone/>
            </a:pPr>
            <a:endParaRPr lang="en-US" dirty="0" smtClean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sz="2800" dirty="0" smtClean="0">
                <a:latin typeface="Courier"/>
                <a:cs typeface="Courier"/>
              </a:rPr>
              <a:t>li $v0, A_NUMBER</a:t>
            </a:r>
          </a:p>
          <a:p>
            <a:pPr marL="0" indent="0">
              <a:buNone/>
            </a:pPr>
            <a:r>
              <a:rPr lang="en-US" sz="2800" dirty="0" smtClean="0">
                <a:latin typeface="Courier"/>
                <a:cs typeface="Courier"/>
              </a:rPr>
              <a:t>   #note that A_NUMBER must be a</a:t>
            </a:r>
          </a:p>
          <a:p>
            <a:pPr marL="0" indent="0">
              <a:buNone/>
            </a:pPr>
            <a:r>
              <a:rPr lang="en-US" sz="2800" dirty="0">
                <a:latin typeface="Courier"/>
                <a:cs typeface="Courier"/>
              </a:rPr>
              <a:t> </a:t>
            </a:r>
            <a:r>
              <a:rPr lang="en-US" sz="2800" dirty="0" smtClean="0">
                <a:latin typeface="Courier"/>
                <a:cs typeface="Courier"/>
              </a:rPr>
              <a:t>  #numerical value</a:t>
            </a:r>
          </a:p>
          <a:p>
            <a:pPr marL="0" indent="0">
              <a:buNone/>
            </a:pPr>
            <a:r>
              <a:rPr lang="en-US" sz="2800" dirty="0" smtClean="0">
                <a:latin typeface="Courier"/>
                <a:cs typeface="Courier"/>
              </a:rPr>
              <a:t>#load any arguments here</a:t>
            </a:r>
          </a:p>
          <a:p>
            <a:pPr marL="0" indent="0">
              <a:buNone/>
            </a:pPr>
            <a:r>
              <a:rPr lang="en-US" sz="2800" dirty="0" err="1" smtClean="0">
                <a:latin typeface="Courier"/>
                <a:cs typeface="Courier"/>
              </a:rPr>
              <a:t>syscall</a:t>
            </a:r>
            <a:endParaRPr lang="en-US" sz="2800" dirty="0"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127631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Hexadecimal Numbers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1176229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Recall that memory is addressed in binary (32 or 64-bit)</a:t>
            </a:r>
          </a:p>
          <a:p>
            <a:r>
              <a:rPr lang="en-US" dirty="0" smtClean="0"/>
              <a:t>If </a:t>
            </a:r>
            <a:r>
              <a:rPr lang="en-US" dirty="0" smtClean="0"/>
              <a:t>we use base 16 or hexadecimal numbers, these values can be represented in a more compact manner.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193640" y="2776429"/>
            <a:ext cx="4640307" cy="38472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sz="2700" dirty="0" smtClean="0">
                <a:latin typeface="Courier"/>
                <a:cs typeface="Courier"/>
              </a:rPr>
              <a:t>1000	-&gt; 8</a:t>
            </a:r>
          </a:p>
          <a:p>
            <a:r>
              <a:rPr lang="hr-HR" sz="2700" dirty="0" smtClean="0">
                <a:latin typeface="Courier"/>
                <a:cs typeface="Courier"/>
              </a:rPr>
              <a:t>1001	-&gt; 9</a:t>
            </a:r>
          </a:p>
          <a:p>
            <a:r>
              <a:rPr lang="hr-HR" sz="2700" dirty="0" smtClean="0">
                <a:latin typeface="Courier"/>
                <a:cs typeface="Courier"/>
              </a:rPr>
              <a:t>1010	-&gt; A (10 decimal)</a:t>
            </a:r>
          </a:p>
          <a:p>
            <a:r>
              <a:rPr lang="hr-HR" sz="2700" dirty="0" smtClean="0">
                <a:latin typeface="Courier"/>
                <a:cs typeface="Courier"/>
              </a:rPr>
              <a:t>1011	-&gt; B (11 decimal)</a:t>
            </a:r>
          </a:p>
          <a:p>
            <a:r>
              <a:rPr lang="hr-HR" sz="2700" dirty="0" smtClean="0">
                <a:latin typeface="Courier"/>
                <a:cs typeface="Courier"/>
              </a:rPr>
              <a:t>1100	-&gt; C (12 decimal)</a:t>
            </a:r>
          </a:p>
          <a:p>
            <a:r>
              <a:rPr lang="hr-HR" sz="2700" dirty="0" smtClean="0">
                <a:latin typeface="Courier"/>
                <a:cs typeface="Courier"/>
              </a:rPr>
              <a:t>1101	-&gt; D (13 decimal)</a:t>
            </a:r>
          </a:p>
          <a:p>
            <a:r>
              <a:rPr lang="hr-HR" sz="2700" dirty="0" smtClean="0">
                <a:latin typeface="Courier"/>
                <a:cs typeface="Courier"/>
              </a:rPr>
              <a:t>1110	-&gt; E (14 decimal)</a:t>
            </a:r>
          </a:p>
          <a:p>
            <a:r>
              <a:rPr lang="hr-HR" sz="2700" dirty="0" smtClean="0">
                <a:latin typeface="Courier"/>
                <a:cs typeface="Courier"/>
              </a:rPr>
              <a:t>1111	-&gt; F (15 decimal)</a:t>
            </a:r>
            <a:endParaRPr lang="en-US" sz="2700" dirty="0" smtClean="0">
              <a:latin typeface="Courier"/>
              <a:cs typeface="Courier"/>
            </a:endParaRPr>
          </a:p>
          <a:p>
            <a:endParaRPr lang="en-US" sz="2800" dirty="0">
              <a:latin typeface="Courier"/>
              <a:cs typeface="Courier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30274" y="2776429"/>
            <a:ext cx="2938483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700" dirty="0" smtClean="0">
                <a:latin typeface="Courier"/>
                <a:cs typeface="Courier"/>
              </a:rPr>
              <a:t>0000	-&gt; 0</a:t>
            </a:r>
          </a:p>
          <a:p>
            <a:r>
              <a:rPr lang="hr-HR" sz="2700" dirty="0" smtClean="0">
                <a:latin typeface="Courier"/>
                <a:cs typeface="Courier"/>
              </a:rPr>
              <a:t>0001	-&gt; 1</a:t>
            </a:r>
          </a:p>
          <a:p>
            <a:r>
              <a:rPr lang="hr-HR" sz="2700" dirty="0" smtClean="0">
                <a:latin typeface="Courier"/>
                <a:cs typeface="Courier"/>
              </a:rPr>
              <a:t>0010	-&gt; 2</a:t>
            </a:r>
          </a:p>
          <a:p>
            <a:r>
              <a:rPr lang="hr-HR" sz="2700" dirty="0" smtClean="0">
                <a:latin typeface="Courier"/>
                <a:cs typeface="Courier"/>
              </a:rPr>
              <a:t>0011	-&gt; 3</a:t>
            </a:r>
          </a:p>
          <a:p>
            <a:r>
              <a:rPr lang="hr-HR" sz="2700" dirty="0" smtClean="0">
                <a:latin typeface="Courier"/>
                <a:cs typeface="Courier"/>
              </a:rPr>
              <a:t>0100	-&gt; 4</a:t>
            </a:r>
          </a:p>
          <a:p>
            <a:r>
              <a:rPr lang="hr-HR" sz="2700" dirty="0" smtClean="0">
                <a:latin typeface="Courier"/>
                <a:cs typeface="Courier"/>
              </a:rPr>
              <a:t>0101	-&gt; 5</a:t>
            </a:r>
          </a:p>
          <a:p>
            <a:r>
              <a:rPr lang="hr-HR" sz="2700" dirty="0" smtClean="0">
                <a:latin typeface="Courier"/>
                <a:cs typeface="Courier"/>
              </a:rPr>
              <a:t>0110	-&gt; 6</a:t>
            </a:r>
          </a:p>
          <a:p>
            <a:r>
              <a:rPr lang="hr-HR" sz="2700" dirty="0" smtClean="0">
                <a:latin typeface="Courier"/>
                <a:cs typeface="Courier"/>
              </a:rPr>
              <a:t>0111	-&gt; 7</a:t>
            </a:r>
          </a:p>
        </p:txBody>
      </p:sp>
    </p:spTree>
    <p:extLst>
      <p:ext uri="{BB962C8B-B14F-4D97-AF65-F5344CB8AC3E}">
        <p14:creationId xmlns:p14="http://schemas.microsoft.com/office/powerpoint/2010/main" val="10353000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Time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Next time we will look at memory and at how exactly data is stored.</a:t>
            </a:r>
          </a:p>
          <a:p>
            <a:r>
              <a:rPr lang="en-US" dirty="0" smtClean="0"/>
              <a:t>One of the reasons we need to look at binary and hex values is so we can understand how data is stored in memory.</a:t>
            </a:r>
          </a:p>
          <a:p>
            <a:r>
              <a:rPr lang="en-US" dirty="0" smtClean="0"/>
              <a:t>In particular, we will look at arrays.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68726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Last Time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MIPS registers</a:t>
            </a:r>
          </a:p>
          <a:p>
            <a:r>
              <a:rPr lang="en-US" dirty="0" smtClean="0"/>
              <a:t>MIPS mathematics instructions</a:t>
            </a:r>
          </a:p>
          <a:p>
            <a:r>
              <a:rPr lang="en-US" dirty="0" smtClean="0"/>
              <a:t>A start on memory and hexadecimal numbers</a:t>
            </a:r>
          </a:p>
        </p:txBody>
      </p:sp>
    </p:spTree>
    <p:extLst>
      <p:ext uri="{BB962C8B-B14F-4D97-AF65-F5344CB8AC3E}">
        <p14:creationId xmlns:p14="http://schemas.microsoft.com/office/powerpoint/2010/main" val="21005141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This Time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will continue with memory soon, but first, we will look at system calls for printing data.</a:t>
            </a:r>
          </a:p>
          <a:p>
            <a:r>
              <a:rPr lang="en-US" dirty="0" smtClean="0"/>
              <a:t>As an in class exercise, download MARS if you haven't done so yet.</a:t>
            </a:r>
          </a:p>
          <a:p>
            <a:r>
              <a:rPr lang="en-US" dirty="0" smtClean="0"/>
              <a:t>Copy and paste the </a:t>
            </a:r>
            <a:r>
              <a:rPr lang="en-US" dirty="0" err="1" smtClean="0"/>
              <a:t>HelloWorld.asm</a:t>
            </a:r>
            <a:r>
              <a:rPr lang="en-US" dirty="0" smtClean="0"/>
              <a:t> file from the class website into the MARS editor.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71474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 dirty="0" smtClean="0"/>
              <a:t>A .</a:t>
            </a:r>
            <a:r>
              <a:rPr lang="en-US" dirty="0" err="1" smtClean="0"/>
              <a:t>asm</a:t>
            </a:r>
            <a:r>
              <a:rPr lang="en-US" dirty="0" smtClean="0"/>
              <a:t> program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6375" y="1044575"/>
            <a:ext cx="8747125" cy="48768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600" dirty="0" smtClean="0">
                <a:latin typeface="Courier"/>
                <a:cs typeface="Courier"/>
              </a:rPr>
              <a:t>#Program: Hello, World!</a:t>
            </a:r>
          </a:p>
          <a:p>
            <a:pPr marL="0" indent="0">
              <a:buNone/>
            </a:pPr>
            <a:r>
              <a:rPr lang="en-US" sz="1600" dirty="0" smtClean="0">
                <a:latin typeface="Courier"/>
                <a:cs typeface="Courier"/>
              </a:rPr>
              <a:t>.data #data declaration section</a:t>
            </a:r>
          </a:p>
          <a:p>
            <a:pPr marL="0" indent="0">
              <a:buNone/>
            </a:pPr>
            <a:endParaRPr lang="en-US" sz="1600" dirty="0" smtClean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sz="1600" dirty="0" smtClean="0">
                <a:latin typeface="Courier"/>
                <a:cs typeface="Courier"/>
              </a:rPr>
              <a:t>Greeting: .</a:t>
            </a:r>
            <a:r>
              <a:rPr lang="en-US" sz="1600" dirty="0" err="1" smtClean="0">
                <a:latin typeface="Courier"/>
                <a:cs typeface="Courier"/>
              </a:rPr>
              <a:t>asciiz</a:t>
            </a:r>
            <a:r>
              <a:rPr lang="en-US" sz="1600" dirty="0" smtClean="0">
                <a:latin typeface="Courier"/>
                <a:cs typeface="Courier"/>
              </a:rPr>
              <a:t> "\</a:t>
            </a:r>
            <a:r>
              <a:rPr lang="en-US" sz="1600" dirty="0" err="1" smtClean="0">
                <a:latin typeface="Courier"/>
                <a:cs typeface="Courier"/>
              </a:rPr>
              <a:t>nHello</a:t>
            </a:r>
            <a:r>
              <a:rPr lang="en-US" sz="1600" dirty="0" smtClean="0">
                <a:latin typeface="Courier"/>
                <a:cs typeface="Courier"/>
              </a:rPr>
              <a:t>, World!\n"</a:t>
            </a:r>
          </a:p>
          <a:p>
            <a:pPr marL="0" indent="0">
              <a:buNone/>
            </a:pPr>
            <a:endParaRPr lang="en-US" sz="1600" dirty="0" smtClean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sz="1600" dirty="0" smtClean="0">
                <a:latin typeface="Courier"/>
                <a:cs typeface="Courier"/>
              </a:rPr>
              <a:t>.text #start of code section</a:t>
            </a:r>
          </a:p>
          <a:p>
            <a:pPr marL="0" indent="0">
              <a:buNone/>
            </a:pPr>
            <a:endParaRPr lang="en-US" sz="1600" dirty="0" smtClean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sz="1600" dirty="0" smtClean="0">
                <a:latin typeface="Courier"/>
                <a:cs typeface="Courier"/>
              </a:rPr>
              <a:t>main:  #execution begins with the label "main"</a:t>
            </a:r>
          </a:p>
          <a:p>
            <a:pPr marL="0" indent="0">
              <a:buNone/>
            </a:pPr>
            <a:endParaRPr lang="en-US" sz="1600" dirty="0" smtClean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sz="1600" dirty="0" smtClean="0">
                <a:latin typeface="Courier"/>
                <a:cs typeface="Courier"/>
              </a:rPr>
              <a:t>        li  $v0, 4           #system call code for printing string = 4</a:t>
            </a:r>
          </a:p>
          <a:p>
            <a:pPr marL="0" indent="0">
              <a:buNone/>
            </a:pPr>
            <a:r>
              <a:rPr lang="en-US" sz="1600" dirty="0" smtClean="0">
                <a:latin typeface="Courier"/>
                <a:cs typeface="Courier"/>
              </a:rPr>
              <a:t>        la  $a0, Greeting    # load address of string to be printed</a:t>
            </a:r>
          </a:p>
          <a:p>
            <a:pPr marL="0" indent="0">
              <a:buNone/>
            </a:pPr>
            <a:r>
              <a:rPr lang="en-US" sz="1600" dirty="0">
                <a:latin typeface="Courier"/>
                <a:cs typeface="Courier"/>
              </a:rPr>
              <a:t> </a:t>
            </a:r>
            <a:r>
              <a:rPr lang="en-US" sz="1600" dirty="0" smtClean="0">
                <a:latin typeface="Courier"/>
                <a:cs typeface="Courier"/>
              </a:rPr>
              <a:t>                            # into $a0</a:t>
            </a:r>
          </a:p>
          <a:p>
            <a:pPr marL="0" indent="0">
              <a:buNone/>
            </a:pPr>
            <a:r>
              <a:rPr lang="en-US" sz="1600" dirty="0" smtClean="0">
                <a:latin typeface="Courier"/>
                <a:cs typeface="Courier"/>
              </a:rPr>
              <a:t>        </a:t>
            </a:r>
            <a:r>
              <a:rPr lang="en-US" sz="1600" dirty="0" err="1" smtClean="0">
                <a:latin typeface="Courier"/>
                <a:cs typeface="Courier"/>
              </a:rPr>
              <a:t>syscall</a:t>
            </a:r>
            <a:r>
              <a:rPr lang="en-US" sz="1600" dirty="0" smtClean="0">
                <a:latin typeface="Courier"/>
                <a:cs typeface="Courier"/>
              </a:rPr>
              <a:t>              # call operating system to perform</a:t>
            </a:r>
          </a:p>
          <a:p>
            <a:pPr marL="0" indent="0">
              <a:buNone/>
            </a:pPr>
            <a:r>
              <a:rPr lang="en-US" sz="1600" dirty="0">
                <a:latin typeface="Courier"/>
                <a:cs typeface="Courier"/>
              </a:rPr>
              <a:t> </a:t>
            </a:r>
            <a:r>
              <a:rPr lang="en-US" sz="1600" dirty="0" smtClean="0">
                <a:latin typeface="Courier"/>
                <a:cs typeface="Courier"/>
              </a:rPr>
              <a:t>                            # operation</a:t>
            </a:r>
          </a:p>
          <a:p>
            <a:pPr marL="0" indent="0">
              <a:buNone/>
            </a:pPr>
            <a:r>
              <a:rPr lang="en-US" sz="1600" dirty="0" smtClean="0">
                <a:latin typeface="Courier"/>
                <a:cs typeface="Courier"/>
              </a:rPr>
              <a:t>                             # v0 specifies the system function called</a:t>
            </a:r>
          </a:p>
          <a:p>
            <a:pPr marL="0" indent="0">
              <a:buNone/>
            </a:pPr>
            <a:r>
              <a:rPr lang="en-US" sz="1600" dirty="0" smtClean="0">
                <a:latin typeface="Courier"/>
                <a:cs typeface="Courier"/>
              </a:rPr>
              <a:t>                             # </a:t>
            </a:r>
            <a:r>
              <a:rPr lang="en-US" sz="1600" dirty="0" err="1" smtClean="0">
                <a:latin typeface="Courier"/>
                <a:cs typeface="Courier"/>
              </a:rPr>
              <a:t>syscall</a:t>
            </a:r>
            <a:r>
              <a:rPr lang="en-US" sz="1600" dirty="0" smtClean="0">
                <a:latin typeface="Courier"/>
                <a:cs typeface="Courier"/>
              </a:rPr>
              <a:t> takes $v0 (and opt arguments)</a:t>
            </a:r>
          </a:p>
          <a:p>
            <a:pPr marL="0" indent="0">
              <a:buNone/>
            </a:pPr>
            <a:endParaRPr lang="en-US" sz="1600" dirty="0" smtClean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sz="1600" dirty="0" smtClean="0">
                <a:latin typeface="Courier"/>
                <a:cs typeface="Courier"/>
              </a:rPr>
              <a:t>	li  $v0, 10		#system call code for exit</a:t>
            </a:r>
          </a:p>
          <a:p>
            <a:pPr marL="0" indent="0">
              <a:buNone/>
            </a:pPr>
            <a:r>
              <a:rPr lang="en-US" sz="1600" dirty="0" smtClean="0">
                <a:latin typeface="Courier"/>
                <a:cs typeface="Courier"/>
              </a:rPr>
              <a:t>	</a:t>
            </a:r>
            <a:r>
              <a:rPr lang="en-US" sz="1600" dirty="0" err="1" smtClean="0">
                <a:latin typeface="Courier"/>
                <a:cs typeface="Courier"/>
              </a:rPr>
              <a:t>syscall</a:t>
            </a:r>
            <a:endParaRPr lang="en-US" sz="1600" dirty="0"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38120384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ourier"/>
                <a:cs typeface="Courier"/>
              </a:rPr>
              <a:t>.data</a:t>
            </a:r>
            <a:r>
              <a:rPr lang="en-US" dirty="0" smtClean="0"/>
              <a:t> Section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>
                <a:latin typeface="Courier"/>
                <a:cs typeface="Courier"/>
              </a:rPr>
              <a:t>.data</a:t>
            </a:r>
            <a:r>
              <a:rPr lang="en-US" dirty="0" smtClean="0"/>
              <a:t> is where data stored in memory will be declared.</a:t>
            </a:r>
          </a:p>
          <a:p>
            <a:r>
              <a:rPr lang="en-US" dirty="0" smtClean="0"/>
              <a:t>The memory for this data is statically allocated.  That is, it is allocated before the program runs.</a:t>
            </a:r>
          </a:p>
          <a:p>
            <a:r>
              <a:rPr lang="en-US" dirty="0" smtClean="0"/>
              <a:t>We use labels to refer to sections of memory.</a:t>
            </a:r>
          </a:p>
          <a:p>
            <a:r>
              <a:rPr lang="en-US" dirty="0" smtClean="0"/>
              <a:t>Labels consist of a name followed by a colon.</a:t>
            </a:r>
          </a:p>
          <a:p>
            <a:r>
              <a:rPr lang="en-US" dirty="0" smtClean="0"/>
              <a:t>We can allocate a string by using a directive.</a:t>
            </a:r>
          </a:p>
          <a:p>
            <a:r>
              <a:rPr lang="en-US" dirty="0" smtClean="0">
                <a:latin typeface="Courier"/>
                <a:cs typeface="Courier"/>
              </a:rPr>
              <a:t>.</a:t>
            </a:r>
            <a:r>
              <a:rPr lang="en-US" dirty="0" err="1" smtClean="0">
                <a:latin typeface="Courier"/>
                <a:cs typeface="Courier"/>
              </a:rPr>
              <a:t>asciiz</a:t>
            </a:r>
            <a:r>
              <a:rPr lang="en-US" dirty="0" smtClean="0"/>
              <a:t> is a directive that tells the assembler we would like a string.</a:t>
            </a:r>
          </a:p>
          <a:p>
            <a:r>
              <a:rPr lang="en-US" dirty="0" smtClean="0"/>
              <a:t>The z in </a:t>
            </a:r>
            <a:r>
              <a:rPr lang="en-US" dirty="0" smtClean="0">
                <a:latin typeface="Courier"/>
                <a:cs typeface="Courier"/>
              </a:rPr>
              <a:t>.</a:t>
            </a:r>
            <a:r>
              <a:rPr lang="en-US" dirty="0" err="1" smtClean="0">
                <a:latin typeface="Courier"/>
                <a:cs typeface="Courier"/>
              </a:rPr>
              <a:t>asciiz</a:t>
            </a:r>
            <a:r>
              <a:rPr lang="en-US" dirty="0" smtClean="0"/>
              <a:t> refers to the fact that strings must be </a:t>
            </a:r>
            <a:r>
              <a:rPr lang="en-US" dirty="0" smtClean="0">
                <a:latin typeface="Courier"/>
                <a:cs typeface="Courier"/>
              </a:rPr>
              <a:t>NULL</a:t>
            </a:r>
            <a:r>
              <a:rPr lang="en-US" dirty="0" smtClean="0"/>
              <a:t> terminated.</a:t>
            </a:r>
          </a:p>
          <a:p>
            <a:r>
              <a:rPr lang="en-US" dirty="0" smtClean="0"/>
              <a:t>They must end in a </a:t>
            </a:r>
            <a:r>
              <a:rPr lang="en-US" dirty="0" smtClean="0">
                <a:latin typeface="Courier"/>
                <a:cs typeface="Courier"/>
              </a:rPr>
              <a:t>NULL</a:t>
            </a:r>
            <a:r>
              <a:rPr lang="en-US" dirty="0" smtClean="0"/>
              <a:t> or </a:t>
            </a:r>
            <a:r>
              <a:rPr lang="en-US" dirty="0" smtClean="0">
                <a:latin typeface="Courier"/>
                <a:cs typeface="Courier"/>
              </a:rPr>
              <a:t>'\0'</a:t>
            </a:r>
            <a:r>
              <a:rPr lang="en-US" dirty="0" smtClean="0"/>
              <a:t> character.</a:t>
            </a:r>
          </a:p>
          <a:p>
            <a:r>
              <a:rPr lang="en-US" dirty="0" smtClean="0"/>
              <a:t>Strings are denoted after a directive using double quotes.</a:t>
            </a:r>
          </a:p>
          <a:p>
            <a:r>
              <a:rPr lang="en-US" dirty="0" smtClean="0"/>
              <a:t>Syntax</a:t>
            </a:r>
          </a:p>
          <a:p>
            <a:pPr lvl="1"/>
            <a:r>
              <a:rPr lang="en-US" dirty="0" err="1" smtClean="0">
                <a:latin typeface="Courier"/>
                <a:cs typeface="Courier"/>
              </a:rPr>
              <a:t>Label_name</a:t>
            </a:r>
            <a:r>
              <a:rPr lang="en-US" dirty="0" smtClean="0">
                <a:latin typeface="Courier"/>
                <a:cs typeface="Courier"/>
              </a:rPr>
              <a:t>: .directive </a:t>
            </a:r>
            <a:r>
              <a:rPr lang="en-US" dirty="0" err="1" smtClean="0">
                <a:latin typeface="Courier"/>
                <a:cs typeface="Courier"/>
              </a:rPr>
              <a:t>data_to_be_allocated</a:t>
            </a:r>
            <a:endParaRPr lang="en-US" dirty="0"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7743914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ourier"/>
                <a:cs typeface="Courier"/>
              </a:rPr>
              <a:t>.text</a:t>
            </a:r>
            <a:r>
              <a:rPr lang="en-US" dirty="0" smtClean="0"/>
              <a:t> Section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>
                <a:latin typeface="Courier"/>
                <a:cs typeface="Courier"/>
              </a:rPr>
              <a:t>.text</a:t>
            </a:r>
            <a:r>
              <a:rPr lang="en-US" dirty="0" smtClean="0"/>
              <a:t> is where your instructions are written</a:t>
            </a:r>
          </a:p>
          <a:p>
            <a:r>
              <a:rPr lang="en-US" dirty="0" smtClean="0"/>
              <a:t>Programs always start with the </a:t>
            </a:r>
            <a:r>
              <a:rPr lang="en-US" dirty="0" smtClean="0">
                <a:latin typeface="Courier"/>
                <a:cs typeface="Courier"/>
              </a:rPr>
              <a:t>main:</a:t>
            </a:r>
            <a:r>
              <a:rPr lang="en-US" dirty="0" smtClean="0"/>
              <a:t> label</a:t>
            </a:r>
          </a:p>
          <a:p>
            <a:r>
              <a:rPr lang="en-US" dirty="0" smtClean="0"/>
              <a:t>Procedures may be denoted with other names such as </a:t>
            </a:r>
            <a:r>
              <a:rPr lang="en-US" dirty="0" err="1" smtClean="0">
                <a:latin typeface="Courier"/>
                <a:cs typeface="Courier"/>
              </a:rPr>
              <a:t>my_procedure</a:t>
            </a:r>
            <a:r>
              <a:rPr lang="en-US" dirty="0" smtClean="0">
                <a:latin typeface="Courier"/>
                <a:cs typeface="Courier"/>
              </a:rPr>
              <a:t>:</a:t>
            </a:r>
          </a:p>
          <a:p>
            <a:r>
              <a:rPr lang="en-US" dirty="0" smtClean="0"/>
              <a:t>Instructions follow each label.</a:t>
            </a:r>
          </a:p>
          <a:p>
            <a:r>
              <a:rPr lang="en-US" dirty="0" smtClean="0"/>
              <a:t>The program is terminated using a system call with the code 10.	</a:t>
            </a:r>
          </a:p>
          <a:p>
            <a:r>
              <a:rPr lang="en-US" dirty="0" smtClean="0"/>
              <a:t>Notice that there are two types of instructions used in the Hello, world program.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59641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Load Instructions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li -&gt; load immediate</a:t>
            </a:r>
          </a:p>
          <a:p>
            <a:r>
              <a:rPr lang="en-US" dirty="0" smtClean="0"/>
              <a:t>Immediately load a fixed value such as a constant integer into a register</a:t>
            </a:r>
          </a:p>
          <a:p>
            <a:r>
              <a:rPr lang="en-US" dirty="0" smtClean="0"/>
              <a:t>Example:</a:t>
            </a:r>
          </a:p>
          <a:p>
            <a:pPr lvl="1"/>
            <a:r>
              <a:rPr lang="en-US" dirty="0">
                <a:latin typeface="Courier"/>
                <a:cs typeface="Courier"/>
              </a:rPr>
              <a:t>l</a:t>
            </a:r>
            <a:r>
              <a:rPr lang="en-US" dirty="0" smtClean="0">
                <a:latin typeface="Courier"/>
                <a:cs typeface="Courier"/>
              </a:rPr>
              <a:t>i $t3, 8</a:t>
            </a:r>
          </a:p>
          <a:p>
            <a:pPr lvl="1"/>
            <a:r>
              <a:rPr lang="en-US" dirty="0" smtClean="0"/>
              <a:t>Loads the integer 8 into $t3</a:t>
            </a:r>
          </a:p>
          <a:p>
            <a:pPr lvl="1"/>
            <a:r>
              <a:rPr lang="en-US" dirty="0" smtClean="0"/>
              <a:t>Note that $v0 is a special register.  In this case it is used to specify a system call code.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24874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Load Instructions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la -&gt; load address</a:t>
            </a:r>
          </a:p>
          <a:p>
            <a:r>
              <a:rPr lang="en-US" dirty="0" smtClean="0"/>
              <a:t>Load the address of a memory location into a register</a:t>
            </a:r>
          </a:p>
          <a:p>
            <a:r>
              <a:rPr lang="en-US" dirty="0" smtClean="0"/>
              <a:t>Example</a:t>
            </a:r>
          </a:p>
          <a:p>
            <a:pPr lvl="1"/>
            <a:r>
              <a:rPr lang="en-US" dirty="0" smtClean="0">
                <a:latin typeface="Courier"/>
                <a:cs typeface="Courier"/>
              </a:rPr>
              <a:t>la $a0, Greetings</a:t>
            </a:r>
          </a:p>
          <a:p>
            <a:pPr lvl="1"/>
            <a:r>
              <a:rPr lang="en-US" dirty="0" smtClean="0"/>
              <a:t>Loads the address represented by the label Greetings into the argument register $a0 </a:t>
            </a:r>
          </a:p>
          <a:p>
            <a:r>
              <a:rPr lang="en-US" dirty="0" smtClean="0"/>
              <a:t>Syntax</a:t>
            </a:r>
          </a:p>
          <a:p>
            <a:pPr lvl="1"/>
            <a:r>
              <a:rPr lang="en-US" dirty="0" smtClean="0">
                <a:latin typeface="Courier"/>
                <a:cs typeface="Courier"/>
              </a:rPr>
              <a:t>la </a:t>
            </a:r>
            <a:r>
              <a:rPr lang="en-US" dirty="0" err="1" smtClean="0">
                <a:latin typeface="Courier"/>
                <a:cs typeface="Courier"/>
              </a:rPr>
              <a:t>destination_register</a:t>
            </a:r>
            <a:r>
              <a:rPr lang="en-US" dirty="0" smtClean="0">
                <a:latin typeface="Courier"/>
                <a:cs typeface="Courier"/>
              </a:rPr>
              <a:t>, </a:t>
            </a:r>
            <a:r>
              <a:rPr lang="en-US" dirty="0" err="1" smtClean="0">
                <a:latin typeface="Courier"/>
                <a:cs typeface="Courier"/>
              </a:rPr>
              <a:t>an_address</a:t>
            </a:r>
            <a:endParaRPr lang="en-US" dirty="0" smtClean="0">
              <a:latin typeface="Courier"/>
              <a:cs typeface="Courier"/>
            </a:endParaRPr>
          </a:p>
          <a:p>
            <a:pPr lvl="1"/>
            <a:r>
              <a:rPr lang="en-US" dirty="0" smtClean="0"/>
              <a:t>Note that </a:t>
            </a:r>
            <a:r>
              <a:rPr lang="en-US" dirty="0" err="1" smtClean="0">
                <a:latin typeface="Courier"/>
                <a:cs typeface="Courier"/>
              </a:rPr>
              <a:t>an_address</a:t>
            </a:r>
            <a:r>
              <a:rPr lang="en-US" dirty="0" smtClean="0"/>
              <a:t> may be a label.</a:t>
            </a:r>
          </a:p>
          <a:p>
            <a:pPr lvl="1"/>
            <a:r>
              <a:rPr lang="en-US" dirty="0" smtClean="0"/>
              <a:t>Such labels may refer to strings, arrays, or variables stored in memory.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81524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System Calls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These are used to request a system service such as input, output, or program termination.</a:t>
            </a:r>
          </a:p>
          <a:p>
            <a:r>
              <a:rPr lang="en-US" dirty="0" smtClean="0"/>
              <a:t>A value must be loaded into </a:t>
            </a:r>
            <a:r>
              <a:rPr lang="en-US" dirty="0" smtClean="0">
                <a:latin typeface="Courier"/>
                <a:cs typeface="Courier"/>
              </a:rPr>
              <a:t>$v0</a:t>
            </a:r>
            <a:r>
              <a:rPr lang="en-US" dirty="0" smtClean="0"/>
              <a:t> to specify the type of system call.</a:t>
            </a:r>
          </a:p>
          <a:p>
            <a:r>
              <a:rPr lang="en-US" dirty="0" smtClean="0"/>
              <a:t>Sometimes system calls have arguments.</a:t>
            </a:r>
          </a:p>
          <a:p>
            <a:r>
              <a:rPr lang="en-US" dirty="0" smtClean="0"/>
              <a:t>Arguments are often (but not always) loaded into </a:t>
            </a:r>
            <a:r>
              <a:rPr lang="en-US" dirty="0" smtClean="0">
                <a:latin typeface="Courier"/>
                <a:cs typeface="Courier"/>
              </a:rPr>
              <a:t>$a0</a:t>
            </a:r>
            <a:r>
              <a:rPr lang="en-US" dirty="0" smtClean="0"/>
              <a:t>, an argument register.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44614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672</Words>
  <Application>Microsoft Macintosh PowerPoint</Application>
  <PresentationFormat>On-screen Show (4:3)</PresentationFormat>
  <Paragraphs>104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Computer Organization - Syscalls</vt:lpstr>
      <vt:lpstr>Last Time</vt:lpstr>
      <vt:lpstr>This Time</vt:lpstr>
      <vt:lpstr>A .asm program</vt:lpstr>
      <vt:lpstr>.data Section</vt:lpstr>
      <vt:lpstr>.text Section</vt:lpstr>
      <vt:lpstr>Load Instructions</vt:lpstr>
      <vt:lpstr>Load Instructions</vt:lpstr>
      <vt:lpstr>System Calls</vt:lpstr>
      <vt:lpstr>System Call Syntax</vt:lpstr>
      <vt:lpstr>Hexadecimal Numbers</vt:lpstr>
      <vt:lpstr>Next Time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Computer Organization - Syscalls</dc:title>
  <dc:creator>David</dc:creator>
  <cp:lastModifiedBy>David</cp:lastModifiedBy>
  <cp:revision>3</cp:revision>
  <dcterms:created xsi:type="dcterms:W3CDTF">2015-01-25T19:49:28Z</dcterms:created>
  <dcterms:modified xsi:type="dcterms:W3CDTF">2015-01-25T20:12:29Z</dcterms:modified>
</cp:coreProperties>
</file>