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2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9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5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6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4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6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7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8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4B2DD-5E92-9947-9F6C-684280E1F14A}" type="datetimeFigureOut">
              <a:rPr lang="en-US" smtClean="0"/>
              <a:t>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A21DF-E0EE-7B4A-8708-43B83BDD9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8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 - </a:t>
            </a:r>
            <a:r>
              <a:rPr lang="en-US" dirty="0" err="1" smtClean="0"/>
              <a:t>Syscalls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Jan. 28, 2015</a:t>
            </a:r>
          </a:p>
          <a:p>
            <a:r>
              <a:rPr lang="en-US" dirty="0" smtClean="0"/>
              <a:t>Based on notes from Patterson and Hennessy Text and from Dr. Bill </a:t>
            </a:r>
            <a:r>
              <a:rPr lang="en-US" dirty="0" err="1" smtClean="0"/>
              <a:t>Siever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34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li $v0, A_NUMBER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   #note that A_NUMBER must be a</a:t>
            </a:r>
          </a:p>
          <a:p>
            <a:pPr marL="0" indent="0">
              <a:buNone/>
            </a:pPr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#numerical value</a:t>
            </a:r>
          </a:p>
          <a:p>
            <a:pPr marL="0" indent="0">
              <a:buNone/>
            </a:pPr>
            <a:r>
              <a:rPr lang="en-US" sz="2800" dirty="0" smtClean="0">
                <a:latin typeface="Courier"/>
                <a:cs typeface="Courier"/>
              </a:rPr>
              <a:t>#load any arguments here</a:t>
            </a:r>
          </a:p>
          <a:p>
            <a:pPr marL="0" indent="0">
              <a:buNone/>
            </a:pPr>
            <a:r>
              <a:rPr lang="en-US" sz="2800" dirty="0" err="1" smtClean="0">
                <a:latin typeface="Courier"/>
                <a:cs typeface="Courier"/>
              </a:rPr>
              <a:t>syscall</a:t>
            </a:r>
            <a:endParaRPr lang="en-US" sz="2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76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7622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Recall that memory is addressed in binary (32 or 64-bit)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we use base 16 or hexadecimal numbers, these values can be represented in a more compact manner.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3640" y="2776429"/>
            <a:ext cx="4640307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700" dirty="0" smtClean="0">
                <a:latin typeface="Courier"/>
                <a:cs typeface="Courier"/>
              </a:rPr>
              <a:t>1000	-&gt; 8</a:t>
            </a:r>
          </a:p>
          <a:p>
            <a:r>
              <a:rPr lang="hr-HR" sz="2700" dirty="0" smtClean="0">
                <a:latin typeface="Courier"/>
                <a:cs typeface="Courier"/>
              </a:rPr>
              <a:t>1001	-&gt; 9</a:t>
            </a:r>
          </a:p>
          <a:p>
            <a:r>
              <a:rPr lang="hr-HR" sz="2700" dirty="0" smtClean="0">
                <a:latin typeface="Courier"/>
                <a:cs typeface="Courier"/>
              </a:rPr>
              <a:t>1010	-&gt; A (10 decimal)</a:t>
            </a:r>
          </a:p>
          <a:p>
            <a:r>
              <a:rPr lang="hr-HR" sz="2700" dirty="0" smtClean="0">
                <a:latin typeface="Courier"/>
                <a:cs typeface="Courier"/>
              </a:rPr>
              <a:t>1011	-&gt; B (11 decimal)</a:t>
            </a:r>
          </a:p>
          <a:p>
            <a:r>
              <a:rPr lang="hr-HR" sz="2700" dirty="0" smtClean="0">
                <a:latin typeface="Courier"/>
                <a:cs typeface="Courier"/>
              </a:rPr>
              <a:t>1100	-&gt; C (12 decimal)</a:t>
            </a:r>
          </a:p>
          <a:p>
            <a:r>
              <a:rPr lang="hr-HR" sz="2700" dirty="0" smtClean="0">
                <a:latin typeface="Courier"/>
                <a:cs typeface="Courier"/>
              </a:rPr>
              <a:t>1101	-&gt; D (13 decimal)</a:t>
            </a:r>
          </a:p>
          <a:p>
            <a:r>
              <a:rPr lang="hr-HR" sz="2700" dirty="0" smtClean="0">
                <a:latin typeface="Courier"/>
                <a:cs typeface="Courier"/>
              </a:rPr>
              <a:t>1110	-&gt; E (14 decimal)</a:t>
            </a:r>
          </a:p>
          <a:p>
            <a:r>
              <a:rPr lang="hr-HR" sz="2700" dirty="0" smtClean="0">
                <a:latin typeface="Courier"/>
                <a:cs typeface="Courier"/>
              </a:rPr>
              <a:t>1111	-&gt; F (15 decimal)</a:t>
            </a:r>
            <a:endParaRPr lang="en-US" sz="2700" dirty="0" smtClean="0">
              <a:latin typeface="Courier"/>
              <a:cs typeface="Courier"/>
            </a:endParaRPr>
          </a:p>
          <a:p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0274" y="2776429"/>
            <a:ext cx="29384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700" dirty="0" smtClean="0">
                <a:latin typeface="Courier"/>
                <a:cs typeface="Courier"/>
              </a:rPr>
              <a:t>0000	-&gt; 0</a:t>
            </a:r>
          </a:p>
          <a:p>
            <a:r>
              <a:rPr lang="hr-HR" sz="2700" dirty="0" smtClean="0">
                <a:latin typeface="Courier"/>
                <a:cs typeface="Courier"/>
              </a:rPr>
              <a:t>0001	-&gt; 1</a:t>
            </a:r>
          </a:p>
          <a:p>
            <a:r>
              <a:rPr lang="hr-HR" sz="2700" dirty="0" smtClean="0">
                <a:latin typeface="Courier"/>
                <a:cs typeface="Courier"/>
              </a:rPr>
              <a:t>0010	-&gt; 2</a:t>
            </a:r>
          </a:p>
          <a:p>
            <a:r>
              <a:rPr lang="hr-HR" sz="2700" dirty="0" smtClean="0">
                <a:latin typeface="Courier"/>
                <a:cs typeface="Courier"/>
              </a:rPr>
              <a:t>0011	-&gt; 3</a:t>
            </a:r>
          </a:p>
          <a:p>
            <a:r>
              <a:rPr lang="hr-HR" sz="2700" dirty="0" smtClean="0">
                <a:latin typeface="Courier"/>
                <a:cs typeface="Courier"/>
              </a:rPr>
              <a:t>0100	-&gt; 4</a:t>
            </a:r>
          </a:p>
          <a:p>
            <a:r>
              <a:rPr lang="hr-HR" sz="2700" dirty="0" smtClean="0">
                <a:latin typeface="Courier"/>
                <a:cs typeface="Courier"/>
              </a:rPr>
              <a:t>0101	-&gt; 5</a:t>
            </a:r>
          </a:p>
          <a:p>
            <a:r>
              <a:rPr lang="hr-HR" sz="2700" dirty="0" smtClean="0">
                <a:latin typeface="Courier"/>
                <a:cs typeface="Courier"/>
              </a:rPr>
              <a:t>0110	-&gt; 6</a:t>
            </a:r>
          </a:p>
          <a:p>
            <a:r>
              <a:rPr lang="hr-HR" sz="2700" dirty="0" smtClean="0">
                <a:latin typeface="Courier"/>
                <a:cs typeface="Courier"/>
              </a:rPr>
              <a:t>0111	-&gt; 7</a:t>
            </a:r>
          </a:p>
        </p:txBody>
      </p:sp>
    </p:spTree>
    <p:extLst>
      <p:ext uri="{BB962C8B-B14F-4D97-AF65-F5344CB8AC3E}">
        <p14:creationId xmlns:p14="http://schemas.microsoft.com/office/powerpoint/2010/main" val="1035300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time we will look at memory and at how exactly data is stored.</a:t>
            </a:r>
          </a:p>
          <a:p>
            <a:r>
              <a:rPr lang="en-US" dirty="0" smtClean="0"/>
              <a:t>One of the reasons we need to look at binary and hex values is so we can understand how data is stored in memory.</a:t>
            </a:r>
          </a:p>
          <a:p>
            <a:r>
              <a:rPr lang="en-US" dirty="0" smtClean="0"/>
              <a:t>In particular, we will look at arrays.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7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MIPS registers</a:t>
            </a:r>
          </a:p>
          <a:p>
            <a:r>
              <a:rPr lang="en-US" dirty="0" smtClean="0"/>
              <a:t>MIPS mathematics instructions</a:t>
            </a:r>
          </a:p>
          <a:p>
            <a:r>
              <a:rPr lang="en-US" dirty="0" smtClean="0"/>
              <a:t>A start on memory and hexadecimal numbers</a:t>
            </a:r>
          </a:p>
        </p:txBody>
      </p:sp>
    </p:spTree>
    <p:extLst>
      <p:ext uri="{BB962C8B-B14F-4D97-AF65-F5344CB8AC3E}">
        <p14:creationId xmlns:p14="http://schemas.microsoft.com/office/powerpoint/2010/main" val="210051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continue with memory soon, but first, we will look at system calls for printing data.</a:t>
            </a:r>
          </a:p>
          <a:p>
            <a:r>
              <a:rPr lang="en-US" dirty="0" smtClean="0"/>
              <a:t>As an in class exercise, download MARS if you haven't done so yet.</a:t>
            </a:r>
          </a:p>
          <a:p>
            <a:r>
              <a:rPr lang="en-US" dirty="0" smtClean="0"/>
              <a:t>Copy and paste the </a:t>
            </a:r>
            <a:r>
              <a:rPr lang="en-US" dirty="0" err="1" smtClean="0"/>
              <a:t>HelloWorld.asm</a:t>
            </a:r>
            <a:r>
              <a:rPr lang="en-US" dirty="0" smtClean="0"/>
              <a:t> file from the class website into the MARS editor.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4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 .</a:t>
            </a:r>
            <a:r>
              <a:rPr lang="en-US" dirty="0" err="1" smtClean="0"/>
              <a:t>asm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75" y="1044575"/>
            <a:ext cx="8747125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#Program: Hello, World!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.data #data declaration section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Greeting: .</a:t>
            </a:r>
            <a:r>
              <a:rPr lang="en-US" sz="1600" dirty="0" err="1" smtClean="0">
                <a:latin typeface="Courier"/>
                <a:cs typeface="Courier"/>
              </a:rPr>
              <a:t>asciiz</a:t>
            </a:r>
            <a:r>
              <a:rPr lang="en-US" sz="1600" dirty="0" smtClean="0">
                <a:latin typeface="Courier"/>
                <a:cs typeface="Courier"/>
              </a:rPr>
              <a:t> "\</a:t>
            </a:r>
            <a:r>
              <a:rPr lang="en-US" sz="1600" dirty="0" err="1" smtClean="0">
                <a:latin typeface="Courier"/>
                <a:cs typeface="Courier"/>
              </a:rPr>
              <a:t>nHello</a:t>
            </a:r>
            <a:r>
              <a:rPr lang="en-US" sz="1600" dirty="0" smtClean="0">
                <a:latin typeface="Courier"/>
                <a:cs typeface="Courier"/>
              </a:rPr>
              <a:t>, World!\n"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.text #start of code section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main:  #execution begins with the label "main"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 li  $v0, 4           #system call code for printing string = 4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 la  $a0, Greeting    # load address of string to be printed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# into $a0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 </a:t>
            </a:r>
            <a:r>
              <a:rPr lang="en-US" sz="1600" dirty="0" err="1" smtClean="0">
                <a:latin typeface="Courier"/>
                <a:cs typeface="Courier"/>
              </a:rPr>
              <a:t>syscall</a:t>
            </a:r>
            <a:r>
              <a:rPr lang="en-US" sz="1600" dirty="0" smtClean="0">
                <a:latin typeface="Courier"/>
                <a:cs typeface="Courier"/>
              </a:rPr>
              <a:t>              # call operating system to perform</a:t>
            </a: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                         # operation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                      # v0 specifies the system function called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                             # </a:t>
            </a:r>
            <a:r>
              <a:rPr lang="en-US" sz="1600" dirty="0" err="1" smtClean="0">
                <a:latin typeface="Courier"/>
                <a:cs typeface="Courier"/>
              </a:rPr>
              <a:t>syscall</a:t>
            </a:r>
            <a:r>
              <a:rPr lang="en-US" sz="1600" dirty="0" smtClean="0">
                <a:latin typeface="Courier"/>
                <a:cs typeface="Courier"/>
              </a:rPr>
              <a:t> takes $v0 (and opt arguments)</a:t>
            </a:r>
          </a:p>
          <a:p>
            <a:pPr marL="0" indent="0">
              <a:buNone/>
            </a:pPr>
            <a:endParaRPr lang="en-US" sz="1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	li  $v0, 10		#system call code for exit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	</a:t>
            </a:r>
            <a:r>
              <a:rPr lang="en-US" sz="1600" dirty="0" err="1" smtClean="0">
                <a:latin typeface="Courier"/>
                <a:cs typeface="Courier"/>
              </a:rPr>
              <a:t>syscall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1203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.data</a:t>
            </a:r>
            <a:r>
              <a:rPr lang="en-US" dirty="0" smtClean="0"/>
              <a:t>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Courier"/>
                <a:cs typeface="Courier"/>
              </a:rPr>
              <a:t>.data</a:t>
            </a:r>
            <a:r>
              <a:rPr lang="en-US" dirty="0" smtClean="0"/>
              <a:t> is where data stored in memory will be declared.</a:t>
            </a:r>
          </a:p>
          <a:p>
            <a:r>
              <a:rPr lang="en-US" dirty="0" smtClean="0"/>
              <a:t>The memory for this data is statically allocated.  That is, it is allocated before the program runs.</a:t>
            </a:r>
          </a:p>
          <a:p>
            <a:r>
              <a:rPr lang="en-US" dirty="0" smtClean="0"/>
              <a:t>We use labels to refer to sections of memory.</a:t>
            </a:r>
          </a:p>
          <a:p>
            <a:r>
              <a:rPr lang="en-US" dirty="0" smtClean="0"/>
              <a:t>Labels consist of a name followed by a colon.</a:t>
            </a:r>
          </a:p>
          <a:p>
            <a:r>
              <a:rPr lang="en-US" dirty="0" smtClean="0"/>
              <a:t>We can allocate a string by using a directive.</a:t>
            </a:r>
          </a:p>
          <a:p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asciiz</a:t>
            </a:r>
            <a:r>
              <a:rPr lang="en-US" dirty="0" smtClean="0"/>
              <a:t> is a directive that tells the assembler we would like a string.</a:t>
            </a:r>
          </a:p>
          <a:p>
            <a:r>
              <a:rPr lang="en-US" dirty="0" smtClean="0"/>
              <a:t>The z in </a:t>
            </a: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asciiz</a:t>
            </a:r>
            <a:r>
              <a:rPr lang="en-US" dirty="0" smtClean="0"/>
              <a:t> refers to the fact that strings must be 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 terminated.</a:t>
            </a:r>
          </a:p>
          <a:p>
            <a:r>
              <a:rPr lang="en-US" dirty="0" smtClean="0"/>
              <a:t>They must end in a </a:t>
            </a:r>
            <a:r>
              <a:rPr lang="en-US" dirty="0" smtClean="0">
                <a:latin typeface="Courier"/>
                <a:cs typeface="Courier"/>
              </a:rPr>
              <a:t>NULL</a:t>
            </a:r>
            <a:r>
              <a:rPr lang="en-US" dirty="0" smtClean="0"/>
              <a:t> or </a:t>
            </a:r>
            <a:r>
              <a:rPr lang="en-US" dirty="0" smtClean="0">
                <a:latin typeface="Courier"/>
                <a:cs typeface="Courier"/>
              </a:rPr>
              <a:t>'\0'</a:t>
            </a:r>
            <a:r>
              <a:rPr lang="en-US" dirty="0" smtClean="0"/>
              <a:t> character.</a:t>
            </a:r>
          </a:p>
          <a:p>
            <a:r>
              <a:rPr lang="en-US" dirty="0" smtClean="0"/>
              <a:t>Strings are denoted after a directive using double quotes.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Label_name</a:t>
            </a:r>
            <a:r>
              <a:rPr lang="en-US" dirty="0" smtClean="0">
                <a:latin typeface="Courier"/>
                <a:cs typeface="Courier"/>
              </a:rPr>
              <a:t>: .directive </a:t>
            </a:r>
            <a:r>
              <a:rPr lang="en-US" dirty="0" err="1" smtClean="0">
                <a:latin typeface="Courier"/>
                <a:cs typeface="Courier"/>
              </a:rPr>
              <a:t>data_to_be_allocated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74391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"/>
                <a:cs typeface="Courier"/>
              </a:rPr>
              <a:t>.text</a:t>
            </a:r>
            <a:r>
              <a:rPr lang="en-US" dirty="0" smtClean="0"/>
              <a:t>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urier"/>
                <a:cs typeface="Courier"/>
              </a:rPr>
              <a:t>.text</a:t>
            </a:r>
            <a:r>
              <a:rPr lang="en-US" dirty="0" smtClean="0"/>
              <a:t> is where your instructions are written</a:t>
            </a:r>
          </a:p>
          <a:p>
            <a:r>
              <a:rPr lang="en-US" dirty="0" smtClean="0"/>
              <a:t>Programs always start with the </a:t>
            </a:r>
            <a:r>
              <a:rPr lang="en-US" dirty="0" smtClean="0">
                <a:latin typeface="Courier"/>
                <a:cs typeface="Courier"/>
              </a:rPr>
              <a:t>main:</a:t>
            </a:r>
            <a:r>
              <a:rPr lang="en-US" dirty="0" smtClean="0"/>
              <a:t> label</a:t>
            </a:r>
          </a:p>
          <a:p>
            <a:r>
              <a:rPr lang="en-US" dirty="0" smtClean="0"/>
              <a:t>Procedures may be denoted with other names such as </a:t>
            </a:r>
            <a:r>
              <a:rPr lang="en-US" dirty="0" err="1" smtClean="0">
                <a:latin typeface="Courier"/>
                <a:cs typeface="Courier"/>
              </a:rPr>
              <a:t>my_procedure</a:t>
            </a:r>
            <a:r>
              <a:rPr lang="en-US" dirty="0" smtClean="0">
                <a:latin typeface="Courier"/>
                <a:cs typeface="Courier"/>
              </a:rPr>
              <a:t>:</a:t>
            </a:r>
          </a:p>
          <a:p>
            <a:r>
              <a:rPr lang="en-US" dirty="0" smtClean="0"/>
              <a:t>Instructions follow each label.</a:t>
            </a:r>
          </a:p>
          <a:p>
            <a:r>
              <a:rPr lang="en-US" dirty="0" smtClean="0"/>
              <a:t>The program is terminated using a system call with the code 10.	</a:t>
            </a:r>
          </a:p>
          <a:p>
            <a:r>
              <a:rPr lang="en-US" dirty="0" smtClean="0"/>
              <a:t>Notice that there are two types of instructions used in the Hello, world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6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 -&gt; load immediate</a:t>
            </a:r>
          </a:p>
          <a:p>
            <a:r>
              <a:rPr lang="en-US" dirty="0" smtClean="0"/>
              <a:t>Immediately load a fixed value such as a constant integer into a register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>
                <a:latin typeface="Courier"/>
                <a:cs typeface="Courier"/>
              </a:rPr>
              <a:t>l</a:t>
            </a:r>
            <a:r>
              <a:rPr lang="en-US" dirty="0" smtClean="0">
                <a:latin typeface="Courier"/>
                <a:cs typeface="Courier"/>
              </a:rPr>
              <a:t>i $t3, 8</a:t>
            </a:r>
          </a:p>
          <a:p>
            <a:pPr lvl="1"/>
            <a:r>
              <a:rPr lang="en-US" dirty="0" smtClean="0"/>
              <a:t>Loads the integer 8 into $t3</a:t>
            </a:r>
          </a:p>
          <a:p>
            <a:pPr lvl="1"/>
            <a:r>
              <a:rPr lang="en-US" dirty="0" smtClean="0"/>
              <a:t>Note that $v0 is a special register.  In this case it is used to specify a system call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8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la -&gt; load address</a:t>
            </a:r>
          </a:p>
          <a:p>
            <a:r>
              <a:rPr lang="en-US" dirty="0" smtClean="0"/>
              <a:t>Load the address of a memory location into a register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la $a0, Greetings</a:t>
            </a:r>
          </a:p>
          <a:p>
            <a:pPr lvl="1"/>
            <a:r>
              <a:rPr lang="en-US" dirty="0" smtClean="0"/>
              <a:t>Loads the address represented by the label Greetings into the argument register $a0 </a:t>
            </a:r>
          </a:p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la </a:t>
            </a:r>
            <a:r>
              <a:rPr lang="en-US" dirty="0" err="1" smtClean="0">
                <a:latin typeface="Courier"/>
                <a:cs typeface="Courier"/>
              </a:rPr>
              <a:t>destination_register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an_address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Note that </a:t>
            </a:r>
            <a:r>
              <a:rPr lang="en-US" dirty="0" err="1" smtClean="0">
                <a:latin typeface="Courier"/>
                <a:cs typeface="Courier"/>
              </a:rPr>
              <a:t>an_address</a:t>
            </a:r>
            <a:r>
              <a:rPr lang="en-US" dirty="0" smtClean="0"/>
              <a:t> may be a label.</a:t>
            </a:r>
          </a:p>
          <a:p>
            <a:pPr lvl="1"/>
            <a:r>
              <a:rPr lang="en-US" dirty="0" smtClean="0"/>
              <a:t>Such labels may refer to strings, arrays, or variables stored in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5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used to request a system service such as input, output, or program termination.</a:t>
            </a:r>
          </a:p>
          <a:p>
            <a:r>
              <a:rPr lang="en-US" dirty="0" smtClean="0"/>
              <a:t>A value must be loaded into </a:t>
            </a:r>
            <a:r>
              <a:rPr lang="en-US" dirty="0" smtClean="0">
                <a:latin typeface="Courier"/>
                <a:cs typeface="Courier"/>
              </a:rPr>
              <a:t>$v0</a:t>
            </a:r>
            <a:r>
              <a:rPr lang="en-US" dirty="0" smtClean="0"/>
              <a:t> to specify the type of system call.</a:t>
            </a:r>
          </a:p>
          <a:p>
            <a:r>
              <a:rPr lang="en-US" dirty="0" smtClean="0"/>
              <a:t>Sometimes system calls have arguments.</a:t>
            </a:r>
          </a:p>
          <a:p>
            <a:r>
              <a:rPr lang="en-US" dirty="0" smtClean="0"/>
              <a:t>Arguments are often (but not always) loaded into </a:t>
            </a:r>
            <a:r>
              <a:rPr lang="en-US" dirty="0" smtClean="0">
                <a:latin typeface="Courier"/>
                <a:cs typeface="Courier"/>
              </a:rPr>
              <a:t>$a0</a:t>
            </a:r>
            <a:r>
              <a:rPr lang="en-US" dirty="0" smtClean="0"/>
              <a:t>, an argument register.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61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672</Words>
  <Application>Microsoft Macintosh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Computer Organization - Syscalls</vt:lpstr>
      <vt:lpstr>Last Time</vt:lpstr>
      <vt:lpstr>This Time</vt:lpstr>
      <vt:lpstr>A .asm program</vt:lpstr>
      <vt:lpstr>.data Section</vt:lpstr>
      <vt:lpstr>.text Section</vt:lpstr>
      <vt:lpstr>Load Instructions</vt:lpstr>
      <vt:lpstr>Load Instructions</vt:lpstr>
      <vt:lpstr>System Calls</vt:lpstr>
      <vt:lpstr>System Call Syntax</vt:lpstr>
      <vt:lpstr>Hexadecimal Numbers</vt:lpstr>
      <vt:lpstr>Next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- Syscalls</dc:title>
  <dc:creator>David</dc:creator>
  <cp:lastModifiedBy>David</cp:lastModifiedBy>
  <cp:revision>3</cp:revision>
  <dcterms:created xsi:type="dcterms:W3CDTF">2015-01-25T19:49:28Z</dcterms:created>
  <dcterms:modified xsi:type="dcterms:W3CDTF">2015-01-25T20:12:29Z</dcterms:modified>
</cp:coreProperties>
</file>