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compilation process works in the following order:</a:t>
            </a:r>
          </a:p>
          <a:p>
            <a:r>
              <a:rPr lang="en-US" dirty="0" smtClean="0"/>
              <a:t>Source Code -&gt; </a:t>
            </a:r>
            <a:br>
              <a:rPr lang="en-US" dirty="0" smtClean="0"/>
            </a:br>
            <a:r>
              <a:rPr lang="en-US" dirty="0" smtClean="0"/>
              <a:t>Compiler -&gt; </a:t>
            </a:r>
            <a:br>
              <a:rPr lang="en-US" dirty="0" smtClean="0"/>
            </a:br>
            <a:r>
              <a:rPr lang="en-US" dirty="0" smtClean="0"/>
              <a:t>Assembly Code -&gt; </a:t>
            </a:r>
            <a:br>
              <a:rPr lang="en-US" dirty="0" smtClean="0"/>
            </a:br>
            <a:r>
              <a:rPr lang="en-US" dirty="0" smtClean="0"/>
              <a:t>Assembler -&gt; </a:t>
            </a:r>
            <a:br>
              <a:rPr lang="en-US" dirty="0" smtClean="0"/>
            </a:br>
            <a:r>
              <a:rPr lang="en-US" dirty="0" smtClean="0"/>
              <a:t>Object file (machine language) -&gt; </a:t>
            </a:r>
            <a:br>
              <a:rPr lang="en-US" dirty="0" smtClean="0"/>
            </a:br>
            <a:r>
              <a:rPr lang="en-US" dirty="0" smtClean="0"/>
              <a:t>Linker -&gt; </a:t>
            </a:r>
            <a:br>
              <a:rPr lang="en-US" dirty="0" smtClean="0"/>
            </a:br>
            <a:r>
              <a:rPr lang="en-US" dirty="0" smtClean="0"/>
              <a:t>Executable File -&gt; </a:t>
            </a:r>
            <a:br>
              <a:rPr lang="en-US" dirty="0" smtClean="0"/>
            </a:br>
            <a:r>
              <a:rPr lang="en-US" dirty="0" smtClean="0"/>
              <a:t>Loader/Operating System -&gt;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Compiler - converts a high level languages into assembly instructions the machine understands.</a:t>
            </a:r>
          </a:p>
          <a:p>
            <a:r>
              <a:rPr lang="en-US" dirty="0" smtClean="0"/>
              <a:t>Assembly is often native to the processor.</a:t>
            </a:r>
          </a:p>
          <a:p>
            <a:r>
              <a:rPr lang="en-US" dirty="0" smtClean="0"/>
              <a:t>Assembly Language is a symbolic representation of the operations a computer understands.</a:t>
            </a:r>
          </a:p>
          <a:p>
            <a:r>
              <a:rPr lang="en-US" dirty="0" smtClean="0"/>
              <a:t>It is a representation of machine language (1's and zero's) that can be read by people, but it may be very difficult to understand.</a:t>
            </a:r>
          </a:p>
          <a:p>
            <a:r>
              <a:rPr lang="en-US" dirty="0" smtClean="0"/>
              <a:t>Assembler - converts assembly language to machine language, filling in details such as addresses and producing object files.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Object file - machine language representation of source code.</a:t>
            </a:r>
          </a:p>
          <a:p>
            <a:r>
              <a:rPr lang="en-US" dirty="0" smtClean="0"/>
              <a:t>Linker - tool that binds or links separate object files and completes any missing details.</a:t>
            </a:r>
          </a:p>
          <a:p>
            <a:r>
              <a:rPr lang="en-US" dirty="0" smtClean="0"/>
              <a:t>This tool outputs a file in executable format for the native operating system.</a:t>
            </a:r>
          </a:p>
          <a:p>
            <a:r>
              <a:rPr lang="en-US" dirty="0" smtClean="0"/>
              <a:t>That is, the file may be loaded</a:t>
            </a:r>
            <a:r>
              <a:rPr lang="en-US" dirty="0"/>
              <a:t> </a:t>
            </a:r>
            <a:r>
              <a:rPr lang="en-US" dirty="0" smtClean="0"/>
              <a:t>into memory and executed.</a:t>
            </a:r>
          </a:p>
          <a:p>
            <a:r>
              <a:rPr lang="en-US" dirty="0" smtClean="0"/>
              <a:t>Programs may be self contained (statically linked) or require outside functions/methods (dynamically linked) such as DLLs (dynamically linked libraries).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93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Consist of short instructions.</a:t>
            </a:r>
          </a:p>
          <a:p>
            <a:pPr lvl="1"/>
            <a:r>
              <a:rPr lang="en-US" dirty="0" smtClean="0"/>
              <a:t>If written properly, smaller and faster than high level language.</a:t>
            </a:r>
          </a:p>
          <a:p>
            <a:pPr lvl="1"/>
            <a:r>
              <a:rPr lang="en-US" dirty="0" smtClean="0"/>
              <a:t>May better use a processor.</a:t>
            </a:r>
          </a:p>
          <a:p>
            <a:pPr lvl="1"/>
            <a:r>
              <a:rPr lang="en-US" dirty="0" smtClean="0"/>
              <a:t>May be necessary for new processors if a compiler isn't yet available.</a:t>
            </a:r>
          </a:p>
          <a:p>
            <a:pPr lvl="1"/>
            <a:r>
              <a:rPr lang="en-US" dirty="0" smtClean="0"/>
              <a:t>May help to debug a program from a high level language.</a:t>
            </a:r>
          </a:p>
          <a:p>
            <a:pPr lvl="1"/>
            <a:r>
              <a:rPr lang="en-US" dirty="0" smtClean="0"/>
              <a:t>May help with benchmarking.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8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portable.</a:t>
            </a:r>
          </a:p>
          <a:p>
            <a:pPr lvl="1"/>
            <a:r>
              <a:rPr lang="en-US" dirty="0" smtClean="0"/>
              <a:t>Tedious to use (many instructions to do simple operations, few variables).</a:t>
            </a:r>
          </a:p>
          <a:p>
            <a:pPr lvl="1"/>
            <a:r>
              <a:rPr lang="en-US" dirty="0" smtClean="0"/>
              <a:t>Very difficult to read.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9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Instructions are short and often in format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INSTR_NAME	FIRST_ARGUMENT, SECOND_ARGUMENT, . . .</a:t>
            </a:r>
          </a:p>
          <a:p>
            <a:r>
              <a:rPr lang="en-US" dirty="0" smtClean="0"/>
              <a:t>Data comes in three basic forms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Data stored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9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types</a:t>
            </a:r>
          </a:p>
          <a:p>
            <a:pPr lvl="1"/>
            <a:r>
              <a:rPr lang="en-US" dirty="0" smtClean="0"/>
              <a:t>Data movement - moving in and out of memory.</a:t>
            </a:r>
          </a:p>
          <a:p>
            <a:pPr lvl="1"/>
            <a:r>
              <a:rPr lang="en-US" dirty="0" smtClean="0"/>
              <a:t>Control - select, call, and loop.</a:t>
            </a:r>
          </a:p>
          <a:p>
            <a:pPr lvl="1"/>
            <a:r>
              <a:rPr lang="en-US" dirty="0" smtClean="0"/>
              <a:t>Data manipulation - mathematical and logical operations.</a:t>
            </a:r>
          </a:p>
          <a:p>
            <a:pPr lvl="1"/>
            <a:r>
              <a:rPr lang="en-US" dirty="0" smtClean="0"/>
              <a:t>Most MIPS instructions play only one role (similar to RISC system).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44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Stored in binary format.</a:t>
            </a:r>
          </a:p>
          <a:p>
            <a:pPr lvl="1"/>
            <a:r>
              <a:rPr lang="en-US" dirty="0" smtClean="0"/>
              <a:t>Basic data unit for a processor is called a word.</a:t>
            </a:r>
          </a:p>
          <a:p>
            <a:pPr lvl="1"/>
            <a:r>
              <a:rPr lang="en-US" dirty="0" smtClean="0"/>
              <a:t>MIPS word size = Integer register size = 32 bits = 4 bytes.</a:t>
            </a:r>
          </a:p>
          <a:p>
            <a:pPr lvl="1"/>
            <a:r>
              <a:rPr lang="en-US" dirty="0" smtClean="0"/>
              <a:t>No typing for most data - just represented as integers, including bytes, characters, </a:t>
            </a:r>
            <a:r>
              <a:rPr lang="en-US" dirty="0" err="1" smtClean="0"/>
              <a:t>boolean</a:t>
            </a:r>
            <a:r>
              <a:rPr lang="en-US" dirty="0" smtClean="0"/>
              <a:t> variables, and integers.</a:t>
            </a:r>
          </a:p>
          <a:p>
            <a:pPr lvl="1"/>
            <a:r>
              <a:rPr lang="en-US" dirty="0" smtClean="0"/>
              <a:t>In MIPS, floating point variables are stored in a coprocessor.</a:t>
            </a:r>
          </a:p>
          <a:p>
            <a:pPr lvl="1"/>
            <a:r>
              <a:rPr lang="en-US" dirty="0" smtClean="0"/>
              <a:t>Floats are stored in 32 bit registers and doubles are stored in pairs of 32 bit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Registers - data storage on the processor</a:t>
            </a:r>
          </a:p>
          <a:p>
            <a:r>
              <a:rPr lang="en-US" dirty="0" smtClean="0"/>
              <a:t>The register file (group of registers on a processor) is similar to an array</a:t>
            </a:r>
          </a:p>
          <a:p>
            <a:r>
              <a:rPr lang="en-US" dirty="0" smtClean="0"/>
              <a:t>The MARS MIPS processor has a register file consisting of 32 integer registers each of which is 32 bits wide.</a:t>
            </a:r>
          </a:p>
          <a:p>
            <a:r>
              <a:rPr lang="en-US" dirty="0" smtClean="0"/>
              <a:t>25 of these registers are available for you to work with, for now.</a:t>
            </a:r>
          </a:p>
        </p:txBody>
      </p:sp>
    </p:spTree>
    <p:extLst>
      <p:ext uri="{BB962C8B-B14F-4D97-AF65-F5344CB8AC3E}">
        <p14:creationId xmlns:p14="http://schemas.microsoft.com/office/powerpoint/2010/main" val="4063337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"/>
                <a:cs typeface="Courier"/>
              </a:rPr>
              <a:t>Registers have both numeric and symbolic names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$0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      $zero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 - special register for constant</a:t>
            </a:r>
            <a:br>
              <a:rPr lang="en-US" sz="2100" dirty="0" smtClean="0">
                <a:latin typeface="Courier"/>
                <a:cs typeface="Courier"/>
              </a:rPr>
            </a:br>
            <a:r>
              <a:rPr lang="en-US" sz="2100" dirty="0" smtClean="0">
                <a:latin typeface="Courier"/>
                <a:cs typeface="Courier"/>
              </a:rPr>
              <a:t>                        zero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$1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      $at       - assembler temporary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$2 - $3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 $v0 - $v1 - values for function returns and</a:t>
            </a:r>
            <a:br>
              <a:rPr lang="en-US" sz="2100" dirty="0" smtClean="0">
                <a:latin typeface="Courier"/>
                <a:cs typeface="Courier"/>
              </a:rPr>
            </a:br>
            <a:r>
              <a:rPr lang="en-US" sz="2100" dirty="0" smtClean="0">
                <a:latin typeface="Courier"/>
                <a:cs typeface="Courier"/>
              </a:rPr>
              <a:t>                        expression evaluation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$4 - $7</a:t>
            </a:r>
            <a:r>
              <a:rPr lang="en-US" sz="2100" dirty="0">
                <a:latin typeface="Courier"/>
                <a:cs typeface="Courier"/>
              </a:rPr>
              <a:t> </a:t>
            </a:r>
            <a:r>
              <a:rPr lang="en-US" sz="2100" dirty="0" smtClean="0">
                <a:latin typeface="Courier"/>
                <a:cs typeface="Courier"/>
              </a:rPr>
              <a:t>    $a0 - $a3 - arguments for functions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$8 - $15    $t0 - $t7 - temporary registers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$16 - $23   $s0 - $s7 - saved registers</a:t>
            </a:r>
          </a:p>
          <a:p>
            <a:pPr marL="0" indent="0">
              <a:buNone/>
            </a:pPr>
            <a:r>
              <a:rPr lang="en-US" sz="2100" dirty="0" smtClean="0">
                <a:latin typeface="Courier"/>
                <a:cs typeface="Courier"/>
              </a:rPr>
              <a:t>$24 - $25   $t8 - $t9 - more temporary registers</a:t>
            </a:r>
            <a:endParaRPr lang="en-US" sz="21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6848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Set Architecture</a:t>
            </a:r>
          </a:p>
          <a:p>
            <a:r>
              <a:rPr lang="en-US" dirty="0" smtClean="0"/>
              <a:t>Analytical Calculations</a:t>
            </a:r>
          </a:p>
          <a:p>
            <a:r>
              <a:rPr lang="en-US" dirty="0" smtClean="0"/>
              <a:t>Amdahl’s Law</a:t>
            </a:r>
          </a:p>
          <a:p>
            <a:r>
              <a:rPr lang="en-US" dirty="0" smtClean="0"/>
              <a:t>Average CPI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Download the MARS MIPS Simulator.</a:t>
            </a:r>
          </a:p>
          <a:p>
            <a:r>
              <a:rPr lang="en-US" dirty="0" smtClean="0"/>
              <a:t>Assemble and run the “Hello, world” example on the class website.</a:t>
            </a:r>
          </a:p>
          <a:p>
            <a:r>
              <a:rPr lang="en-US" dirty="0" smtClean="0"/>
              <a:t>Make note of the different parts of the program including the </a:t>
            </a:r>
            <a:r>
              <a:rPr lang="en-US" dirty="0" smtClean="0">
                <a:latin typeface="Courier"/>
                <a:cs typeface="Courier"/>
              </a:rPr>
              <a:t>.data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  <a:cs typeface="Courier"/>
              </a:rPr>
              <a:t>.text</a:t>
            </a:r>
            <a:r>
              <a:rPr lang="en-US" dirty="0" smtClean="0"/>
              <a:t> sections.</a:t>
            </a:r>
          </a:p>
          <a:p>
            <a:pPr lvl="1"/>
            <a:r>
              <a:rPr lang="en-US" dirty="0" smtClean="0"/>
              <a:t>Data, including strings and statically allocated arrays are declared in the </a:t>
            </a:r>
            <a:r>
              <a:rPr lang="en-US" dirty="0" smtClean="0">
                <a:latin typeface="Courier"/>
                <a:cs typeface="Courier"/>
              </a:rPr>
              <a:t>.data</a:t>
            </a:r>
            <a:r>
              <a:rPr lang="en-US" dirty="0" smtClean="0"/>
              <a:t> section</a:t>
            </a:r>
          </a:p>
          <a:p>
            <a:pPr lvl="1"/>
            <a:r>
              <a:rPr lang="en-US" dirty="0" smtClean="0"/>
              <a:t>Functions (similar to methods) including main are declared in the </a:t>
            </a:r>
            <a:r>
              <a:rPr lang="en-US" dirty="0" smtClean="0">
                <a:latin typeface="Courier"/>
                <a:cs typeface="Courier"/>
              </a:rPr>
              <a:t>.text</a:t>
            </a:r>
            <a:r>
              <a:rPr lang="en-US" dirty="0" smtClean="0"/>
              <a:t> section</a:t>
            </a:r>
          </a:p>
          <a:p>
            <a:r>
              <a:rPr lang="en-US" dirty="0" smtClean="0"/>
              <a:t>Comments start with a hash symbol (#).</a:t>
            </a:r>
          </a:p>
          <a:p>
            <a:r>
              <a:rPr lang="en-US" dirty="0" smtClean="0"/>
              <a:t>Execution begins at the </a:t>
            </a:r>
            <a:r>
              <a:rPr lang="en-US" dirty="0" smtClean="0">
                <a:latin typeface="Courier"/>
                <a:cs typeface="Courier"/>
              </a:rPr>
              <a:t>main:</a:t>
            </a:r>
            <a:r>
              <a:rPr lang="en-US" dirty="0" smtClean="0"/>
              <a:t> tag.</a:t>
            </a:r>
          </a:p>
          <a:p>
            <a:r>
              <a:rPr lang="en-US" dirty="0" smtClean="0"/>
              <a:t>Read about the </a:t>
            </a:r>
            <a:r>
              <a:rPr lang="en-US" dirty="0" smtClean="0">
                <a:latin typeface="Courier"/>
                <a:cs typeface="Courier"/>
              </a:rPr>
              <a:t>li</a:t>
            </a:r>
            <a:r>
              <a:rPr lang="en-US" dirty="0" smtClean="0"/>
              <a:t> (load immediate), </a:t>
            </a:r>
            <a:r>
              <a:rPr lang="en-US" dirty="0" smtClean="0">
                <a:latin typeface="Courier"/>
                <a:cs typeface="Courier"/>
              </a:rPr>
              <a:t>la</a:t>
            </a:r>
            <a:r>
              <a:rPr lang="en-US" dirty="0" smtClean="0"/>
              <a:t> (load address), and </a:t>
            </a:r>
            <a:r>
              <a:rPr lang="en-US" dirty="0" err="1" smtClean="0">
                <a:latin typeface="Courier"/>
                <a:cs typeface="Courier"/>
              </a:rPr>
              <a:t>syscall</a:t>
            </a:r>
            <a:r>
              <a:rPr lang="en-US" dirty="0" smtClean="0"/>
              <a:t> instructions using the MARS help utility.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99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Benchmarking - Experimental Performance Measures.</a:t>
            </a:r>
          </a:p>
          <a:p>
            <a:r>
              <a:rPr lang="en-US" dirty="0" smtClean="0"/>
              <a:t>Synthetic - artificial or a program written only to measure performance.</a:t>
            </a:r>
          </a:p>
          <a:p>
            <a:r>
              <a:rPr lang="en-US" dirty="0" smtClean="0"/>
              <a:t>Non-synthetic - testing with production code ("real" program).</a:t>
            </a:r>
          </a:p>
          <a:p>
            <a:r>
              <a:rPr lang="en-US" dirty="0" smtClean="0"/>
              <a:t>Synthetic benchmarks can test specific hardware features.</a:t>
            </a:r>
          </a:p>
          <a:p>
            <a:r>
              <a:rPr lang="en-US" dirty="0" smtClean="0"/>
              <a:t>They can be easily fooled, though.</a:t>
            </a:r>
          </a:p>
          <a:p>
            <a:r>
              <a:rPr lang="en-US" dirty="0" smtClean="0"/>
              <a:t>If a hardware workaround is discovered, it can beat a synthetic benchmark easily:</a:t>
            </a:r>
          </a:p>
          <a:p>
            <a:pPr lvl="1"/>
            <a:r>
              <a:rPr lang="en-US" dirty="0" smtClean="0"/>
              <a:t>e.g. HW cosine vs. SW cosine.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Whetstone(floating-point)/Dhrystone(integer) benchmarks are synthetic.</a:t>
            </a:r>
          </a:p>
          <a:p>
            <a:r>
              <a:rPr lang="en-US" dirty="0" smtClean="0"/>
              <a:t>Results often reported in FLOPS (Floating point operations per second) or MIPS (Millions of instructions per second).</a:t>
            </a:r>
          </a:p>
          <a:p>
            <a:r>
              <a:rPr lang="en-US" dirty="0" smtClean="0"/>
              <a:t>Sometimes result are reported in Peak MIPS/FLOPS (using the fastest instruction).</a:t>
            </a:r>
            <a:endParaRPr lang="en-US" dirty="0"/>
          </a:p>
          <a:p>
            <a:r>
              <a:rPr lang="en-US" dirty="0" smtClean="0"/>
              <a:t>This is useful only when comparing equivalent ISAs as work may differ based upon instruction 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RISC - Reduced instruction set computing (e.g. MIPS architecture) could require many (hundreds) of instructions to perform an operation like a memory copy.</a:t>
            </a:r>
          </a:p>
          <a:p>
            <a:r>
              <a:rPr lang="en-US" dirty="0" smtClean="0"/>
              <a:t>CISC - Complex instruction set computing (e.g. Intel or AMD) might require only one instruction to perform the same copy.</a:t>
            </a:r>
          </a:p>
          <a:p>
            <a:r>
              <a:rPr lang="en-US" dirty="0" smtClean="0"/>
              <a:t>Take home message: MIPS rating for RISC will be much higher than CISC.</a:t>
            </a:r>
          </a:p>
          <a:p>
            <a:r>
              <a:rPr lang="en-US" dirty="0" smtClean="0"/>
              <a:t>Execution time of a program gives a better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Non-synthetic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Non-synthetic gives a measure of performance seen by the end-user with real programs.</a:t>
            </a:r>
          </a:p>
          <a:p>
            <a:r>
              <a:rPr lang="en-US" dirty="0" smtClean="0"/>
              <a:t>A common example is SPEC 2006, though there are many others such as FPS for a particular game, file compression speeds, image processing speeds with </a:t>
            </a:r>
            <a:r>
              <a:rPr lang="en-US" dirty="0" err="1" smtClean="0"/>
              <a:t>photoshop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SPEC 2006 measures </a:t>
            </a:r>
            <a:r>
              <a:rPr lang="en-US" dirty="0" err="1" smtClean="0"/>
              <a:t>int</a:t>
            </a:r>
            <a:r>
              <a:rPr lang="en-US" dirty="0" smtClean="0"/>
              <a:t>/float performance using some general computer tasks.</a:t>
            </a:r>
          </a:p>
          <a:p>
            <a:r>
              <a:rPr lang="en-US" dirty="0" smtClean="0"/>
              <a:t>Tasks are compute bound (don't rely on I/O much)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SPEC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Integer</a:t>
            </a:r>
          </a:p>
          <a:p>
            <a:pPr lvl="1"/>
            <a:r>
              <a:rPr lang="en-US" dirty="0" err="1" smtClean="0"/>
              <a:t>gzip</a:t>
            </a:r>
            <a:r>
              <a:rPr lang="en-US" dirty="0" smtClean="0"/>
              <a:t> - file compression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 - C compiler</a:t>
            </a:r>
          </a:p>
          <a:p>
            <a:pPr lvl="1"/>
            <a:r>
              <a:rPr lang="en-US" dirty="0" smtClean="0"/>
              <a:t>Chess</a:t>
            </a:r>
            <a:endParaRPr lang="en-US" dirty="0"/>
          </a:p>
          <a:p>
            <a:pPr lvl="1"/>
            <a:r>
              <a:rPr lang="en-US" dirty="0" smtClean="0"/>
              <a:t>numerical optimization</a:t>
            </a:r>
          </a:p>
          <a:p>
            <a:pPr lvl="1"/>
            <a:r>
              <a:rPr lang="en-US" dirty="0" smtClean="0"/>
              <a:t>database queries</a:t>
            </a:r>
          </a:p>
          <a:p>
            <a:pPr lvl="1"/>
            <a:r>
              <a:rPr lang="en-US" dirty="0" smtClean="0"/>
              <a:t>logical operations</a:t>
            </a:r>
          </a:p>
          <a:p>
            <a:r>
              <a:rPr lang="en-US" dirty="0" smtClean="0"/>
              <a:t>Floating point</a:t>
            </a:r>
          </a:p>
          <a:p>
            <a:pPr lvl="1"/>
            <a:r>
              <a:rPr lang="en-US" dirty="0" smtClean="0"/>
              <a:t>Image Processing/Neural networks</a:t>
            </a:r>
          </a:p>
          <a:p>
            <a:pPr lvl="1"/>
            <a:r>
              <a:rPr lang="en-US" dirty="0" smtClean="0"/>
              <a:t>CFD (Computational Fluid Dynamics</a:t>
            </a:r>
          </a:p>
          <a:p>
            <a:pPr lvl="1"/>
            <a:r>
              <a:rPr lang="en-US" dirty="0" smtClean="0"/>
              <a:t>3D Graphics</a:t>
            </a:r>
          </a:p>
          <a:p>
            <a:pPr lvl="1"/>
            <a:r>
              <a:rPr lang="en-US" dirty="0" smtClean="0"/>
              <a:t>Nuclear Physics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SPEC is industry driven (HP, Intel, Oracle, IBM, SGI, others).</a:t>
            </a:r>
          </a:p>
          <a:p>
            <a:r>
              <a:rPr lang="en-US" dirty="0" smtClean="0"/>
              <a:t>Warning: results are highly dependent upon compilers.</a:t>
            </a:r>
          </a:p>
          <a:p>
            <a:r>
              <a:rPr lang="en-US" dirty="0" smtClean="0"/>
              <a:t>Good compilers can optimize code for particular architectures.</a:t>
            </a:r>
          </a:p>
          <a:p>
            <a:r>
              <a:rPr lang="en-US" dirty="0" smtClean="0"/>
              <a:t>Intel has their own compilers, and so do other companies (e.g. Portland Group, Cray, Microsoft, etc.).</a:t>
            </a:r>
          </a:p>
          <a:p>
            <a:r>
              <a:rPr lang="en-US" dirty="0" smtClean="0"/>
              <a:t>Warning: I/O takes a significant amount of time in many programs.</a:t>
            </a:r>
          </a:p>
          <a:p>
            <a:r>
              <a:rPr lang="en-US" dirty="0" smtClean="0"/>
              <a:t>Don't assume a benchmark takes this into account.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Compiling to an executable is not the same as Java compilation.</a:t>
            </a:r>
          </a:p>
          <a:p>
            <a:r>
              <a:rPr lang="en-US" dirty="0" smtClean="0"/>
              <a:t>C, C++, Objective C and some other languages are compiled to executable files.</a:t>
            </a:r>
          </a:p>
          <a:p>
            <a:r>
              <a:rPr lang="en-US" dirty="0" smtClean="0"/>
              <a:t>Often such files only work on one architecture.</a:t>
            </a:r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1101</Words>
  <Application>Microsoft Macintosh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Computer Organization</vt:lpstr>
      <vt:lpstr>Last Time</vt:lpstr>
      <vt:lpstr>This Time</vt:lpstr>
      <vt:lpstr>Synthetic Benchmarks</vt:lpstr>
      <vt:lpstr>Synthetic Benchmarks</vt:lpstr>
      <vt:lpstr>Non-synthetic Benchmarks</vt:lpstr>
      <vt:lpstr>Example SPEC Applications</vt:lpstr>
      <vt:lpstr>More on SPEC</vt:lpstr>
      <vt:lpstr>Compilation</vt:lpstr>
      <vt:lpstr>Compilation</vt:lpstr>
      <vt:lpstr>Assembly</vt:lpstr>
      <vt:lpstr>Linking</vt:lpstr>
      <vt:lpstr>Assembly Programs</vt:lpstr>
      <vt:lpstr>Assembly Programs</vt:lpstr>
      <vt:lpstr>Assembly Programming</vt:lpstr>
      <vt:lpstr>Assembly Programming</vt:lpstr>
      <vt:lpstr>Assembly programming</vt:lpstr>
      <vt:lpstr>Registers</vt:lpstr>
      <vt:lpstr>Registers</vt:lpstr>
      <vt:lpstr>In-Class 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8</cp:revision>
  <dcterms:created xsi:type="dcterms:W3CDTF">2015-01-19T21:38:56Z</dcterms:created>
  <dcterms:modified xsi:type="dcterms:W3CDTF">2015-01-19T23:54:59Z</dcterms:modified>
</cp:coreProperties>
</file>