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3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8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9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8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1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0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3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7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9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1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8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DF087-6A26-AA4B-A5AC-2CE222D10105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9101E-B8E2-3146-8599-25344F330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7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from the Patterson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24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Speedup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speedup using a quad (4) core processor vs. a sequential processor is 90s (seq. runtime) / 30s (quad core runtime) = 3</a:t>
            </a:r>
          </a:p>
          <a:p>
            <a:r>
              <a:rPr lang="en-US" dirty="0" smtClean="0"/>
              <a:t>The maximum theoretical speedup is 90s (seq. runtime) / 10s (infinite parallelism) = 9</a:t>
            </a:r>
          </a:p>
          <a:p>
            <a:r>
              <a:rPr lang="en-US" dirty="0" smtClean="0"/>
              <a:t>Based on Amdahl's law we should make the most commonly used code (i.e. loops) parallel if possible.</a:t>
            </a:r>
          </a:p>
        </p:txBody>
      </p:sp>
    </p:spTree>
    <p:extLst>
      <p:ext uri="{BB962C8B-B14F-4D97-AF65-F5344CB8AC3E}">
        <p14:creationId xmlns:p14="http://schemas.microsoft.com/office/powerpoint/2010/main" val="1044926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Benchmarking (Experimental Performance Evaluation)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Benchmarks measure performance by using real or model programs to test performance.</a:t>
            </a:r>
          </a:p>
          <a:p>
            <a:r>
              <a:rPr lang="en-US" dirty="0" smtClean="0"/>
              <a:t>Synthetic benchmarks use programs written only to test performance.</a:t>
            </a:r>
          </a:p>
          <a:p>
            <a:r>
              <a:rPr lang="en-US" dirty="0" smtClean="0"/>
              <a:t>Non-synthetic benchmarks use production ("real") programs to test performance.</a:t>
            </a:r>
          </a:p>
          <a:p>
            <a:r>
              <a:rPr lang="en-US" dirty="0" smtClean="0"/>
              <a:t>Synthetic benchmarks can test specific hardware features and should be used early in hardware design.</a:t>
            </a:r>
          </a:p>
          <a:p>
            <a:r>
              <a:rPr lang="en-US" dirty="0" smtClean="0"/>
              <a:t>They are easily fooled though, we can change a processor or compiler and get drastically different performance (e.g. we might have a hardware operation to compute </a:t>
            </a:r>
            <a:r>
              <a:rPr lang="en-US" dirty="0" err="1" smtClean="0"/>
              <a:t>e^x</a:t>
            </a:r>
            <a:r>
              <a:rPr lang="en-US" dirty="0" smtClean="0"/>
              <a:t>).</a:t>
            </a:r>
          </a:p>
          <a:p>
            <a:r>
              <a:rPr lang="en-US" dirty="0" smtClean="0"/>
              <a:t>Results are often reported in MIPS or FLOPS.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186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MIPS and FLOPS on Different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MIPS - millions of instructions per second</a:t>
            </a:r>
          </a:p>
          <a:p>
            <a:r>
              <a:rPr lang="en-US" dirty="0" smtClean="0"/>
              <a:t>FLOPS - floating point operations per second</a:t>
            </a:r>
          </a:p>
          <a:p>
            <a:r>
              <a:rPr lang="en-US" dirty="0" smtClean="0"/>
              <a:t>These aren't the same on different ISAs though.</a:t>
            </a:r>
          </a:p>
          <a:p>
            <a:r>
              <a:rPr lang="en-US" dirty="0" smtClean="0"/>
              <a:t>RISC - reduced instruction set computing</a:t>
            </a:r>
          </a:p>
          <a:p>
            <a:r>
              <a:rPr lang="en-US" dirty="0" smtClean="0"/>
              <a:t>CISC - complex instruction set computing</a:t>
            </a:r>
          </a:p>
          <a:p>
            <a:r>
              <a:rPr lang="en-US" dirty="0" smtClean="0"/>
              <a:t>RISC machines may need hundreds of instructions to perform a memory fetch.</a:t>
            </a:r>
          </a:p>
          <a:p>
            <a:r>
              <a:rPr lang="en-US" dirty="0" smtClean="0"/>
              <a:t>CISC machines may only need one instruction to do the same.</a:t>
            </a:r>
          </a:p>
          <a:p>
            <a:r>
              <a:rPr lang="en-US" dirty="0" smtClean="0"/>
              <a:t>Thus a RISC machine will show a much higher MIPS rating, but may have the same execution time on the same program as an equivalent CISC machine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7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Review of analytical performance measures</a:t>
            </a:r>
          </a:p>
          <a:p>
            <a:r>
              <a:rPr lang="en-US" dirty="0" smtClean="0"/>
              <a:t>Clock speed (frequency = cycles per second)</a:t>
            </a:r>
          </a:p>
          <a:p>
            <a:r>
              <a:rPr lang="en-US" dirty="0" smtClean="0"/>
              <a:t>Clock wave, period = 1/frequency</a:t>
            </a:r>
          </a:p>
          <a:p>
            <a:r>
              <a:rPr lang="en-US" dirty="0" smtClean="0"/>
              <a:t>Clock allows for CPU components to do work and transfer data to the next location in the data path</a:t>
            </a:r>
          </a:p>
          <a:p>
            <a:r>
              <a:rPr lang="en-US" dirty="0" smtClean="0"/>
              <a:t>Review of cycles per instruction</a:t>
            </a:r>
          </a:p>
          <a:p>
            <a:r>
              <a:rPr lang="en-US" dirty="0" smtClean="0"/>
              <a:t>CPI*#instructions*clock time (period) = run time</a:t>
            </a:r>
          </a:p>
          <a:p>
            <a:r>
              <a:rPr lang="en-US" dirty="0" smtClean="0"/>
              <a:t>Reviewed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48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a chip with a higher clock frequency than another chip always result in a faster runtime?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9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Set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Set Architecture (ISA) - ability of a processor to utilize a specific set of 1's and 0's as an operation</a:t>
            </a:r>
          </a:p>
          <a:p>
            <a:r>
              <a:rPr lang="en-US" dirty="0" smtClean="0"/>
              <a:t>Intel and AMD processors of the same age likely use the same ISA.</a:t>
            </a:r>
          </a:p>
          <a:p>
            <a:r>
              <a:rPr lang="en-US" dirty="0" smtClean="0"/>
              <a:t>Chips with the same ISA </a:t>
            </a:r>
            <a:r>
              <a:rPr lang="en-US" i="1" dirty="0" smtClean="0"/>
              <a:t>should</a:t>
            </a:r>
            <a:r>
              <a:rPr lang="en-US" dirty="0" smtClean="0"/>
              <a:t> be able to read and run the same executable program.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61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Operations, </a:t>
            </a:r>
            <a:r>
              <a:rPr lang="en-US" dirty="0" err="1" smtClean="0"/>
              <a:t>Opcodes</a:t>
            </a:r>
            <a:r>
              <a:rPr lang="en-US" dirty="0" smtClean="0"/>
              <a:t>, and Operands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 such as ADD, SUB, JUMP, </a:t>
            </a:r>
            <a:r>
              <a:rPr lang="en-US" dirty="0" err="1" smtClean="0"/>
              <a:t>etc</a:t>
            </a:r>
            <a:r>
              <a:rPr lang="en-US" dirty="0" smtClean="0"/>
              <a:t> consist of an </a:t>
            </a:r>
            <a:r>
              <a:rPr lang="en-US" dirty="0" err="1" smtClean="0"/>
              <a:t>opcode</a:t>
            </a:r>
            <a:r>
              <a:rPr lang="en-US" dirty="0" smtClean="0"/>
              <a:t> and operands</a:t>
            </a:r>
          </a:p>
          <a:p>
            <a:r>
              <a:rPr lang="en-US" dirty="0" err="1" smtClean="0"/>
              <a:t>Opcode</a:t>
            </a:r>
            <a:r>
              <a:rPr lang="en-US" dirty="0" smtClean="0"/>
              <a:t> - binary representation of the operation (ADD, SUB, JUMP, etc.)</a:t>
            </a:r>
          </a:p>
          <a:p>
            <a:r>
              <a:rPr lang="en-US" dirty="0" smtClean="0"/>
              <a:t>Operands - registers or memory locations of data  ($r1, $r2, 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40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ISA implementations may use different </a:t>
            </a:r>
            <a:r>
              <a:rPr lang="en-US" dirty="0" err="1" smtClean="0"/>
              <a:t>opcodes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example, 0x77 may mean ADD on one ISA and JUMP on another.</a:t>
            </a:r>
          </a:p>
          <a:p>
            <a:r>
              <a:rPr lang="en-US" dirty="0" smtClean="0"/>
              <a:t>Implementation or how the processor runs a program may vary.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34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Clock speed and cycles per instruction both impact performance</a:t>
            </a:r>
          </a:p>
          <a:p>
            <a:pPr lvl="1"/>
            <a:r>
              <a:rPr lang="en-US" dirty="0" smtClean="0"/>
              <a:t>Intel 1.8 GHz Machine with 4 CPI for ADD</a:t>
            </a:r>
          </a:p>
          <a:p>
            <a:pPr lvl="1"/>
            <a:r>
              <a:rPr lang="en-US" dirty="0" smtClean="0"/>
              <a:t>AMD 1.5 GHz Machine with 3 CPI for ADD</a:t>
            </a:r>
          </a:p>
          <a:p>
            <a:r>
              <a:rPr lang="en-US" dirty="0" smtClean="0"/>
              <a:t>Which is faster? AMD, in this case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1.5GHz / 3 CPI -&gt; 5*10^8 </a:t>
            </a:r>
            <a:r>
              <a:rPr lang="en-US" dirty="0" err="1" smtClean="0"/>
              <a:t>instr</a:t>
            </a:r>
            <a:r>
              <a:rPr lang="en-US" dirty="0" smtClean="0"/>
              <a:t>/s for AMD ADD</a:t>
            </a:r>
          </a:p>
          <a:p>
            <a:pPr lvl="1"/>
            <a:r>
              <a:rPr lang="en-US" dirty="0" smtClean="0"/>
              <a:t>1.8GHz / 4 CPI -&gt; 4.5*10^8 </a:t>
            </a:r>
            <a:r>
              <a:rPr lang="en-US" dirty="0" err="1" smtClean="0"/>
              <a:t>instr</a:t>
            </a:r>
            <a:r>
              <a:rPr lang="en-US" dirty="0" smtClean="0"/>
              <a:t>/s for Intel ADD</a:t>
            </a:r>
          </a:p>
          <a:p>
            <a:r>
              <a:rPr lang="en-US" dirty="0" smtClean="0"/>
              <a:t>Assuming the same ISA, the AMD machine is 11% faster for ADD.</a:t>
            </a:r>
          </a:p>
          <a:p>
            <a:r>
              <a:rPr lang="en-US" dirty="0" smtClean="0"/>
              <a:t>Often Intel and AMD processors have different pipeline implementations and clock speed is not good as a sole indicator of performance.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442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Gene Amdahl - discovered maximum theoretical speedup when parallelizing a sequential program, worked with and developed mainframe computers during the 1950's and 60's, and created several mainframe and supercomputing corporations from the 60's – present.</a:t>
            </a:r>
          </a:p>
          <a:p>
            <a:r>
              <a:rPr lang="en-US" dirty="0" smtClean="0"/>
              <a:t>Amdahl's Law - a program can only run as fast as its slowest part.</a:t>
            </a:r>
          </a:p>
          <a:p>
            <a:r>
              <a:rPr lang="en-US" dirty="0" smtClean="0"/>
              <a:t>For speedup of a sequential program using parallelism, such a program can only improve to the runtime of the part that cannot be parallelized.</a:t>
            </a:r>
          </a:p>
          <a:p>
            <a:r>
              <a:rPr lang="en-US" dirty="0" smtClean="0"/>
              <a:t>This is equivalent to the law of diminishing returns.</a:t>
            </a:r>
          </a:p>
          <a:p>
            <a:r>
              <a:rPr lang="en-US" dirty="0" smtClean="0"/>
              <a:t>Effectively, this means you can't go any faster than your slowest part.</a:t>
            </a:r>
          </a:p>
          <a:p>
            <a:r>
              <a:rPr lang="en-US" dirty="0" smtClean="0"/>
              <a:t>The sequential portion will dictate the highest possible speed in both Hardware and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661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New_Execution_Time</a:t>
            </a:r>
            <a:r>
              <a:rPr lang="en-US" dirty="0" smtClean="0"/>
              <a:t> = </a:t>
            </a:r>
            <a:r>
              <a:rPr lang="en-US" dirty="0" err="1" smtClean="0"/>
              <a:t>Parallelizable_Execution_Time</a:t>
            </a:r>
            <a:r>
              <a:rPr lang="en-US" dirty="0" smtClean="0"/>
              <a:t>/</a:t>
            </a:r>
            <a:r>
              <a:rPr lang="en-US" dirty="0" err="1" smtClean="0"/>
              <a:t>Parallel_Factor</a:t>
            </a:r>
            <a:r>
              <a:rPr lang="en-US" dirty="0" smtClean="0"/>
              <a:t> + </a:t>
            </a:r>
            <a:r>
              <a:rPr lang="en-US" dirty="0" err="1" smtClean="0"/>
              <a:t>Sequential_Execution_Time</a:t>
            </a:r>
            <a:endParaRPr lang="en-US" dirty="0" smtClean="0"/>
          </a:p>
          <a:p>
            <a:r>
              <a:rPr lang="en-US" dirty="0" smtClean="0"/>
              <a:t>Assume a program with a 90s run time on a sequential processor where 80s is parallelizable.  10s is the fastest the program could ever run.</a:t>
            </a:r>
          </a:p>
          <a:p>
            <a:r>
              <a:rPr lang="en-US" dirty="0" smtClean="0"/>
              <a:t>10s = 80s/infinity + 10s</a:t>
            </a:r>
          </a:p>
          <a:p>
            <a:r>
              <a:rPr lang="en-US" dirty="0" smtClean="0"/>
              <a:t>If we use a dual core processor the run time is 50s = 80s/2 + 10s</a:t>
            </a:r>
          </a:p>
          <a:p>
            <a:r>
              <a:rPr lang="en-US" dirty="0" smtClean="0"/>
              <a:t>If we use a quad core processor the run time is</a:t>
            </a:r>
            <a:r>
              <a:rPr lang="en-US" dirty="0"/>
              <a:t> </a:t>
            </a:r>
            <a:r>
              <a:rPr lang="en-US" dirty="0" smtClean="0"/>
              <a:t>30s = 80s/4 + 10s</a:t>
            </a:r>
          </a:p>
          <a:p>
            <a:r>
              <a:rPr lang="en-US" dirty="0" smtClean="0"/>
              <a:t>If we use an 8 core processor the run time is 20s = 80s/8 + 10s</a:t>
            </a:r>
          </a:p>
        </p:txBody>
      </p:sp>
    </p:spTree>
    <p:extLst>
      <p:ext uri="{BB962C8B-B14F-4D97-AF65-F5344CB8AC3E}">
        <p14:creationId xmlns:p14="http://schemas.microsoft.com/office/powerpoint/2010/main" val="3009360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856</Words>
  <Application>Microsoft Macintosh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Computer Organization</vt:lpstr>
      <vt:lpstr>Last Time</vt:lpstr>
      <vt:lpstr>Class Poll</vt:lpstr>
      <vt:lpstr>Instruction Set Architecture</vt:lpstr>
      <vt:lpstr>Operations, Opcodes, and Operands</vt:lpstr>
      <vt:lpstr>PowerPoint Presentation</vt:lpstr>
      <vt:lpstr>Example</vt:lpstr>
      <vt:lpstr>Amdahl’s Law</vt:lpstr>
      <vt:lpstr>Example</vt:lpstr>
      <vt:lpstr>Computing Speedup</vt:lpstr>
      <vt:lpstr>Benchmarking (Experimental Performance Evaluation)</vt:lpstr>
      <vt:lpstr>MIPS and FLOPS on Different Architectures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4</cp:revision>
  <dcterms:created xsi:type="dcterms:W3CDTF">2015-01-19T21:07:57Z</dcterms:created>
  <dcterms:modified xsi:type="dcterms:W3CDTF">2015-01-19T21:35:42Z</dcterms:modified>
</cp:coreProperties>
</file>