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71" r:id="rId16"/>
    <p:sldId id="269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05A-5FB1-AC44-8A25-CFFEBF6E938F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4EB3-B269-8544-8375-E33FF86BD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4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05A-5FB1-AC44-8A25-CFFEBF6E938F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4EB3-B269-8544-8375-E33FF86BD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6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05A-5FB1-AC44-8A25-CFFEBF6E938F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4EB3-B269-8544-8375-E33FF86BD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4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05A-5FB1-AC44-8A25-CFFEBF6E938F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4EB3-B269-8544-8375-E33FF86BD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430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05A-5FB1-AC44-8A25-CFFEBF6E938F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4EB3-B269-8544-8375-E33FF86BD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62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05A-5FB1-AC44-8A25-CFFEBF6E938F}" type="datetimeFigureOut">
              <a:rPr lang="en-US" smtClean="0"/>
              <a:t>1/6/15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4EB3-B269-8544-8375-E33FF86BD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72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05A-5FB1-AC44-8A25-CFFEBF6E938F}" type="datetimeFigureOut">
              <a:rPr lang="en-US" smtClean="0"/>
              <a:t>1/6/15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4EB3-B269-8544-8375-E33FF86BD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29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05A-5FB1-AC44-8A25-CFFEBF6E938F}" type="datetimeFigureOut">
              <a:rPr lang="en-US" smtClean="0"/>
              <a:t>1/6/15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4EB3-B269-8544-8375-E33FF86BD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6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05A-5FB1-AC44-8A25-CFFEBF6E938F}" type="datetimeFigureOut">
              <a:rPr lang="en-US" smtClean="0"/>
              <a:t>1/6/15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4EB3-B269-8544-8375-E33FF86BD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2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05A-5FB1-AC44-8A25-CFFEBF6E938F}" type="datetimeFigureOut">
              <a:rPr lang="en-US" smtClean="0"/>
              <a:t>1/6/15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4EB3-B269-8544-8375-E33FF86BD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3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05A-5FB1-AC44-8A25-CFFEBF6E938F}" type="datetimeFigureOut">
              <a:rPr lang="en-US" smtClean="0"/>
              <a:t>1/6/15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4EB3-B269-8544-8375-E33FF86BD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99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FE05A-5FB1-AC44-8A25-CFFEBF6E938F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C4EB3-B269-8544-8375-E33FF86BD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95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Jan. </a:t>
            </a:r>
            <a:r>
              <a:rPr lang="en-US" smtClean="0"/>
              <a:t>16, </a:t>
            </a:r>
            <a:r>
              <a:rPr lang="en-US" dirty="0" smtClean="0"/>
              <a:t>2015</a:t>
            </a:r>
          </a:p>
          <a:p>
            <a:r>
              <a:rPr lang="en-US" dirty="0" smtClean="0"/>
              <a:t>Based on notes from Dr. Bill </a:t>
            </a:r>
            <a:r>
              <a:rPr lang="en-US" dirty="0" err="1" smtClean="0"/>
              <a:t>Siever</a:t>
            </a:r>
            <a:r>
              <a:rPr lang="en-US" dirty="0" smtClean="0"/>
              <a:t> and from the Patterson and Hennessy Text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002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Analytical performance calculations may answer one of a few questions:</a:t>
            </a:r>
          </a:p>
          <a:p>
            <a:endParaRPr lang="en-US" dirty="0" smtClean="0"/>
          </a:p>
          <a:p>
            <a:r>
              <a:rPr lang="en-US" dirty="0" smtClean="0"/>
              <a:t>	How long will a program run?</a:t>
            </a:r>
          </a:p>
          <a:p>
            <a:endParaRPr lang="en-US" dirty="0" smtClean="0"/>
          </a:p>
          <a:p>
            <a:r>
              <a:rPr lang="en-US" dirty="0" smtClean="0"/>
              <a:t>	What happens if we improve performance/want a certain performance?</a:t>
            </a:r>
          </a:p>
          <a:p>
            <a:r>
              <a:rPr lang="en-US" dirty="0" smtClean="0"/>
              <a:t>	(e.g. what if we want a program to run in 1.0s)</a:t>
            </a:r>
          </a:p>
          <a:p>
            <a:endParaRPr lang="en-US" dirty="0" smtClean="0"/>
          </a:p>
          <a:p>
            <a:r>
              <a:rPr lang="en-US" dirty="0" smtClean="0"/>
              <a:t>	How can we make two machines that require a different number of cycles per</a:t>
            </a:r>
          </a:p>
          <a:p>
            <a:r>
              <a:rPr lang="en-US" dirty="0" smtClean="0"/>
              <a:t>	instruction (CPI) to run a program in the same amount of time?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265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Data for such problems may include:</a:t>
            </a:r>
          </a:p>
          <a:p>
            <a:endParaRPr lang="en-US" dirty="0" smtClean="0"/>
          </a:p>
          <a:p>
            <a:r>
              <a:rPr lang="en-US" dirty="0" smtClean="0"/>
              <a:t>	A list of instructions and cycles required by each</a:t>
            </a:r>
          </a:p>
          <a:p>
            <a:endParaRPr lang="en-US" dirty="0" smtClean="0"/>
          </a:p>
          <a:p>
            <a:r>
              <a:rPr lang="en-US" dirty="0" smtClean="0"/>
              <a:t>	A clock speed or period</a:t>
            </a:r>
          </a:p>
          <a:p>
            <a:endParaRPr lang="en-US" dirty="0" smtClean="0"/>
          </a:p>
          <a:p>
            <a:r>
              <a:rPr lang="en-US" dirty="0" smtClean="0"/>
              <a:t>	Average CPI (Clocks/Instruction) for a specific program</a:t>
            </a:r>
          </a:p>
          <a:p>
            <a:endParaRPr lang="en-US" dirty="0" smtClean="0"/>
          </a:p>
          <a:p>
            <a:r>
              <a:rPr lang="en-US" dirty="0" smtClean="0"/>
              <a:t>	Sample code with a CPI table</a:t>
            </a:r>
          </a:p>
          <a:p>
            <a:endParaRPr lang="en-US" dirty="0" smtClean="0"/>
          </a:p>
          <a:p>
            <a:r>
              <a:rPr lang="en-US" dirty="0" smtClean="0"/>
              <a:t>Answer might require run time, instruction count,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740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run time of a program requiring 1,250,000 cycles on a 50MHz machine?</a:t>
            </a:r>
          </a:p>
          <a:p>
            <a:r>
              <a:rPr lang="en-US" dirty="0" smtClean="0"/>
              <a:t>1 cycle = 1/50,000,000 = 20ns</a:t>
            </a:r>
          </a:p>
          <a:p>
            <a:r>
              <a:rPr lang="en-US" dirty="0" smtClean="0"/>
              <a:t>20ns*1,250,000  = 0.025s</a:t>
            </a:r>
          </a:p>
        </p:txBody>
      </p:sp>
    </p:spTree>
    <p:extLst>
      <p:ext uri="{BB962C8B-B14F-4D97-AF65-F5344CB8AC3E}">
        <p14:creationId xmlns:p14="http://schemas.microsoft.com/office/powerpoint/2010/main" val="4113250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CPI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Execution time = # of instructions * cycles/instruction * time/cycle</a:t>
            </a:r>
          </a:p>
          <a:p>
            <a:r>
              <a:rPr lang="en-US" dirty="0" smtClean="0"/>
              <a:t>This is tool for understanding tradeoffs in the design of instruction sets, processor pipelines, and memory system organizations.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75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Cycles Per Instruction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a program with an average CPI of 2.5 for 20,000 instructions that runs on a processor with a 10ns clock, find the clock frequency and program runtime.</a:t>
            </a:r>
          </a:p>
        </p:txBody>
      </p:sp>
    </p:spTree>
    <p:extLst>
      <p:ext uri="{BB962C8B-B14F-4D97-AF65-F5344CB8AC3E}">
        <p14:creationId xmlns:p14="http://schemas.microsoft.com/office/powerpoint/2010/main" val="1032449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Frequency = 1/1e-8s --&gt; 1e8 Hz --&gt; 100 MHz</a:t>
            </a:r>
          </a:p>
          <a:p>
            <a:r>
              <a:rPr lang="en-US" dirty="0" smtClean="0"/>
              <a:t>Total cycles = 2.5 cycles/</a:t>
            </a:r>
            <a:r>
              <a:rPr lang="en-US" dirty="0" err="1" smtClean="0"/>
              <a:t>instr</a:t>
            </a:r>
            <a:r>
              <a:rPr lang="en-US" dirty="0" smtClean="0"/>
              <a:t> * 20,000 </a:t>
            </a:r>
            <a:r>
              <a:rPr lang="en-US" dirty="0" err="1" smtClean="0"/>
              <a:t>instr</a:t>
            </a:r>
            <a:r>
              <a:rPr lang="en-US" dirty="0" smtClean="0"/>
              <a:t> = 50,000 cycles</a:t>
            </a:r>
          </a:p>
          <a:p>
            <a:r>
              <a:rPr lang="en-US" dirty="0" smtClean="0"/>
              <a:t>Run time = 50,000 cycles * 10ns/cycle = 500,000ns = 0.5ms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37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Runtime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a program with 1,000,000 instructions costing 6 cycles each and 2,000,000 instructions costing 3 clocks cycles each, find the frequency needed to complete the program in 1s and 0.5s.</a:t>
            </a:r>
          </a:p>
        </p:txBody>
      </p:sp>
    </p:spTree>
    <p:extLst>
      <p:ext uri="{BB962C8B-B14F-4D97-AF65-F5344CB8AC3E}">
        <p14:creationId xmlns:p14="http://schemas.microsoft.com/office/powerpoint/2010/main" val="1325302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6*1,000,000+3*2,000,000 = 12,000,000 cycles</a:t>
            </a:r>
          </a:p>
          <a:p>
            <a:r>
              <a:rPr lang="en-US" dirty="0" smtClean="0"/>
              <a:t>To complete in 1s, divide by 1s to get 12,000,000 cycles/s = 12 MHz</a:t>
            </a:r>
          </a:p>
          <a:p>
            <a:r>
              <a:rPr lang="en-US" dirty="0" smtClean="0"/>
              <a:t>To complete in 0.5s, divide by 0.5s to get 24,000,000 cycles/s = 24 MHz</a:t>
            </a:r>
          </a:p>
        </p:txBody>
      </p:sp>
    </p:spTree>
    <p:extLst>
      <p:ext uri="{BB962C8B-B14F-4D97-AF65-F5344CB8AC3E}">
        <p14:creationId xmlns:p14="http://schemas.microsoft.com/office/powerpoint/2010/main" val="2066096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</a:p>
          <a:p>
            <a:pPr lvl="1"/>
            <a:r>
              <a:rPr lang="en-US" dirty="0" smtClean="0"/>
              <a:t>Finished history and a beginning on performance evaluation.</a:t>
            </a:r>
          </a:p>
          <a:p>
            <a:r>
              <a:rPr lang="en-US" dirty="0" smtClean="0"/>
              <a:t>This time</a:t>
            </a:r>
          </a:p>
          <a:p>
            <a:pPr lvl="1"/>
            <a:r>
              <a:rPr lang="en-US" dirty="0" smtClean="0"/>
              <a:t>Continued Performance evaluation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27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Performance = how good is it?  But need to know what to measure and how to measure it.</a:t>
            </a:r>
          </a:p>
          <a:p>
            <a:r>
              <a:rPr lang="en-US" dirty="0" smtClean="0"/>
              <a:t>Discussed Speed, Operations per second, Efficiency (e.g. Power)</a:t>
            </a:r>
          </a:p>
          <a:p>
            <a:r>
              <a:rPr lang="en-US" dirty="0" smtClean="0"/>
              <a:t>Other measures include bandwidth, latency, and cost</a:t>
            </a:r>
          </a:p>
          <a:p>
            <a:pPr lvl="1"/>
            <a:r>
              <a:rPr lang="en-US" dirty="0" smtClean="0"/>
              <a:t>Bandwidth - How much data can be transmitted over a line per unit time</a:t>
            </a:r>
          </a:p>
          <a:p>
            <a:pPr lvl="1"/>
            <a:r>
              <a:rPr lang="en-US" dirty="0" smtClean="0"/>
              <a:t>Latency (Memory, Disk) - How long does it take to retrieve data (e.g. disk access time)</a:t>
            </a:r>
          </a:p>
          <a:p>
            <a:pPr lvl="1"/>
            <a:r>
              <a:rPr lang="en-US" dirty="0" smtClean="0"/>
              <a:t>Resource Cost - $/GB, $/unit, $/GHz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827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= 1/execution time</a:t>
            </a:r>
          </a:p>
          <a:p>
            <a:r>
              <a:rPr lang="en-US" dirty="0" smtClean="0"/>
              <a:t>Speedup = performance_of_computer_1/performance_of_computer_2</a:t>
            </a:r>
          </a:p>
        </p:txBody>
      </p:sp>
    </p:spTree>
    <p:extLst>
      <p:ext uri="{BB962C8B-B14F-4D97-AF65-F5344CB8AC3E}">
        <p14:creationId xmlns:p14="http://schemas.microsoft.com/office/powerpoint/2010/main" val="364026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Dividing Up Execution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Execution time can be divided into two parts</a:t>
            </a:r>
          </a:p>
          <a:p>
            <a:r>
              <a:rPr lang="en-US" dirty="0" smtClean="0"/>
              <a:t>The whole is called user time or wall time</a:t>
            </a:r>
          </a:p>
          <a:p>
            <a:pPr lvl="1"/>
            <a:r>
              <a:rPr lang="en-US" dirty="0" smtClean="0"/>
              <a:t>This is the time the user spends waiting for the program to finish.</a:t>
            </a:r>
          </a:p>
          <a:p>
            <a:pPr lvl="1"/>
            <a:r>
              <a:rPr lang="en-US" dirty="0" smtClean="0"/>
              <a:t>The time the program actually runs is CPU time</a:t>
            </a:r>
          </a:p>
          <a:p>
            <a:pPr lvl="1"/>
            <a:r>
              <a:rPr lang="en-US" dirty="0" smtClean="0"/>
              <a:t>The time used for the system services (OS, IO, waits, etc.) is called System CPU time</a:t>
            </a:r>
          </a:p>
          <a:p>
            <a:r>
              <a:rPr lang="en-US" dirty="0" smtClean="0"/>
              <a:t>Try running </a:t>
            </a:r>
            <a:r>
              <a:rPr lang="en-US" dirty="0" smtClean="0">
                <a:latin typeface="Courier"/>
                <a:cs typeface="Courier"/>
              </a:rPr>
              <a:t>top</a:t>
            </a:r>
            <a:r>
              <a:rPr lang="en-US" dirty="0" smtClean="0"/>
              <a:t> on a Linux or Mac machine at the terminal to see how much CPU time is used in running programs</a:t>
            </a:r>
          </a:p>
          <a:p>
            <a:r>
              <a:rPr lang="en-US" dirty="0" smtClean="0"/>
              <a:t>For this class we will only be concerned with user time as we will assume System CPU time is small enough to be negligible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821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Hz - Hertz = cycles per second</a:t>
            </a:r>
          </a:p>
          <a:p>
            <a:r>
              <a:rPr lang="en-US" dirty="0" smtClean="0"/>
              <a:t>MHz - 1000000 Hz, GHz - 1 billion Hz</a:t>
            </a:r>
          </a:p>
          <a:p>
            <a:r>
              <a:rPr lang="en-US" dirty="0" smtClean="0"/>
              <a:t>A Clock signal can be thought of as a square wave (an on/off pulse)</a:t>
            </a:r>
          </a:p>
          <a:p>
            <a:pPr lvl="1"/>
            <a:r>
              <a:rPr lang="en-US" dirty="0" smtClean="0"/>
              <a:t>The CPU clock governs how quickly data passes through CPU</a:t>
            </a:r>
          </a:p>
          <a:p>
            <a:pPr lvl="1"/>
            <a:r>
              <a:rPr lang="en-US" dirty="0" smtClean="0"/>
              <a:t>Data is part of assembly instructions</a:t>
            </a:r>
          </a:p>
          <a:p>
            <a:pPr lvl="1"/>
            <a:r>
              <a:rPr lang="en-US" dirty="0" smtClean="0"/>
              <a:t>Instruction delegates the data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014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Clock signal delays data from moving from component to component in CPU (i.e. register to ALU/CU, ALU to CU, data to memory, data from memory)</a:t>
            </a:r>
          </a:p>
          <a:p>
            <a:endParaRPr lang="en-US" dirty="0" smtClean="0"/>
          </a:p>
          <a:p>
            <a:r>
              <a:rPr lang="en-US" dirty="0" smtClean="0"/>
              <a:t>Recall from math, waveforms have a period and frequency</a:t>
            </a:r>
          </a:p>
          <a:p>
            <a:pPr lvl="1"/>
            <a:r>
              <a:rPr lang="en-US" dirty="0" smtClean="0"/>
              <a:t>frequency = </a:t>
            </a:r>
            <a:r>
              <a:rPr lang="en-US" dirty="0" err="1" smtClean="0"/>
              <a:t>clock_speed</a:t>
            </a:r>
            <a:endParaRPr lang="en-US" dirty="0" smtClean="0"/>
          </a:p>
          <a:p>
            <a:pPr lvl="1"/>
            <a:r>
              <a:rPr lang="en-US" dirty="0" smtClean="0"/>
              <a:t>period = 1/frequency  (i.e. seconds per cycle)</a:t>
            </a:r>
          </a:p>
          <a:p>
            <a:endParaRPr lang="en-US" dirty="0" smtClean="0"/>
          </a:p>
          <a:p>
            <a:r>
              <a:rPr lang="en-US" dirty="0" smtClean="0"/>
              <a:t>For a 1MHz processor frequency, period is 1 microsecond (1e-6)</a:t>
            </a:r>
          </a:p>
          <a:p>
            <a:r>
              <a:rPr lang="en-US" dirty="0"/>
              <a:t>F</a:t>
            </a:r>
            <a:r>
              <a:rPr lang="en-US" dirty="0" smtClean="0"/>
              <a:t>or a 1GHz processor frequency, period is 1 nanosecond (1e-9)</a:t>
            </a:r>
          </a:p>
          <a:p>
            <a:r>
              <a:rPr lang="en-US" dirty="0" smtClean="0"/>
              <a:t>What is the period for a 250MHz processor (4 ns)?  500MHz (2 ns)?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536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 Waveforms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+-------+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|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|       |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|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--------+       +------- . . .</a:t>
            </a:r>
          </a:p>
          <a:p>
            <a:endParaRPr lang="en-US" dirty="0" smtClean="0"/>
          </a:p>
          <a:p>
            <a:r>
              <a:rPr lang="en-US" dirty="0" smtClean="0"/>
              <a:t>High in the waveform above represents on and low represents off.</a:t>
            </a:r>
          </a:p>
          <a:p>
            <a:r>
              <a:rPr lang="en-US" dirty="0" smtClean="0"/>
              <a:t>Note that the wave form above could use zero/off to represent time in doing work in a CPU component and one/on to represent transition time.</a:t>
            </a:r>
          </a:p>
          <a:p>
            <a:r>
              <a:rPr lang="en-US" dirty="0" smtClean="0"/>
              <a:t>Transition time and computation time are not necessarily equivalent.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175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Instructions can be very different from machine to machine</a:t>
            </a:r>
          </a:p>
          <a:p>
            <a:pPr lvl="1"/>
            <a:r>
              <a:rPr lang="en-US" dirty="0" smtClean="0"/>
              <a:t>RISC vs. CISC machines</a:t>
            </a:r>
          </a:p>
          <a:p>
            <a:r>
              <a:rPr lang="en-US" dirty="0" smtClean="0"/>
              <a:t>Some processors use same # of cycles per </a:t>
            </a:r>
            <a:r>
              <a:rPr lang="en-US" dirty="0" err="1" smtClean="0"/>
              <a:t>instr</a:t>
            </a:r>
            <a:endParaRPr lang="en-US" dirty="0" smtClean="0"/>
          </a:p>
          <a:p>
            <a:r>
              <a:rPr lang="en-US" dirty="0" smtClean="0"/>
              <a:t>Others have differing instruction counts</a:t>
            </a:r>
          </a:p>
          <a:p>
            <a:r>
              <a:rPr lang="en-US" dirty="0" smtClean="0"/>
              <a:t>Simple computation for time CPU performs processing</a:t>
            </a:r>
          </a:p>
          <a:p>
            <a:r>
              <a:rPr lang="en-US" dirty="0" smtClean="0"/>
              <a:t>CPU Time = total CPU cycles * cycle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593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809</Words>
  <Application>Microsoft Macintosh PowerPoint</Application>
  <PresentationFormat>On-screen Show (4:3)</PresentationFormat>
  <Paragraphs>100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Performance</vt:lpstr>
      <vt:lpstr>Outline</vt:lpstr>
      <vt:lpstr>Recall</vt:lpstr>
      <vt:lpstr>Recall</vt:lpstr>
      <vt:lpstr>Dividing Up Execution Time</vt:lpstr>
      <vt:lpstr>Clock Time</vt:lpstr>
      <vt:lpstr>Clock Time</vt:lpstr>
      <vt:lpstr>Clock Waveforms</vt:lpstr>
      <vt:lpstr>Instructions</vt:lpstr>
      <vt:lpstr>PowerPoint Presentation</vt:lpstr>
      <vt:lpstr>PowerPoint Presentation</vt:lpstr>
      <vt:lpstr>Run Time</vt:lpstr>
      <vt:lpstr>CPI Equation</vt:lpstr>
      <vt:lpstr>Cycles Per Instruction Example</vt:lpstr>
      <vt:lpstr>Solution</vt:lpstr>
      <vt:lpstr>Finding the Runtime Example</vt:lpstr>
      <vt:lpstr>Solution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</dc:title>
  <dc:creator>David</dc:creator>
  <cp:lastModifiedBy>David</cp:lastModifiedBy>
  <cp:revision>4</cp:revision>
  <dcterms:created xsi:type="dcterms:W3CDTF">2015-01-06T22:38:07Z</dcterms:created>
  <dcterms:modified xsi:type="dcterms:W3CDTF">2015-01-06T23:11:31Z</dcterms:modified>
</cp:coreProperties>
</file>