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2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3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4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4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6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2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9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2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2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2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7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2D54-BFDB-8E47-AEBD-6C12CA95C8EC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0F31A-E033-BF42-B0B9-24A0C2771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9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dwardbosworth.com/My5155_Slides/Chapter01/ThePowerWall.doc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Punched_card%23mediaviewer/File:Blue-punch-card-front-horiz.pn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History of Computers and Performance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Jan. 14, 2015</a:t>
            </a:r>
          </a:p>
          <a:p>
            <a:r>
              <a:rPr lang="en-US" dirty="0" smtClean="0"/>
              <a:t>Based on notes from Dr. Bill </a:t>
            </a:r>
            <a:r>
              <a:rPr lang="en-US" dirty="0" err="1" smtClean="0"/>
              <a:t>Siever</a:t>
            </a:r>
            <a:r>
              <a:rPr lang="en-US" dirty="0" smtClean="0"/>
              <a:t> and from the Patterson and Hennessy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385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the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the best?</a:t>
            </a:r>
          </a:p>
          <a:p>
            <a:pPr lvl="1"/>
            <a:r>
              <a:rPr lang="en-US" dirty="0" smtClean="0"/>
              <a:t>It depends upon the situation.</a:t>
            </a:r>
          </a:p>
          <a:p>
            <a:r>
              <a:rPr lang="en-US" dirty="0" smtClean="0"/>
              <a:t>What about the best efficiency?</a:t>
            </a:r>
          </a:p>
          <a:p>
            <a:r>
              <a:rPr lang="en-US" dirty="0" smtClean="0"/>
              <a:t>Best speed?</a:t>
            </a:r>
          </a:p>
          <a:p>
            <a:r>
              <a:rPr lang="en-US" dirty="0" smtClean="0"/>
              <a:t>Best throughput?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otal work done in a given amount of time</a:t>
            </a:r>
          </a:p>
          <a:p>
            <a:r>
              <a:rPr lang="en-US" dirty="0" smtClean="0"/>
              <a:t>Best for the route we are flying?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92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Choosing and understanding performance figures of merit is key to choosing the appropriate device</a:t>
            </a:r>
          </a:p>
          <a:p>
            <a:pPr lvl="1"/>
            <a:r>
              <a:rPr lang="en-US" dirty="0" smtClean="0"/>
              <a:t>Speed of execution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nergy consumption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andwidth vs. latency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esource cost</a:t>
            </a:r>
          </a:p>
          <a:p>
            <a:pPr lvl="1"/>
            <a:r>
              <a:rPr lang="en-US" dirty="0" smtClean="0"/>
              <a:t>Many more figures of merit exist and they can be quite difficult to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545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How power is used by the unit?  </a:t>
            </a:r>
          </a:p>
          <a:p>
            <a:r>
              <a:rPr lang="en-US" dirty="0" smtClean="0"/>
              <a:t>What is the amount of power per unit of computation?</a:t>
            </a:r>
          </a:p>
          <a:p>
            <a:pPr lvl="1"/>
            <a:r>
              <a:rPr lang="en-US" dirty="0" smtClean="0"/>
              <a:t>Note that there is a “power wall” that currently limits the on chip clock frequency.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lock frequency, sometimes called “speed” of the chip is related to the inverse square of the voltage applied.</a:t>
            </a:r>
          </a:p>
          <a:p>
            <a:r>
              <a:rPr lang="en-US" dirty="0" smtClean="0"/>
              <a:t>Voltage applied is directly related to power, which in turn is directly related to heat.</a:t>
            </a:r>
          </a:p>
          <a:p>
            <a:r>
              <a:rPr lang="en-US" dirty="0"/>
              <a:t>F</a:t>
            </a:r>
            <a:r>
              <a:rPr lang="en-US" dirty="0" smtClean="0"/>
              <a:t>aster clocks = more heat</a:t>
            </a:r>
          </a:p>
          <a:p>
            <a:r>
              <a:rPr lang="en-US" dirty="0"/>
              <a:t>S</a:t>
            </a:r>
            <a:r>
              <a:rPr lang="en-US" dirty="0" smtClean="0"/>
              <a:t>ince the late 1990’s/early 2000’s, there has been a push to add more parallelism on chip rather than higher clock speeds</a:t>
            </a:r>
          </a:p>
          <a:p>
            <a:r>
              <a:rPr lang="en-US" dirty="0" smtClean="0"/>
              <a:t>Dr. Edward Bosworth provides a more detailed description of the “power wall” at  </a:t>
            </a:r>
            <a:r>
              <a:rPr lang="en-US" dirty="0" smtClean="0">
                <a:hlinkClick r:id="rId2"/>
              </a:rPr>
              <a:t>http://www.edwardbosworth.com/My5155_Slides/Chapter01/ThePowerWall.doc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74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Speed of Execution and Operations per Second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is the clock speed of your processor? 1GHz? 1.5GHz? 4GHz?</a:t>
            </a:r>
          </a:p>
          <a:p>
            <a:pPr lvl="1"/>
            <a:r>
              <a:rPr lang="en-US" dirty="0" smtClean="0"/>
              <a:t>How does this compare to other systems?</a:t>
            </a:r>
          </a:p>
          <a:p>
            <a:pPr lvl="1"/>
            <a:r>
              <a:rPr lang="en-US" dirty="0" smtClean="0"/>
              <a:t>Is it fair to compare a 2.5 GHz Xeon E5-2680 to a 3GHz Pentium 4? Probably not.</a:t>
            </a:r>
          </a:p>
          <a:p>
            <a:r>
              <a:rPr lang="en-US" dirty="0" smtClean="0"/>
              <a:t>Another way to perform comparisons is based on:</a:t>
            </a:r>
          </a:p>
          <a:p>
            <a:pPr lvl="1"/>
            <a:r>
              <a:rPr lang="en-US" dirty="0" smtClean="0"/>
              <a:t>Timing</a:t>
            </a:r>
            <a:endParaRPr lang="en-US" dirty="0"/>
          </a:p>
          <a:p>
            <a:pPr lvl="1"/>
            <a:r>
              <a:rPr lang="en-US" dirty="0" smtClean="0"/>
              <a:t>MIPS - Millions of Instructions Per Second</a:t>
            </a:r>
          </a:p>
          <a:p>
            <a:pPr lvl="1"/>
            <a:r>
              <a:rPr lang="en-US" dirty="0" smtClean="0"/>
              <a:t>FLOPS - Floating point operations per second</a:t>
            </a:r>
          </a:p>
          <a:p>
            <a:pPr lvl="1"/>
            <a:r>
              <a:rPr lang="en-US" dirty="0" smtClean="0"/>
              <a:t>Not the same as MIPS processor - Microprocessor without Interlocked Pipeline Stages</a:t>
            </a:r>
          </a:p>
        </p:txBody>
      </p:sp>
    </p:spTree>
    <p:extLst>
      <p:ext uri="{BB962C8B-B14F-4D97-AF65-F5344CB8AC3E}">
        <p14:creationId xmlns:p14="http://schemas.microsoft.com/office/powerpoint/2010/main" val="4280927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Figures of Merit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How much data can be transmitted over a line per unit time</a:t>
            </a:r>
          </a:p>
          <a:p>
            <a:r>
              <a:rPr lang="en-US" dirty="0" smtClean="0"/>
              <a:t>Latency (Memory, Disk)</a:t>
            </a:r>
          </a:p>
          <a:p>
            <a:pPr lvl="1"/>
            <a:r>
              <a:rPr lang="en-US" dirty="0" smtClean="0"/>
              <a:t>How long does it take to retrieve data (e.g. disk access time)</a:t>
            </a:r>
          </a:p>
          <a:p>
            <a:r>
              <a:rPr lang="en-US" dirty="0" smtClean="0"/>
              <a:t>Resource Cost</a:t>
            </a:r>
          </a:p>
          <a:p>
            <a:pPr lvl="1"/>
            <a:r>
              <a:rPr lang="en-US" dirty="0"/>
              <a:t>$</a:t>
            </a:r>
            <a:r>
              <a:rPr lang="en-US" dirty="0" smtClean="0"/>
              <a:t>/GB, $/unit, $/GHz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102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Analytical </a:t>
            </a:r>
            <a:r>
              <a:rPr lang="en-US" dirty="0" err="1" smtClean="0"/>
              <a:t>vs</a:t>
            </a:r>
            <a:r>
              <a:rPr lang="en-US" dirty="0" smtClean="0"/>
              <a:t> Benchmarked (Experimental)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Analytical performance computations</a:t>
            </a:r>
          </a:p>
          <a:p>
            <a:pPr lvl="1"/>
            <a:r>
              <a:rPr lang="en-US" dirty="0" smtClean="0"/>
              <a:t>Rigorous analysis of computer model</a:t>
            </a:r>
          </a:p>
          <a:p>
            <a:pPr lvl="1"/>
            <a:r>
              <a:rPr lang="en-US" dirty="0" smtClean="0"/>
              <a:t>Determines exact timings or exact range of timings</a:t>
            </a:r>
          </a:p>
          <a:p>
            <a:pPr lvl="1"/>
            <a:r>
              <a:rPr lang="en-US" dirty="0" smtClean="0"/>
              <a:t>Not used for general purpose computers (typically only for real time systems or simple/small programs) because of difficulty</a:t>
            </a:r>
          </a:p>
          <a:p>
            <a:r>
              <a:rPr lang="en-US" dirty="0" smtClean="0"/>
              <a:t>Benchmarking is done when it is not possible to compute time constraints or when there is an unknown workload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1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Benchmarked Performance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P&amp;H defines performance as 1/execution time</a:t>
            </a:r>
          </a:p>
          <a:p>
            <a:r>
              <a:rPr lang="en-US" dirty="0" smtClean="0"/>
              <a:t>For example, given two computers A and B.  Run same program on both.</a:t>
            </a:r>
          </a:p>
          <a:p>
            <a:r>
              <a:rPr lang="en-US" smtClean="0"/>
              <a:t>A task </a:t>
            </a:r>
            <a:r>
              <a:rPr lang="en-US" dirty="0" smtClean="0"/>
              <a:t>runs </a:t>
            </a:r>
            <a:r>
              <a:rPr lang="en-US" smtClean="0"/>
              <a:t>in 10s </a:t>
            </a:r>
            <a:r>
              <a:rPr lang="en-US" dirty="0" smtClean="0"/>
              <a:t>on A</a:t>
            </a:r>
          </a:p>
          <a:p>
            <a:r>
              <a:rPr lang="en-US" dirty="0" smtClean="0"/>
              <a:t>The same task runs in 20s on B</a:t>
            </a:r>
          </a:p>
          <a:p>
            <a:r>
              <a:rPr lang="en-US" dirty="0" smtClean="0"/>
              <a:t>Performance of machine A is 1/10 = .1</a:t>
            </a:r>
          </a:p>
          <a:p>
            <a:r>
              <a:rPr lang="en-US" dirty="0" smtClean="0"/>
              <a:t>Performance of machine B = 1/20 = .05</a:t>
            </a:r>
          </a:p>
          <a:p>
            <a:r>
              <a:rPr lang="en-US" dirty="0" smtClean="0"/>
              <a:t>More examples on the whiteboard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20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A / Performance B is Speedup</a:t>
            </a:r>
          </a:p>
          <a:p>
            <a:r>
              <a:rPr lang="en-US" dirty="0" err="1" smtClean="0"/>
              <a:t>PerfA</a:t>
            </a:r>
            <a:r>
              <a:rPr lang="en-US" dirty="0" smtClean="0"/>
              <a:t>/</a:t>
            </a:r>
            <a:r>
              <a:rPr lang="en-US" dirty="0" err="1" smtClean="0"/>
              <a:t>PerfB</a:t>
            </a:r>
            <a:r>
              <a:rPr lang="en-US" dirty="0" smtClean="0"/>
              <a:t> = 2 </a:t>
            </a:r>
          </a:p>
          <a:p>
            <a:r>
              <a:rPr lang="en-US" dirty="0" smtClean="0"/>
              <a:t>Machine A is twice as fast as machine B for this task</a:t>
            </a:r>
          </a:p>
          <a:p>
            <a:r>
              <a:rPr lang="en-US" dirty="0" smtClean="0"/>
              <a:t>This means the speedup for running this task on Machine A is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80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Finishing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ENIAC - Used punch cards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http://en.wikipedia.org/wiki/Punched_card#mediaviewer/File:Blue-punch-card-front-horiz.png</a:t>
            </a:r>
            <a:r>
              <a:rPr lang="en-US" dirty="0" smtClean="0"/>
              <a:t> for an example</a:t>
            </a:r>
          </a:p>
        </p:txBody>
      </p:sp>
    </p:spTree>
    <p:extLst>
      <p:ext uri="{BB962C8B-B14F-4D97-AF65-F5344CB8AC3E}">
        <p14:creationId xmlns:p14="http://schemas.microsoft.com/office/powerpoint/2010/main" val="177874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Von Neumann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John von Neumann gave us concept of stored program</a:t>
            </a:r>
          </a:p>
          <a:p>
            <a:r>
              <a:rPr lang="en-US" dirty="0" smtClean="0"/>
              <a:t>This is important because von Neumann’s model is the foundation of modern computer science</a:t>
            </a:r>
          </a:p>
          <a:p>
            <a:r>
              <a:rPr lang="en-US" dirty="0" smtClean="0"/>
              <a:t>von Neumann machine (Stored program concept of both data and program stored in memory)</a:t>
            </a:r>
          </a:p>
          <a:p>
            <a:r>
              <a:rPr lang="en-US" dirty="0" smtClean="0"/>
              <a:t>Basic components of CPU and Main memory</a:t>
            </a:r>
          </a:p>
          <a:p>
            <a:pPr lvl="1"/>
            <a:r>
              <a:rPr lang="en-US" dirty="0" smtClean="0"/>
              <a:t>CPU = ALU + Control Unit + Registers</a:t>
            </a:r>
          </a:p>
          <a:p>
            <a:r>
              <a:rPr lang="en-US" dirty="0" smtClean="0"/>
              <a:t>Program and data are stored in main memory</a:t>
            </a:r>
          </a:p>
          <a:p>
            <a:r>
              <a:rPr lang="en-US" dirty="0" smtClean="0"/>
              <a:t>Low level programming = AND ADD OR SUB JUMP …</a:t>
            </a:r>
          </a:p>
        </p:txBody>
      </p:sp>
    </p:spTree>
    <p:extLst>
      <p:ext uri="{BB962C8B-B14F-4D97-AF65-F5344CB8AC3E}">
        <p14:creationId xmlns:p14="http://schemas.microsoft.com/office/powerpoint/2010/main" val="4077808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More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</a:t>
            </a:r>
            <a:r>
              <a:rPr lang="en-US" dirty="0" smtClean="0"/>
              <a:t>lder computers used vacuum tubes</a:t>
            </a:r>
          </a:p>
          <a:p>
            <a:r>
              <a:rPr lang="en-US" dirty="0" smtClean="0"/>
              <a:t>Modern microprocessors consist of transistors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irst solid state Transistor developed in 1947 at Bell Labs</a:t>
            </a:r>
          </a:p>
          <a:p>
            <a:pPr lvl="1"/>
            <a:r>
              <a:rPr lang="en-US" dirty="0" smtClean="0"/>
              <a:t>First semiconductor transistor developed in 1954 (TI)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irst metal-oxide semiconductor (MOS) 1960 (Bell labs)</a:t>
            </a:r>
          </a:p>
          <a:p>
            <a:pPr lvl="1"/>
            <a:r>
              <a:rPr lang="en-US" dirty="0" smtClean="0"/>
              <a:t>Led to integrated circuit (IC) - set of electronic circuits on a small plate of semiconductor material (eventually printable)</a:t>
            </a:r>
          </a:p>
          <a:p>
            <a:pPr lvl="1"/>
            <a:r>
              <a:rPr lang="en-US" dirty="0" smtClean="0"/>
              <a:t>Important because ICs can be made smaller, faster, cheaper, and to use less power</a:t>
            </a:r>
          </a:p>
          <a:p>
            <a:r>
              <a:rPr lang="en-US" dirty="0" smtClean="0"/>
              <a:t>Each of these innovations led to today's computers and allowed for more abstract 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4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Gordon Moore, Intel Corp.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Gordon Moore (co-founder of Intel) coined Moore's law</a:t>
            </a:r>
          </a:p>
          <a:p>
            <a:pPr lvl="1"/>
            <a:r>
              <a:rPr lang="en-US" dirty="0" smtClean="0"/>
              <a:t>The number of transistors on chip doubles every 18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24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25"/>
            <a:ext cx="7630598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1434" y="6581001"/>
            <a:ext cx="8394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</a:t>
            </a:r>
            <a:r>
              <a:rPr lang="en-US" sz="1200" dirty="0" err="1" smtClean="0"/>
              <a:t>en.wikipedia.org</a:t>
            </a:r>
            <a:r>
              <a:rPr lang="en-US" sz="1200" dirty="0" smtClean="0"/>
              <a:t>/wiki/Moore%27s_law#mediaviewer/File:Transistor_Count_and_Moore%27s_Law_-_2011.svg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53191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these components were developed between the 1950’s and 1970’s</a:t>
            </a:r>
          </a:p>
          <a:p>
            <a:pPr lvl="1"/>
            <a:r>
              <a:rPr lang="en-US" dirty="0" smtClean="0"/>
              <a:t>Input: mouse/keyboard, gesture/touch recognition</a:t>
            </a:r>
          </a:p>
          <a:p>
            <a:pPr lvl="1"/>
            <a:r>
              <a:rPr lang="en-US" dirty="0" smtClean="0"/>
              <a:t>Output: monitor, printer, LEDs, </a:t>
            </a:r>
            <a:r>
              <a:rPr lang="en-US" dirty="0" err="1" smtClean="0"/>
              <a:t>ethernet</a:t>
            </a:r>
            <a:r>
              <a:rPr lang="en-US" dirty="0" smtClean="0"/>
              <a:t>, wireless</a:t>
            </a:r>
          </a:p>
          <a:p>
            <a:pPr lvl="1"/>
            <a:r>
              <a:rPr lang="en-US" dirty="0" smtClean="0"/>
              <a:t>Processor</a:t>
            </a:r>
          </a:p>
          <a:p>
            <a:pPr lvl="1"/>
            <a:r>
              <a:rPr lang="en-US" dirty="0" smtClean="0"/>
              <a:t>Interconnect</a:t>
            </a:r>
          </a:p>
          <a:p>
            <a:pPr lvl="1"/>
            <a:r>
              <a:rPr lang="en-US" dirty="0" smtClean="0"/>
              <a:t>Memory (primary and secondary storage)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72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performance?</a:t>
            </a:r>
          </a:p>
          <a:p>
            <a:r>
              <a:rPr lang="en-US" dirty="0" smtClean="0"/>
              <a:t>What is the best computer?</a:t>
            </a:r>
          </a:p>
          <a:p>
            <a:pPr lvl="1"/>
            <a:r>
              <a:rPr lang="en-US" dirty="0" smtClean="0"/>
              <a:t>Processor?</a:t>
            </a:r>
          </a:p>
          <a:p>
            <a:pPr lvl="1"/>
            <a:r>
              <a:rPr lang="en-US" dirty="0" smtClean="0"/>
              <a:t>Hard disk or SSD?</a:t>
            </a:r>
          </a:p>
          <a:p>
            <a:pPr lvl="1"/>
            <a:r>
              <a:rPr lang="en-US" dirty="0" smtClean="0"/>
              <a:t>Memory?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44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From P&amp;H Text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602800"/>
              </p:ext>
            </p:extLst>
          </p:nvPr>
        </p:nvGraphicFramePr>
        <p:xfrm>
          <a:off x="0" y="1417638"/>
          <a:ext cx="9143999" cy="45795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3333"/>
                <a:gridCol w="2032000"/>
                <a:gridCol w="1467770"/>
                <a:gridCol w="1224950"/>
                <a:gridCol w="2725946"/>
              </a:tblGrid>
              <a:tr h="164729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Plane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Passengers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Range</a:t>
                      </a:r>
                      <a:br>
                        <a:rPr lang="en-US" sz="2400" b="1" dirty="0" smtClean="0">
                          <a:latin typeface="Courier New"/>
                          <a:cs typeface="Courier New"/>
                        </a:rPr>
                      </a:br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(miles)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Speed</a:t>
                      </a:r>
                      <a:br>
                        <a:rPr lang="en-US" sz="2400" b="1" dirty="0" smtClean="0">
                          <a:latin typeface="Courier New"/>
                          <a:cs typeface="Courier New"/>
                        </a:rPr>
                      </a:br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(mph)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Passenger Throughput (#passengers * speed)</a:t>
                      </a:r>
                    </a:p>
                  </a:txBody>
                  <a:tcPr/>
                </a:tc>
              </a:tr>
              <a:tr h="799848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Boeing 787-9	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290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8500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567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164430</a:t>
                      </a:r>
                      <a:endParaRPr lang="en-US" sz="2400" dirty="0"/>
                    </a:p>
                  </a:txBody>
                  <a:tcPr/>
                </a:tc>
              </a:tr>
              <a:tr h="79984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Boeing 747-8L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605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9200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570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344850</a:t>
                      </a:r>
                      <a:endParaRPr lang="en-US" sz="2400" dirty="0"/>
                    </a:p>
                  </a:txBody>
                  <a:tcPr/>
                </a:tc>
              </a:tr>
              <a:tr h="4634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Concorde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120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4500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1340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160800</a:t>
                      </a:r>
                      <a:endParaRPr lang="en-US" sz="2400" dirty="0"/>
                    </a:p>
                  </a:txBody>
                  <a:tcPr/>
                </a:tc>
              </a:tr>
              <a:tr h="79984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Boeing 737-800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162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5510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511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/>
                          <a:cs typeface="Courier New"/>
                        </a:rPr>
                        <a:t>82782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648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937</Words>
  <Application>Microsoft Macintosh PowerPoint</Application>
  <PresentationFormat>On-screen Show (4:3)</PresentationFormat>
  <Paragraphs>127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History of Computers and Performance</vt:lpstr>
      <vt:lpstr>Finishing History</vt:lpstr>
      <vt:lpstr>Von Neumann Model</vt:lpstr>
      <vt:lpstr>Even More History</vt:lpstr>
      <vt:lpstr>Gordon Moore, Intel Corp.</vt:lpstr>
      <vt:lpstr>PowerPoint Presentation</vt:lpstr>
      <vt:lpstr>Parts of a Computer</vt:lpstr>
      <vt:lpstr>Performance Evaluation</vt:lpstr>
      <vt:lpstr>An Example From P&amp;H Text</vt:lpstr>
      <vt:lpstr>Analysis of the Example</vt:lpstr>
      <vt:lpstr>Performance</vt:lpstr>
      <vt:lpstr>Energy Consumption</vt:lpstr>
      <vt:lpstr>Speed of Execution and Operations per Second</vt:lpstr>
      <vt:lpstr>Other Figures of Merit</vt:lpstr>
      <vt:lpstr>Analytical vs Benchmarked (Experimental) Performance</vt:lpstr>
      <vt:lpstr>Benchmarked Performance Techniques</vt:lpstr>
      <vt:lpstr>Speedup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Computers and Performance</dc:title>
  <dc:creator>David</dc:creator>
  <cp:lastModifiedBy>David</cp:lastModifiedBy>
  <cp:revision>6</cp:revision>
  <dcterms:created xsi:type="dcterms:W3CDTF">2015-01-06T21:40:16Z</dcterms:created>
  <dcterms:modified xsi:type="dcterms:W3CDTF">2015-01-06T22:37:57Z</dcterms:modified>
</cp:coreProperties>
</file>