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0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6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0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1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0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9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5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5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3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9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5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5011-990A-B641-BB58-1B78FC955F93}" type="datetimeFigureOut">
              <a:rPr lang="en-US" smtClean="0"/>
              <a:t>1/6/15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A6FC-4E36-8045-9A69-772DC36FE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Jan. 12, 2015</a:t>
            </a:r>
          </a:p>
          <a:p>
            <a:r>
              <a:rPr lang="en-US" dirty="0" smtClean="0"/>
              <a:t>Based on notes from Dr. Bill </a:t>
            </a:r>
            <a:r>
              <a:rPr lang="en-US" dirty="0" err="1" smtClean="0"/>
              <a:t>Siever</a:t>
            </a:r>
            <a:r>
              <a:rPr lang="en-US" dirty="0" smtClean="0"/>
              <a:t> and from the Patterson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5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 – Digital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Boolean algebra</a:t>
            </a:r>
          </a:p>
          <a:p>
            <a:r>
              <a:rPr lang="en-US" dirty="0" smtClean="0"/>
              <a:t>Logical expressions</a:t>
            </a:r>
          </a:p>
          <a:p>
            <a:r>
              <a:rPr lang="en-US" dirty="0" smtClean="0"/>
              <a:t>Logic gates</a:t>
            </a:r>
          </a:p>
          <a:p>
            <a:r>
              <a:rPr lang="en-US" dirty="0" smtClean="0"/>
              <a:t>Clocks</a:t>
            </a:r>
          </a:p>
        </p:txBody>
      </p:sp>
    </p:spTree>
    <p:extLst>
      <p:ext uri="{BB962C8B-B14F-4D97-AF65-F5344CB8AC3E}">
        <p14:creationId xmlns:p14="http://schemas.microsoft.com/office/powerpoint/2010/main" val="132534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Overview – Performance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Cycles Per Instruction (CPI)</a:t>
            </a:r>
          </a:p>
          <a:p>
            <a:r>
              <a:rPr lang="en-US" dirty="0" smtClean="0"/>
              <a:t>Floating Point Operations Per Second (FLOPS)</a:t>
            </a:r>
          </a:p>
          <a:p>
            <a:r>
              <a:rPr lang="en-US" dirty="0" smtClean="0"/>
              <a:t>Millions of Instructions Per Second (MIPS)</a:t>
            </a:r>
          </a:p>
          <a:p>
            <a:r>
              <a:rPr lang="en-US" dirty="0" smtClean="0"/>
              <a:t>Average Memory Access Time (AMAT)</a:t>
            </a:r>
          </a:p>
          <a:p>
            <a:r>
              <a:rPr lang="en-US" dirty="0" smtClean="0"/>
              <a:t>Speedup</a:t>
            </a:r>
          </a:p>
          <a:p>
            <a:r>
              <a:rPr lang="en-US" dirty="0" smtClean="0"/>
              <a:t>And many more…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7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Overview – State Machines and Memory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 Machines</a:t>
            </a:r>
          </a:p>
          <a:p>
            <a:pPr lvl="1"/>
            <a:r>
              <a:rPr lang="en-US" dirty="0" smtClean="0"/>
              <a:t>Mealy and Moore Machines</a:t>
            </a:r>
          </a:p>
          <a:p>
            <a:pPr lvl="1"/>
            <a:r>
              <a:rPr lang="en-US" dirty="0" smtClean="0"/>
              <a:t>Deterministic vs. Non-Deterministic</a:t>
            </a:r>
          </a:p>
          <a:p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Cache (memory on CPU)</a:t>
            </a:r>
          </a:p>
          <a:p>
            <a:pPr lvl="1"/>
            <a:r>
              <a:rPr lang="en-US" dirty="0" smtClean="0"/>
              <a:t>Main Memory (e.g. RAM)</a:t>
            </a:r>
          </a:p>
          <a:p>
            <a:pPr lvl="1"/>
            <a:r>
              <a:rPr lang="en-US" dirty="0" smtClean="0"/>
              <a:t>Secondary Memory (Hard disks and SSDs)</a:t>
            </a:r>
          </a:p>
          <a:p>
            <a:pPr lvl="1"/>
            <a:r>
              <a:rPr lang="en-US" dirty="0" smtClean="0"/>
              <a:t>Data structures for management including 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3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Overview - Advanced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Parallelism (implicit and explicit)</a:t>
            </a:r>
          </a:p>
          <a:p>
            <a:r>
              <a:rPr lang="en-US" dirty="0" smtClean="0"/>
              <a:t>Multiprocessing</a:t>
            </a:r>
          </a:p>
          <a:p>
            <a:r>
              <a:rPr lang="en-US" dirty="0" smtClean="0"/>
              <a:t>Pipelining</a:t>
            </a:r>
          </a:p>
          <a:p>
            <a:r>
              <a:rPr lang="en-US" dirty="0" smtClean="0"/>
              <a:t>Superscalar Architectures</a:t>
            </a:r>
          </a:p>
          <a:p>
            <a:r>
              <a:rPr lang="en-US" dirty="0" smtClean="0"/>
              <a:t>SIMD instructions</a:t>
            </a:r>
          </a:p>
          <a:p>
            <a:r>
              <a:rPr lang="en-US" dirty="0" smtClean="0"/>
              <a:t>CUDA</a:t>
            </a:r>
          </a:p>
          <a:p>
            <a:r>
              <a:rPr lang="en-US" dirty="0" smtClean="0"/>
              <a:t>And more…</a:t>
            </a:r>
          </a:p>
        </p:txBody>
      </p:sp>
    </p:spTree>
    <p:extLst>
      <p:ext uri="{BB962C8B-B14F-4D97-AF65-F5344CB8AC3E}">
        <p14:creationId xmlns:p14="http://schemas.microsoft.com/office/powerpoint/2010/main" val="1023541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MARS</a:t>
            </a:r>
          </a:p>
          <a:p>
            <a:pPr lvl="1"/>
            <a:r>
              <a:rPr lang="en-US" dirty="0" smtClean="0"/>
              <a:t>Assembly Language IDE for MIPS Simulator</a:t>
            </a:r>
          </a:p>
          <a:p>
            <a:pPr lvl="1"/>
            <a:r>
              <a:rPr lang="en-US" dirty="0" smtClean="0"/>
              <a:t>MIPS = Microprocessor without interlocked pipeline</a:t>
            </a:r>
          </a:p>
          <a:p>
            <a:r>
              <a:rPr lang="en-US" dirty="0" smtClean="0"/>
              <a:t>JLS</a:t>
            </a:r>
          </a:p>
          <a:p>
            <a:pPr lvl="1"/>
            <a:r>
              <a:rPr lang="en-US" dirty="0" smtClean="0"/>
              <a:t>A Digital Logic simulator </a:t>
            </a:r>
          </a:p>
          <a:p>
            <a:pPr lvl="1"/>
            <a:r>
              <a:rPr lang="en-US" dirty="0" smtClean="0"/>
              <a:t>Can simulate gates (AND, OR, NOT, etc.)</a:t>
            </a:r>
          </a:p>
          <a:p>
            <a:pPr lvl="1"/>
            <a:r>
              <a:rPr lang="en-US" dirty="0" smtClean="0"/>
              <a:t>Simulate parts of the CPU (Control Unit, ALU, etc.)</a:t>
            </a:r>
          </a:p>
          <a:p>
            <a:r>
              <a:rPr lang="en-US" dirty="0" smtClean="0"/>
              <a:t>Linux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05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Breadboards</a:t>
            </a:r>
          </a:p>
          <a:p>
            <a:pPr lvl="1"/>
            <a:r>
              <a:rPr lang="en-US" dirty="0" smtClean="0"/>
              <a:t>Used to power and build real logical circuits, microcontrollers and very simple computers</a:t>
            </a:r>
          </a:p>
          <a:p>
            <a:r>
              <a:rPr lang="en-US" dirty="0" smtClean="0"/>
              <a:t>Physical logic gates and wiring</a:t>
            </a:r>
          </a:p>
          <a:p>
            <a:r>
              <a:rPr lang="en-US" dirty="0" err="1" smtClean="0"/>
              <a:t>LittleFe</a:t>
            </a:r>
            <a:r>
              <a:rPr lang="en-US" dirty="0" smtClean="0"/>
              <a:t> – a cluster computer for educational use</a:t>
            </a:r>
          </a:p>
          <a:p>
            <a:r>
              <a:rPr lang="en-US" dirty="0" smtClean="0"/>
              <a:t>Your laptops and university desktops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47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are used for symbolic manipulation</a:t>
            </a:r>
          </a:p>
          <a:p>
            <a:r>
              <a:rPr lang="en-US" dirty="0" smtClean="0"/>
              <a:t>Symbols are used to represent an idea</a:t>
            </a:r>
          </a:p>
          <a:p>
            <a:r>
              <a:rPr lang="en-US" dirty="0" smtClean="0"/>
              <a:t>Hieroglyphs and abacus used to keep track of trading, crops, money in agrarian societies</a:t>
            </a:r>
          </a:p>
          <a:p>
            <a:r>
              <a:rPr lang="en-US" dirty="0" smtClean="0"/>
              <a:t>Need to keep track of information!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79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Symbolic Manipulators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Written symbols</a:t>
            </a:r>
          </a:p>
          <a:p>
            <a:r>
              <a:rPr lang="en-US" dirty="0" smtClean="0"/>
              <a:t>Abacus and Slide rule</a:t>
            </a:r>
          </a:p>
          <a:p>
            <a:r>
              <a:rPr lang="en-US" dirty="0" smtClean="0"/>
              <a:t>Difference Engine and Analytical Engine (Charles Babbage) (1830s - 1850s)</a:t>
            </a:r>
          </a:p>
          <a:p>
            <a:r>
              <a:rPr lang="en-US" dirty="0" smtClean="0"/>
              <a:t>Ada Lovelace recognized as the first programmer for programs for Babbage's 			invention</a:t>
            </a:r>
          </a:p>
          <a:p>
            <a:r>
              <a:rPr lang="en-US" dirty="0" smtClean="0"/>
              <a:t>Joseph Jacquard developed a loom that could follow a process in 1810</a:t>
            </a:r>
          </a:p>
          <a:p>
            <a:r>
              <a:rPr lang="en-US" dirty="0" smtClean="0"/>
              <a:t>Pascal developed adding machines in the 1600's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31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Large, power hungry, and slow</a:t>
            </a:r>
          </a:p>
          <a:p>
            <a:r>
              <a:rPr lang="en-US" dirty="0" smtClean="0"/>
              <a:t>Filled entire buildings</a:t>
            </a:r>
          </a:p>
          <a:p>
            <a:r>
              <a:rPr lang="en-US" dirty="0" smtClean="0"/>
              <a:t>ENIAC (mid 1940's) by J. </a:t>
            </a:r>
            <a:r>
              <a:rPr lang="en-US" dirty="0" err="1" smtClean="0"/>
              <a:t>Presper</a:t>
            </a:r>
            <a:r>
              <a:rPr lang="en-US" dirty="0" smtClean="0"/>
              <a:t> Eckert and John </a:t>
            </a:r>
            <a:r>
              <a:rPr lang="en-US" dirty="0" err="1" smtClean="0"/>
              <a:t>Mauchly</a:t>
            </a:r>
            <a:endParaRPr lang="en-US" dirty="0" smtClean="0"/>
          </a:p>
          <a:p>
            <a:r>
              <a:rPr lang="en-US" dirty="0" smtClean="0"/>
              <a:t>Used to find artillery range based upon trajectories</a:t>
            </a:r>
          </a:p>
          <a:p>
            <a:r>
              <a:rPr lang="en-US" dirty="0" smtClean="0"/>
              <a:t>Grace Hopper recorded the first computer bug (a moth) in 1945</a:t>
            </a:r>
          </a:p>
          <a:p>
            <a:pPr lvl="1"/>
            <a:r>
              <a:rPr lang="en-US" dirty="0" smtClean="0"/>
              <a:t>She helped to coin the term debugging</a:t>
            </a:r>
          </a:p>
          <a:p>
            <a:r>
              <a:rPr lang="en-US" dirty="0" smtClean="0"/>
              <a:t>UNIVAC (1951) was used by US Census Bureau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38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history and introduction to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start with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Syllabus Review</a:t>
            </a:r>
          </a:p>
          <a:p>
            <a:r>
              <a:rPr lang="en-US" dirty="0" smtClean="0"/>
              <a:t>Class 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0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Take notes in class</a:t>
            </a:r>
          </a:p>
          <a:p>
            <a:r>
              <a:rPr lang="en-US" dirty="0" smtClean="0"/>
              <a:t>I'll use </a:t>
            </a:r>
            <a:r>
              <a:rPr lang="en-US" dirty="0" err="1" smtClean="0"/>
              <a:t>pptx</a:t>
            </a:r>
            <a:r>
              <a:rPr lang="en-US" dirty="0" smtClean="0"/>
              <a:t> slides and write on the white board</a:t>
            </a:r>
          </a:p>
          <a:p>
            <a:r>
              <a:rPr lang="en-US" dirty="0" smtClean="0"/>
              <a:t>Outline of class notes should be posted online before each class</a:t>
            </a:r>
          </a:p>
          <a:p>
            <a:r>
              <a:rPr lang="en-US" dirty="0" smtClean="0"/>
              <a:t>I will make mistakes, feel free to correct me as necessary</a:t>
            </a:r>
          </a:p>
          <a:p>
            <a:r>
              <a:rPr lang="en-US" dirty="0" smtClean="0"/>
              <a:t>Start on assignments early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Programming is a nonlinear process</a:t>
            </a:r>
          </a:p>
          <a:p>
            <a:pPr lvl="1"/>
            <a:r>
              <a:rPr lang="en-US" dirty="0" smtClean="0"/>
              <a:t>The amount of effort put into a project doesn't always correlate linearly with the results</a:t>
            </a:r>
          </a:p>
          <a:p>
            <a:r>
              <a:rPr lang="en-US" dirty="0" smtClean="0"/>
              <a:t>Attend class</a:t>
            </a:r>
          </a:p>
          <a:p>
            <a:r>
              <a:rPr lang="en-US" dirty="0" smtClean="0"/>
              <a:t>Attend office hours and help sessions if you get stuck</a:t>
            </a:r>
          </a:p>
          <a:p>
            <a:r>
              <a:rPr lang="en-US" dirty="0" smtClean="0"/>
              <a:t>Don't give up!</a:t>
            </a:r>
          </a:p>
        </p:txBody>
      </p:sp>
    </p:spTree>
    <p:extLst>
      <p:ext uri="{BB962C8B-B14F-4D97-AF65-F5344CB8AC3E}">
        <p14:creationId xmlns:p14="http://schemas.microsoft.com/office/powerpoint/2010/main" val="23005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Organization?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system internals are organized, how a computer works, design tradeoffs</a:t>
            </a:r>
          </a:p>
          <a:p>
            <a:r>
              <a:rPr lang="en-US" dirty="0" smtClean="0"/>
              <a:t>Basic parts of a computer are CPU, Interconnect, Main Memory, Secondary Storage, and I/O</a:t>
            </a:r>
          </a:p>
          <a:p>
            <a:r>
              <a:rPr lang="en-US" dirty="0" smtClean="0"/>
              <a:t>We will discuss layering of software, hardware, and programming tools</a:t>
            </a:r>
          </a:p>
          <a:p>
            <a:r>
              <a:rPr lang="en-US" dirty="0" smtClean="0"/>
              <a:t>Application layer resides atop Operating System</a:t>
            </a:r>
          </a:p>
          <a:p>
            <a:r>
              <a:rPr lang="en-US" dirty="0" smtClean="0"/>
              <a:t>Operating System manages resources to interact with hardware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as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level language (like Java)</a:t>
            </a:r>
          </a:p>
          <a:p>
            <a:r>
              <a:rPr lang="en-US" dirty="0" smtClean="0"/>
              <a:t>Assembly language (low level language between what the machine understands and high level language)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a</a:t>
            </a:r>
            <a:r>
              <a:rPr lang="en-US" dirty="0" smtClean="0">
                <a:latin typeface="Courier"/>
                <a:cs typeface="Courier"/>
              </a:rPr>
              <a:t>dd r1, r2, r3</a:t>
            </a:r>
          </a:p>
          <a:p>
            <a:r>
              <a:rPr lang="en-US" dirty="0" smtClean="0"/>
              <a:t>	Machine Code (code the computer understands)</a:t>
            </a:r>
          </a:p>
          <a:p>
            <a:pPr lvl="1"/>
            <a:r>
              <a:rPr lang="en-US" dirty="0" smtClean="0"/>
              <a:t>Zeroes and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1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Basic computer parts (CPU, Main Memory, etc.)</a:t>
            </a:r>
          </a:p>
          <a:p>
            <a:r>
              <a:rPr lang="en-US" dirty="0" smtClean="0"/>
              <a:t>Subsystems/Sub-components (ALU, Control Unit, Registers, etc.)</a:t>
            </a:r>
          </a:p>
          <a:p>
            <a:r>
              <a:rPr lang="en-US" dirty="0" smtClean="0"/>
              <a:t>Logic gates (AND, OR, NOT, NOR, XOR, etc.)</a:t>
            </a:r>
          </a:p>
          <a:p>
            <a:r>
              <a:rPr lang="en-US" dirty="0" smtClean="0"/>
              <a:t>Electrical/Electronic Circuits (resistors, capacitors, transistors, diodes, amplifiers, etc.)</a:t>
            </a:r>
          </a:p>
          <a:p>
            <a:r>
              <a:rPr lang="en-US" dirty="0" smtClean="0"/>
              <a:t>Be aware that hardware is one layer out of many that exist in a computer.</a:t>
            </a:r>
          </a:p>
          <a:p>
            <a:r>
              <a:rPr lang="en-US" dirty="0" smtClean="0"/>
              <a:t>Software is another layer.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Computer Organization - internal organization of a computer, what are the basic components, how does a computer work, what are the tradeoffs in design, etc.</a:t>
            </a:r>
          </a:p>
          <a:p>
            <a:r>
              <a:rPr lang="en-US" dirty="0" smtClean="0"/>
              <a:t>Building blocks of a computer</a:t>
            </a:r>
          </a:p>
          <a:p>
            <a:r>
              <a:rPr lang="en-US" dirty="0" smtClean="0"/>
              <a:t>Machine Representation of Data</a:t>
            </a:r>
          </a:p>
          <a:p>
            <a:r>
              <a:rPr lang="en-US" dirty="0" smtClean="0"/>
              <a:t>Digital Logic</a:t>
            </a:r>
          </a:p>
          <a:p>
            <a:r>
              <a:rPr lang="en-US" dirty="0" smtClean="0"/>
              <a:t>State Machines</a:t>
            </a:r>
          </a:p>
          <a:p>
            <a:r>
              <a:rPr lang="en-US" dirty="0" smtClean="0"/>
              <a:t>Performance Measures</a:t>
            </a:r>
          </a:p>
          <a:p>
            <a:r>
              <a:rPr lang="en-US" dirty="0" smtClean="0"/>
              <a:t>Memory Organization</a:t>
            </a:r>
          </a:p>
          <a:p>
            <a:r>
              <a:rPr lang="en-US" dirty="0" smtClean="0"/>
              <a:t>Communication between components</a:t>
            </a:r>
          </a:p>
          <a:p>
            <a:r>
              <a:rPr lang="en-US" dirty="0" smtClean="0"/>
              <a:t>Advanced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0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 –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Logic gates – and, or, not, nor, </a:t>
            </a:r>
            <a:r>
              <a:rPr lang="en-US" dirty="0" err="1" smtClean="0"/>
              <a:t>xor</a:t>
            </a:r>
            <a:r>
              <a:rPr lang="en-US" dirty="0" smtClean="0"/>
              <a:t>, </a:t>
            </a:r>
            <a:r>
              <a:rPr lang="en-US" dirty="0" err="1" smtClean="0"/>
              <a:t>nand</a:t>
            </a:r>
            <a:r>
              <a:rPr lang="en-US" dirty="0" smtClean="0"/>
              <a:t>, etc.</a:t>
            </a:r>
          </a:p>
          <a:p>
            <a:r>
              <a:rPr lang="en-US" dirty="0"/>
              <a:t>F</a:t>
            </a:r>
            <a:r>
              <a:rPr lang="en-US" dirty="0" smtClean="0"/>
              <a:t>lip-flops – not the kind you wear</a:t>
            </a:r>
          </a:p>
          <a:p>
            <a:pPr lvl="1"/>
            <a:r>
              <a:rPr lang="en-US" dirty="0" smtClean="0"/>
              <a:t>Used to store a bit</a:t>
            </a:r>
          </a:p>
          <a:p>
            <a:r>
              <a:rPr lang="en-US" dirty="0" smtClean="0"/>
              <a:t>Registers – not the kind for cash</a:t>
            </a:r>
          </a:p>
          <a:p>
            <a:pPr lvl="1"/>
            <a:r>
              <a:rPr lang="en-US" dirty="0" smtClean="0"/>
              <a:t>Fast memory to store data on the CPU</a:t>
            </a:r>
          </a:p>
          <a:p>
            <a:r>
              <a:rPr lang="en-US" dirty="0" smtClean="0"/>
              <a:t>Interconnects – used to connect components together (e.g. CPU and Main Memory)</a:t>
            </a:r>
          </a:p>
          <a:p>
            <a:r>
              <a:rPr lang="en-US" dirty="0" smtClean="0"/>
              <a:t>Control – how to make things happen in the computer</a:t>
            </a:r>
          </a:p>
          <a:p>
            <a:r>
              <a:rPr lang="en-US" dirty="0" smtClean="0"/>
              <a:t>Memory – data storage (temporary, semi permanent, and permanent)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4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Overview – Machine Representation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Bits, bytes, words</a:t>
            </a:r>
          </a:p>
          <a:p>
            <a:r>
              <a:rPr lang="en-US" dirty="0" smtClean="0"/>
              <a:t>Number bases</a:t>
            </a:r>
          </a:p>
          <a:p>
            <a:r>
              <a:rPr lang="en-US" dirty="0" smtClean="0"/>
              <a:t>Low-level machine organization</a:t>
            </a:r>
          </a:p>
          <a:p>
            <a:pPr lvl="1"/>
            <a:r>
              <a:rPr lang="en-US" dirty="0" smtClean="0"/>
              <a:t>von Neumann machine</a:t>
            </a:r>
          </a:p>
          <a:p>
            <a:pPr lvl="1"/>
            <a:r>
              <a:rPr lang="en-US" dirty="0" smtClean="0"/>
              <a:t>control unit</a:t>
            </a:r>
          </a:p>
          <a:p>
            <a:pPr lvl="1"/>
            <a:r>
              <a:rPr lang="en-US" dirty="0" smtClean="0"/>
              <a:t>instruction sets and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0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818</Words>
  <Application>Microsoft Macintosh PowerPoint</Application>
  <PresentationFormat>On-screen Show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Computer Organization</vt:lpstr>
      <vt:lpstr>Before we start with notes</vt:lpstr>
      <vt:lpstr>Recommendations</vt:lpstr>
      <vt:lpstr>What is Computer Organization?</vt:lpstr>
      <vt:lpstr>Programs as Layers</vt:lpstr>
      <vt:lpstr>Hardware Layers</vt:lpstr>
      <vt:lpstr>Course Overview</vt:lpstr>
      <vt:lpstr>Course Overview – Building Blocks</vt:lpstr>
      <vt:lpstr>Course Overview – Machine Representation of Data</vt:lpstr>
      <vt:lpstr>Course Overview – Digital Logic</vt:lpstr>
      <vt:lpstr>Course Overview – Performance Measures</vt:lpstr>
      <vt:lpstr>Course Overview – State Machines and Memory Organization</vt:lpstr>
      <vt:lpstr>Course Overview - Advanced Topics</vt:lpstr>
      <vt:lpstr>Software Tools</vt:lpstr>
      <vt:lpstr>Hardware Tools</vt:lpstr>
      <vt:lpstr>A Brief History of Computers</vt:lpstr>
      <vt:lpstr>Early Symbolic Manipulators</vt:lpstr>
      <vt:lpstr>Early Computers</vt:lpstr>
      <vt:lpstr>Next 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4</cp:revision>
  <dcterms:created xsi:type="dcterms:W3CDTF">2015-01-06T20:49:33Z</dcterms:created>
  <dcterms:modified xsi:type="dcterms:W3CDTF">2015-01-06T21:40:13Z</dcterms:modified>
</cp:coreProperties>
</file>