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0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03" r:id="rId29"/>
    <p:sldId id="282" r:id="rId30"/>
    <p:sldId id="283" r:id="rId31"/>
    <p:sldId id="304" r:id="rId32"/>
    <p:sldId id="284" r:id="rId33"/>
    <p:sldId id="285" r:id="rId34"/>
    <p:sldId id="286" r:id="rId35"/>
    <p:sldId id="287" r:id="rId36"/>
    <p:sldId id="306" r:id="rId37"/>
    <p:sldId id="307" r:id="rId38"/>
    <p:sldId id="288" r:id="rId39"/>
    <p:sldId id="289" r:id="rId40"/>
    <p:sldId id="290" r:id="rId41"/>
    <p:sldId id="291" r:id="rId42"/>
    <p:sldId id="308" r:id="rId43"/>
    <p:sldId id="292" r:id="rId44"/>
    <p:sldId id="293" r:id="rId45"/>
    <p:sldId id="294" r:id="rId46"/>
    <p:sldId id="305" r:id="rId47"/>
    <p:sldId id="297" r:id="rId48"/>
    <p:sldId id="295" r:id="rId49"/>
    <p:sldId id="296" r:id="rId50"/>
    <p:sldId id="298" r:id="rId51"/>
    <p:sldId id="299" r:id="rId52"/>
    <p:sldId id="300" r:id="rId53"/>
    <p:sldId id="301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5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8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1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2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6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1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8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2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2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3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A9303-0F69-704B-B4A0-84D8F0E97BB4}" type="datetimeFigureOut">
              <a:rPr lang="en-US" smtClean="0"/>
              <a:t>6/3/14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D8C6-3419-3E4C-9EB5-F1AB7688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7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Programming </a:t>
            </a:r>
            <a:r>
              <a:rPr lang="en-US" smtClean="0"/>
              <a:t>Day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based upon </a:t>
            </a:r>
            <a:r>
              <a:rPr lang="en-US" i="1" dirty="0" smtClean="0"/>
              <a:t>Practical C Programming</a:t>
            </a:r>
            <a:r>
              <a:rPr lang="en-US" dirty="0" smtClean="0"/>
              <a:t> by Steve </a:t>
            </a:r>
            <a:r>
              <a:rPr lang="en-US" dirty="0" err="1" smtClean="0"/>
              <a:t>Oualline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Remember, 0 is false and all other values whether positive or negative are </a:t>
            </a:r>
          </a:p>
          <a:p>
            <a:r>
              <a:rPr lang="en-US" dirty="0" smtClean="0"/>
              <a:t>true.</a:t>
            </a:r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smtClean="0"/>
              <a:t> --&gt; equal to</a:t>
            </a:r>
          </a:p>
          <a:p>
            <a:r>
              <a:rPr lang="en-US" dirty="0" smtClean="0">
                <a:latin typeface="Courier"/>
                <a:cs typeface="Courier"/>
              </a:rPr>
              <a:t>1 </a:t>
            </a:r>
            <a:r>
              <a:rPr lang="en-US" dirty="0" smtClean="0">
                <a:latin typeface="Courier"/>
                <a:cs typeface="Courier"/>
              </a:rPr>
              <a:t>== 1 </a:t>
            </a:r>
            <a:r>
              <a:rPr lang="en-US" dirty="0" smtClean="0"/>
              <a:t>--&gt; true --&gt; 1</a:t>
            </a:r>
          </a:p>
          <a:p>
            <a:r>
              <a:rPr lang="en-US" dirty="0" smtClean="0">
                <a:latin typeface="Courier"/>
                <a:cs typeface="Courier"/>
              </a:rPr>
              <a:t>7 </a:t>
            </a:r>
            <a:r>
              <a:rPr lang="en-US" dirty="0" smtClean="0">
                <a:latin typeface="Courier"/>
                <a:cs typeface="Courier"/>
              </a:rPr>
              <a:t>== 5 </a:t>
            </a:r>
            <a:r>
              <a:rPr lang="en-US" dirty="0" smtClean="0"/>
              <a:t>--&gt; false --&gt; 0</a:t>
            </a:r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!</a:t>
            </a:r>
            <a:r>
              <a:rPr lang="en-US" dirty="0" smtClean="0">
                <a:latin typeface="Courier"/>
                <a:cs typeface="Courier"/>
              </a:rPr>
              <a:t>= </a:t>
            </a:r>
            <a:r>
              <a:rPr lang="en-US" dirty="0" smtClean="0"/>
              <a:t>--&gt; not equal to</a:t>
            </a:r>
          </a:p>
          <a:p>
            <a:r>
              <a:rPr lang="en-US" dirty="0" smtClean="0">
                <a:latin typeface="Courier"/>
                <a:cs typeface="Courier"/>
              </a:rPr>
              <a:t>7 </a:t>
            </a:r>
            <a:r>
              <a:rPr lang="en-US" dirty="0" smtClean="0">
                <a:latin typeface="Courier"/>
                <a:cs typeface="Courier"/>
              </a:rPr>
              <a:t>!= 7 </a:t>
            </a:r>
            <a:r>
              <a:rPr lang="en-US" dirty="0" smtClean="0"/>
              <a:t>--&gt; false --&gt; 0</a:t>
            </a:r>
          </a:p>
          <a:p>
            <a:r>
              <a:rPr lang="en-US" dirty="0" smtClean="0">
                <a:latin typeface="Courier"/>
                <a:cs typeface="Courier"/>
              </a:rPr>
              <a:t>25 </a:t>
            </a:r>
            <a:r>
              <a:rPr lang="en-US" dirty="0" smtClean="0">
                <a:latin typeface="Courier"/>
                <a:cs typeface="Courier"/>
              </a:rPr>
              <a:t>!= -3 </a:t>
            </a:r>
            <a:r>
              <a:rPr lang="en-US" dirty="0" smtClean="0"/>
              <a:t>--&gt; true --&gt;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43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Courier"/>
                <a:cs typeface="Courier"/>
              </a:rPr>
              <a:t>! </a:t>
            </a:r>
            <a:r>
              <a:rPr lang="pl-PL" dirty="0" smtClean="0">
                <a:latin typeface="Courier"/>
                <a:cs typeface="Courier"/>
              </a:rPr>
              <a:t>--&gt; </a:t>
            </a:r>
            <a:r>
              <a:rPr lang="pl-PL" dirty="0" err="1" smtClean="0">
                <a:latin typeface="Courier"/>
                <a:cs typeface="Courier"/>
              </a:rPr>
              <a:t>negation</a:t>
            </a:r>
            <a:endParaRPr lang="pl-PL" dirty="0" smtClean="0">
              <a:latin typeface="Courier"/>
              <a:cs typeface="Courier"/>
            </a:endParaRPr>
          </a:p>
          <a:p>
            <a:endParaRPr lang="pl-PL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pl-PL" dirty="0" smtClean="0">
                <a:latin typeface="Courier"/>
                <a:cs typeface="Courier"/>
              </a:rPr>
              <a:t>!</a:t>
            </a:r>
            <a:r>
              <a:rPr lang="pl-PL" dirty="0" smtClean="0">
                <a:latin typeface="Courier"/>
                <a:cs typeface="Courier"/>
              </a:rPr>
              <a:t>1 --&gt; 0</a:t>
            </a:r>
          </a:p>
          <a:p>
            <a:pPr marL="0" indent="0">
              <a:buNone/>
            </a:pPr>
            <a:r>
              <a:rPr lang="pl-PL" dirty="0" smtClean="0">
                <a:latin typeface="Courier"/>
                <a:cs typeface="Courier"/>
              </a:rPr>
              <a:t>!</a:t>
            </a:r>
            <a:r>
              <a:rPr lang="pl-PL" dirty="0" smtClean="0">
                <a:latin typeface="Courier"/>
                <a:cs typeface="Courier"/>
              </a:rPr>
              <a:t>0 --&gt; 1</a:t>
            </a:r>
          </a:p>
          <a:p>
            <a:pPr marL="0" indent="0">
              <a:buNone/>
            </a:pPr>
            <a:r>
              <a:rPr lang="pl-PL" dirty="0" smtClean="0">
                <a:latin typeface="Courier"/>
                <a:cs typeface="Courier"/>
              </a:rPr>
              <a:t>!</a:t>
            </a:r>
            <a:r>
              <a:rPr lang="pl-PL" dirty="0" smtClean="0">
                <a:latin typeface="Courier"/>
                <a:cs typeface="Courier"/>
              </a:rPr>
              <a:t>-3943 --&gt; 0</a:t>
            </a:r>
          </a:p>
          <a:p>
            <a:endParaRPr lang="pl-PL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pl-PL" dirty="0" smtClean="0">
                <a:latin typeface="Courier"/>
                <a:cs typeface="Courier"/>
              </a:rPr>
              <a:t>!</a:t>
            </a:r>
            <a:r>
              <a:rPr lang="pl-PL" dirty="0" smtClean="0">
                <a:latin typeface="Courier"/>
                <a:cs typeface="Courier"/>
              </a:rPr>
              <a:t>(22 == 22) --&gt; !1 --&gt; 0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80049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And/Or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&amp;</a:t>
            </a:r>
            <a:r>
              <a:rPr lang="en-US" dirty="0" smtClean="0">
                <a:latin typeface="Courier"/>
                <a:cs typeface="Courier"/>
              </a:rPr>
              <a:t>&amp; --&gt; and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 smtClean="0">
                <a:latin typeface="Courier"/>
                <a:cs typeface="Courier"/>
              </a:rPr>
              <a:t>| --&gt; or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expr1 </a:t>
            </a:r>
            <a:r>
              <a:rPr lang="en-US" dirty="0" smtClean="0">
                <a:latin typeface="Courier"/>
                <a:cs typeface="Courier"/>
              </a:rPr>
              <a:t>&amp;&amp; expr2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expr1 </a:t>
            </a:r>
            <a:r>
              <a:rPr lang="en-US" dirty="0" smtClean="0">
                <a:latin typeface="Courier"/>
                <a:cs typeface="Courier"/>
              </a:rPr>
              <a:t>|| expr2</a:t>
            </a:r>
          </a:p>
          <a:p>
            <a:endParaRPr lang="en-US" dirty="0" smtClean="0"/>
          </a:p>
          <a:p>
            <a:r>
              <a:rPr lang="en-US" dirty="0" smtClean="0"/>
              <a:t>&amp;</a:t>
            </a:r>
            <a:r>
              <a:rPr lang="en-US" dirty="0" smtClean="0"/>
              <a:t>&amp; and || are short circuit operators in C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stop after evaluating the first </a:t>
            </a:r>
            <a:r>
              <a:rPr lang="en-US" dirty="0" smtClean="0"/>
              <a:t>expression </a:t>
            </a:r>
            <a:r>
              <a:rPr lang="en-US" dirty="0" smtClean="0"/>
              <a:t>if we know the result.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766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statement;</a:t>
            </a:r>
          </a:p>
          <a:p>
            <a:endParaRPr lang="en-US" dirty="0" smtClean="0"/>
          </a:p>
          <a:p>
            <a:r>
              <a:rPr lang="en-US" dirty="0" smtClean="0"/>
              <a:t>	statement is evaluated if </a:t>
            </a:r>
            <a:r>
              <a:rPr lang="en-US" dirty="0" err="1" smtClean="0"/>
              <a:t>expr</a:t>
            </a:r>
            <a:r>
              <a:rPr lang="en-US" dirty="0" smtClean="0"/>
              <a:t> is true.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//Compound statement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stmt1;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stmt_n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	Compound statement is evaluated if </a:t>
            </a:r>
            <a:r>
              <a:rPr lang="en-US" dirty="0" err="1" smtClean="0"/>
              <a:t>expr</a:t>
            </a:r>
            <a:r>
              <a:rPr lang="en-US" dirty="0" smtClean="0"/>
              <a:t> is true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6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If-Else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stmt1;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 smtClean="0">
                <a:latin typeface="Courier"/>
                <a:cs typeface="Courier"/>
              </a:rPr>
              <a:t>lse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stmt2;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multiple </a:t>
            </a:r>
            <a:r>
              <a:rPr lang="en-US" dirty="0" err="1" smtClean="0">
                <a:latin typeface="Courier"/>
                <a:cs typeface="Courier"/>
              </a:rPr>
              <a:t>stmts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 smtClean="0">
                <a:latin typeface="Courier"/>
                <a:cs typeface="Courier"/>
              </a:rPr>
              <a:t>lse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multiple </a:t>
            </a:r>
            <a:r>
              <a:rPr lang="en-US" dirty="0" err="1" smtClean="0">
                <a:latin typeface="Courier"/>
                <a:cs typeface="Courier"/>
              </a:rPr>
              <a:t>stmts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0126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</a:t>
            </a:r>
            <a:r>
              <a:rPr lang="en-US" dirty="0" smtClean="0">
                <a:latin typeface="Courier"/>
                <a:cs typeface="Courier"/>
              </a:rPr>
              <a:t>= 1;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b </a:t>
            </a:r>
            <a:r>
              <a:rPr lang="en-US" dirty="0" smtClean="0">
                <a:latin typeface="Courier"/>
                <a:cs typeface="Courier"/>
              </a:rPr>
              <a:t>= 2;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(a == 1)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if(b == 2)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("***\n");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(a == 1)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if(b == 3)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("b is 3\n");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("b is not 3\n");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7482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033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#</a:t>
            </a:r>
            <a:r>
              <a:rPr lang="en-US" sz="1400" b="1" dirty="0" smtClean="0">
                <a:latin typeface="Courier"/>
                <a:cs typeface="Courier"/>
              </a:rPr>
              <a:t>include &lt;</a:t>
            </a:r>
            <a:r>
              <a:rPr lang="en-US" sz="1400" b="1" dirty="0" err="1" smtClean="0">
                <a:latin typeface="Courier"/>
                <a:cs typeface="Courier"/>
              </a:rPr>
              <a:t>stdio.h</a:t>
            </a:r>
            <a:r>
              <a:rPr lang="en-US" sz="1400" b="1" dirty="0" smtClean="0">
                <a:latin typeface="Courier"/>
                <a:cs typeface="Courier"/>
              </a:rPr>
              <a:t>&gt;</a:t>
            </a:r>
          </a:p>
          <a:p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err="1" smtClean="0">
                <a:latin typeface="Courier"/>
                <a:cs typeface="Courier"/>
              </a:rPr>
              <a:t>int</a:t>
            </a:r>
            <a:r>
              <a:rPr lang="en-US" sz="1400" b="1" dirty="0" smtClean="0">
                <a:latin typeface="Courier"/>
                <a:cs typeface="Courier"/>
              </a:rPr>
              <a:t> </a:t>
            </a:r>
            <a:r>
              <a:rPr lang="en-US" sz="1400" b="1" dirty="0" smtClean="0">
                <a:latin typeface="Courier"/>
                <a:cs typeface="Courier"/>
              </a:rPr>
              <a:t>main(</a:t>
            </a:r>
            <a:r>
              <a:rPr lang="en-US" sz="1400" b="1" dirty="0" err="1" smtClean="0">
                <a:latin typeface="Courier"/>
                <a:cs typeface="Courier"/>
              </a:rPr>
              <a:t>int</a:t>
            </a:r>
            <a:r>
              <a:rPr lang="en-US" sz="1400" b="1" dirty="0" smtClean="0">
                <a:latin typeface="Courier"/>
                <a:cs typeface="Courier"/>
              </a:rPr>
              <a:t> </a:t>
            </a:r>
            <a:r>
              <a:rPr lang="en-US" sz="1400" b="1" dirty="0" err="1" smtClean="0">
                <a:latin typeface="Courier"/>
                <a:cs typeface="Courier"/>
              </a:rPr>
              <a:t>argc</a:t>
            </a:r>
            <a:r>
              <a:rPr lang="en-US" sz="1400" b="1" dirty="0" smtClean="0">
                <a:latin typeface="Courier"/>
                <a:cs typeface="Courier"/>
              </a:rPr>
              <a:t>, char ** </a:t>
            </a:r>
            <a:r>
              <a:rPr lang="en-US" sz="1400" b="1" dirty="0" err="1" smtClean="0">
                <a:latin typeface="Courier"/>
                <a:cs typeface="Courier"/>
              </a:rPr>
              <a:t>argv</a:t>
            </a:r>
            <a:r>
              <a:rPr lang="en-US" sz="1400" b="1" dirty="0" smtClean="0">
                <a:latin typeface="Courier"/>
                <a:cs typeface="Courier"/>
              </a:rPr>
              <a:t>){</a:t>
            </a:r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int</a:t>
            </a:r>
            <a:r>
              <a:rPr lang="en-US" sz="1400" b="1" dirty="0" smtClean="0">
                <a:latin typeface="Courier"/>
                <a:cs typeface="Courier"/>
              </a:rPr>
              <a:t> x, y, z, min;</a:t>
            </a:r>
          </a:p>
          <a:p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printf</a:t>
            </a:r>
            <a:r>
              <a:rPr lang="en-US" sz="1400" b="1" dirty="0" smtClean="0">
                <a:latin typeface="Courier"/>
                <a:cs typeface="Courier"/>
              </a:rPr>
              <a:t>("Enter 3 </a:t>
            </a:r>
            <a:r>
              <a:rPr lang="en-US" sz="1400" b="1" dirty="0" err="1" smtClean="0">
                <a:latin typeface="Courier"/>
                <a:cs typeface="Courier"/>
              </a:rPr>
              <a:t>ints</a:t>
            </a:r>
            <a:r>
              <a:rPr lang="en-US" sz="1400" b="1" dirty="0" smtClean="0">
                <a:latin typeface="Courier"/>
                <a:cs typeface="Courier"/>
              </a:rPr>
              <a:t>: ")</a:t>
            </a:r>
            <a:r>
              <a:rPr lang="en-US" sz="1400" b="1" dirty="0" smtClean="0">
                <a:latin typeface="Courier"/>
                <a:cs typeface="Courier"/>
              </a:rPr>
              <a:t>;</a:t>
            </a:r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scanf</a:t>
            </a:r>
            <a:r>
              <a:rPr lang="en-US" sz="1400" b="1" dirty="0" smtClean="0">
                <a:latin typeface="Courier"/>
                <a:cs typeface="Courier"/>
              </a:rPr>
              <a:t>("%d %d %d", &amp;x, &amp;y, &amp;z);</a:t>
            </a:r>
          </a:p>
          <a:p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smtClean="0">
                <a:latin typeface="Courier"/>
                <a:cs typeface="Courier"/>
              </a:rPr>
              <a:t>if(x &lt; y)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smtClean="0">
                <a:latin typeface="Courier"/>
                <a:cs typeface="Courier"/>
              </a:rPr>
              <a:t>min = x;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smtClean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smtClean="0">
                <a:latin typeface="Courier"/>
                <a:cs typeface="Courier"/>
              </a:rPr>
              <a:t>min = y;</a:t>
            </a:r>
          </a:p>
          <a:p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smtClean="0">
                <a:latin typeface="Courier"/>
                <a:cs typeface="Courier"/>
              </a:rPr>
              <a:t>if(min &gt; z)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  </a:t>
            </a:r>
            <a:r>
              <a:rPr lang="en-US" sz="1400" b="1" dirty="0" smtClean="0">
                <a:latin typeface="Courier"/>
                <a:cs typeface="Courier"/>
              </a:rPr>
              <a:t>min = z;</a:t>
            </a:r>
          </a:p>
          <a:p>
            <a:endParaRPr lang="en-US" sz="1400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err="1" smtClean="0">
                <a:latin typeface="Courier"/>
                <a:cs typeface="Courier"/>
              </a:rPr>
              <a:t>printf</a:t>
            </a:r>
            <a:r>
              <a:rPr lang="en-US" sz="1400" b="1" dirty="0" smtClean="0">
                <a:latin typeface="Courier"/>
                <a:cs typeface="Courier"/>
              </a:rPr>
              <a:t>("%d is the minimum.\n", min);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  </a:t>
            </a:r>
            <a:r>
              <a:rPr lang="en-US" sz="1400" b="1" dirty="0" smtClean="0">
                <a:latin typeface="Courier"/>
                <a:cs typeface="Courier"/>
              </a:rPr>
              <a:t>return 0;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"/>
                <a:cs typeface="Courier"/>
              </a:rPr>
              <a:t>}</a:t>
            </a:r>
            <a:endParaRPr lang="en-US" sz="14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00441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const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DEBUG = 1;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if(DEBUG)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("DEBUG: %s\n", </a:t>
            </a:r>
            <a:r>
              <a:rPr lang="en-US" dirty="0" err="1" smtClean="0">
                <a:latin typeface="Courier"/>
                <a:cs typeface="Courier"/>
              </a:rPr>
              <a:t>debug_str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47539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 smtClean="0">
                <a:latin typeface="Courier"/>
                <a:cs typeface="Courier"/>
              </a:rPr>
              <a:t>( 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stmt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multiple </a:t>
            </a:r>
            <a:r>
              <a:rPr lang="en-US" dirty="0" err="1" smtClean="0">
                <a:latin typeface="Courier"/>
                <a:cs typeface="Courier"/>
              </a:rPr>
              <a:t>stmts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72754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sum = 0;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&lt;= 10)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sum +=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 smtClean="0"/>
          </a:p>
          <a:p>
            <a:r>
              <a:rPr lang="en-US" dirty="0" smtClean="0"/>
              <a:t>Trace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sum </a:t>
            </a:r>
            <a:r>
              <a:rPr lang="en-US" dirty="0"/>
              <a:t>is 55</a:t>
            </a:r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is 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2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 be defined as macros or as true constants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define PI 3.14  //A macro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main(...)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declarations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statements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18461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(!sentinel)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do something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read </a:t>
            </a:r>
            <a:r>
              <a:rPr lang="en-US" dirty="0" smtClean="0">
                <a:latin typeface="Courier"/>
                <a:cs typeface="Courier"/>
              </a:rPr>
              <a:t>input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strcmp</a:t>
            </a:r>
            <a:r>
              <a:rPr lang="en-US" dirty="0" smtClean="0">
                <a:latin typeface="Courier"/>
                <a:cs typeface="Courier"/>
              </a:rPr>
              <a:t>(input, "-999") !=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do something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read input again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4095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Sentinel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smtClean="0">
                <a:latin typeface="Courier"/>
                <a:cs typeface="Courier"/>
              </a:rPr>
              <a:t>sentinel[] = "SENTINEL";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smtClean="0">
                <a:latin typeface="Courier"/>
                <a:cs typeface="Courier"/>
              </a:rPr>
              <a:t>line[100];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a;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(line,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(line),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/move the null character to </a:t>
            </a:r>
            <a:r>
              <a:rPr lang="en-US" dirty="0" smtClean="0">
                <a:latin typeface="Courier"/>
                <a:cs typeface="Courier"/>
              </a:rPr>
              <a:t>cover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smtClean="0">
                <a:latin typeface="Courier"/>
                <a:cs typeface="Courier"/>
              </a:rPr>
              <a:t>the </a:t>
            </a:r>
            <a:r>
              <a:rPr lang="en-US" dirty="0" smtClean="0">
                <a:latin typeface="Courier"/>
                <a:cs typeface="Courier"/>
              </a:rPr>
              <a:t>newline character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line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 err="1" smtClean="0">
                <a:latin typeface="Courier"/>
                <a:cs typeface="Courier"/>
              </a:rPr>
              <a:t>strlen</a:t>
            </a:r>
            <a:r>
              <a:rPr lang="en-US" dirty="0" smtClean="0">
                <a:latin typeface="Courier"/>
                <a:cs typeface="Courier"/>
              </a:rPr>
              <a:t>(line) - 1] = '\0';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3630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Sentinel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strcmp</a:t>
            </a:r>
            <a:r>
              <a:rPr lang="en-US" dirty="0" smtClean="0">
                <a:latin typeface="Courier"/>
                <a:cs typeface="Courier"/>
              </a:rPr>
              <a:t>(line, sent) !=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sscanf</a:t>
            </a:r>
            <a:r>
              <a:rPr lang="en-US" dirty="0" smtClean="0">
                <a:latin typeface="Courier"/>
                <a:cs typeface="Courier"/>
              </a:rPr>
              <a:t>(line, "%d", &amp;a);;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if(a % 2 ==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 is even\n");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 is odd\n");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(line,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(line), </a:t>
            </a:r>
            <a:r>
              <a:rPr lang="en-US" dirty="0" err="1" smtClean="0">
                <a:latin typeface="Courier"/>
                <a:cs typeface="Courier"/>
              </a:rPr>
              <a:t>sdtin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line[</a:t>
            </a:r>
            <a:r>
              <a:rPr lang="en-US" dirty="0" err="1" smtClean="0">
                <a:latin typeface="Courier"/>
                <a:cs typeface="Courier"/>
              </a:rPr>
              <a:t>strlen</a:t>
            </a:r>
            <a:r>
              <a:rPr lang="en-US" dirty="0" smtClean="0">
                <a:latin typeface="Courier"/>
                <a:cs typeface="Courier"/>
              </a:rPr>
              <a:t>(line) - 1] = '\0';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38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Programs </a:t>
            </a:r>
            <a:r>
              <a:rPr lang="en-US" dirty="0" smtClean="0"/>
              <a:t>with loops may run forever</a:t>
            </a:r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Ctrl</a:t>
            </a:r>
            <a:r>
              <a:rPr lang="en-US" dirty="0" smtClean="0">
                <a:latin typeface="Courier"/>
                <a:cs typeface="Courier"/>
              </a:rPr>
              <a:t>-C</a:t>
            </a:r>
            <a:r>
              <a:rPr lang="en-US" dirty="0" smtClean="0"/>
              <a:t> in </a:t>
            </a:r>
            <a:r>
              <a:rPr lang="en-US" dirty="0" err="1" smtClean="0"/>
              <a:t>linux</a:t>
            </a:r>
            <a:r>
              <a:rPr lang="en-US" dirty="0" smtClean="0"/>
              <a:t>/</a:t>
            </a:r>
            <a:r>
              <a:rPr lang="en-US" dirty="0" err="1" smtClean="0"/>
              <a:t>unix</a:t>
            </a:r>
            <a:r>
              <a:rPr lang="en-US" dirty="0" smtClean="0"/>
              <a:t> "kills" or ends a program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>
                <a:latin typeface="Courier"/>
                <a:cs typeface="Courier"/>
              </a:rPr>
              <a:t>Ctrl-C</a:t>
            </a:r>
            <a:r>
              <a:rPr lang="en-US" dirty="0" smtClean="0"/>
              <a:t> </a:t>
            </a:r>
            <a:r>
              <a:rPr lang="en-US" dirty="0" smtClean="0"/>
              <a:t>won't work, open another window and use the </a:t>
            </a:r>
            <a:r>
              <a:rPr lang="en-US" dirty="0" smtClean="0"/>
              <a:t>following command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ps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-</a:t>
            </a:r>
            <a:r>
              <a:rPr lang="en-US" dirty="0" err="1" smtClean="0">
                <a:latin typeface="Courier"/>
                <a:cs typeface="Courier"/>
              </a:rPr>
              <a:t>fu</a:t>
            </a:r>
            <a:r>
              <a:rPr lang="en-US" dirty="0" smtClean="0">
                <a:latin typeface="Courier"/>
                <a:cs typeface="Courier"/>
              </a:rPr>
              <a:t> username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49218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	Find the PID of the program (e.g. 800</a:t>
            </a:r>
            <a:r>
              <a:rPr lang="en-US" dirty="0" smtClean="0"/>
              <a:t>) then </a:t>
            </a:r>
            <a:r>
              <a:rPr lang="en-US" dirty="0" smtClean="0"/>
              <a:t>run the following command: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kill </a:t>
            </a:r>
            <a:r>
              <a:rPr lang="en-US" dirty="0" smtClean="0">
                <a:latin typeface="Courier"/>
                <a:cs typeface="Courier"/>
              </a:rPr>
              <a:t>PID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PID is the process id number (e.g. 800)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that doesn't work, use a "hard kill"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kill </a:t>
            </a:r>
            <a:r>
              <a:rPr lang="en-US" dirty="0" smtClean="0">
                <a:latin typeface="Courier"/>
                <a:cs typeface="Courier"/>
              </a:rPr>
              <a:t>-9 PID</a:t>
            </a:r>
          </a:p>
          <a:p>
            <a:endParaRPr lang="en-US" dirty="0" smtClean="0"/>
          </a:p>
          <a:p>
            <a:r>
              <a:rPr lang="en-US" dirty="0" smtClean="0"/>
              <a:t>	where PID is the process id number (e.g. 800)</a:t>
            </a:r>
          </a:p>
        </p:txBody>
      </p:sp>
    </p:spTree>
    <p:extLst>
      <p:ext uri="{BB962C8B-B14F-4D97-AF65-F5344CB8AC3E}">
        <p14:creationId xmlns:p14="http://schemas.microsoft.com/office/powerpoint/2010/main" val="2414610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</a:t>
            </a:r>
            <a:r>
              <a:rPr lang="en-US" dirty="0" err="1" smtClean="0"/>
              <a:t>elseif</a:t>
            </a:r>
            <a:r>
              <a:rPr lang="en-US" dirty="0" smtClean="0"/>
              <a:t>-else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(condition1)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stmt1;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if(condition2)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stmt2;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if(condition3)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stmt3a;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stmt3b;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if(cond4)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stmt4;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 smtClean="0">
                <a:latin typeface="Courier"/>
                <a:cs typeface="Courier"/>
              </a:rPr>
              <a:t>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//not required but often necessary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stmt_n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63084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("%d", &amp;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&lt;= 100 &amp;&amp;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&gt;= 90)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&lt; 90 &amp;&amp;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&gt;= 80)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("B\n");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&lt; 80 &amp;&amp;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&gt;= 70)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("C\n");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&lt; 70 &amp;&amp;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&gt;= 60)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("D\n");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&lt; 60 &amp;&amp;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 &gt;=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("F\n");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e</a:t>
            </a:r>
            <a:r>
              <a:rPr lang="en-US" dirty="0" smtClean="0">
                <a:latin typeface="Courier"/>
                <a:cs typeface="Courier"/>
              </a:rPr>
              <a:t>lse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("Error: %d is an invalid grade\n", </a:t>
            </a:r>
            <a:r>
              <a:rPr lang="en-US" dirty="0" err="1" smtClean="0">
                <a:latin typeface="Courier"/>
                <a:cs typeface="Courier"/>
              </a:rPr>
              <a:t>pct_grade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77131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java the following works: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//The "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" will cause an </a:t>
            </a:r>
            <a:r>
              <a:rPr lang="en-US" dirty="0" smtClean="0">
                <a:latin typeface="Courier"/>
                <a:cs typeface="Courier"/>
              </a:rPr>
              <a:t>error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//in ANSI C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n;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stmt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NOT declare a variable in your C for loop header unless you are using </a:t>
            </a:r>
            <a:r>
              <a:rPr lang="en-US" dirty="0" smtClean="0"/>
              <a:t>C99</a:t>
            </a:r>
          </a:p>
        </p:txBody>
      </p:sp>
    </p:spTree>
    <p:extLst>
      <p:ext uri="{BB962C8B-B14F-4D97-AF65-F5344CB8AC3E}">
        <p14:creationId xmlns:p14="http://schemas.microsoft.com/office/powerpoint/2010/main" val="700356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correct: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>
                <a:latin typeface="Courier"/>
                <a:cs typeface="Courier"/>
              </a:rPr>
              <a:t>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n;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//do work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>
                <a:latin typeface="Courier"/>
                <a:cs typeface="Courier"/>
              </a:rPr>
              <a:t>( initialization; conditional </a:t>
            </a:r>
            <a:r>
              <a:rPr lang="en-US" dirty="0" err="1">
                <a:latin typeface="Courier"/>
                <a:cs typeface="Courier"/>
              </a:rPr>
              <a:t>expr</a:t>
            </a:r>
            <a:r>
              <a:rPr lang="en-US" dirty="0">
                <a:latin typeface="Courier"/>
                <a:cs typeface="Courier"/>
              </a:rPr>
              <a:t>; </a:t>
            </a:r>
            <a:r>
              <a:rPr lang="en-US" dirty="0" err="1">
                <a:latin typeface="Courier"/>
                <a:cs typeface="Courier"/>
              </a:rPr>
              <a:t>expr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//do work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//acts just like a while </a:t>
            </a:r>
            <a:r>
              <a:rPr lang="en-US" dirty="0" smtClean="0">
                <a:latin typeface="Courier"/>
                <a:cs typeface="Courier"/>
              </a:rPr>
              <a:t>loop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>
                <a:latin typeface="Courier"/>
                <a:cs typeface="Courier"/>
              </a:rPr>
              <a:t>( ; cond. </a:t>
            </a:r>
            <a:r>
              <a:rPr lang="en-US" dirty="0" err="1">
                <a:latin typeface="Courier"/>
                <a:cs typeface="Courier"/>
              </a:rPr>
              <a:t>expr</a:t>
            </a:r>
            <a:r>
              <a:rPr lang="en-US" dirty="0">
                <a:latin typeface="Courier"/>
                <a:cs typeface="Courier"/>
              </a:rPr>
              <a:t>; )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stmt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73809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 loop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>
                <a:latin typeface="Courier"/>
                <a:cs typeface="Courier"/>
              </a:rPr>
              <a:t>( 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n; 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b="1" dirty="0" smtClean="0">
                <a:latin typeface="Courier"/>
                <a:cs typeface="Courier"/>
              </a:rPr>
              <a:t>for</a:t>
            </a:r>
            <a:r>
              <a:rPr lang="en-US" b="1" dirty="0" smtClean="0">
                <a:latin typeface="Courier"/>
                <a:cs typeface="Courier"/>
              </a:rPr>
              <a:t>( ; 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 &lt; n; 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++);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(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"/>
                <a:cs typeface="Courier"/>
              </a:rPr>
              <a:t>int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, sum = 0;</a:t>
            </a:r>
          </a:p>
          <a:p>
            <a:endParaRPr lang="en-US" b="1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b="1" dirty="0" smtClean="0">
                <a:latin typeface="Courier"/>
                <a:cs typeface="Courier"/>
              </a:rPr>
              <a:t>for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 = 0; 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 &lt; n; </a:t>
            </a:r>
            <a:r>
              <a:rPr lang="en-US" b="1" dirty="0" err="1" smtClean="0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 += 3)</a:t>
            </a:r>
          </a:p>
          <a:p>
            <a:pPr marL="0" indent="0">
              <a:buNone/>
            </a:pP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smtClean="0">
                <a:latin typeface="Courier"/>
                <a:cs typeface="Courier"/>
              </a:rPr>
              <a:t>sum += </a:t>
            </a:r>
            <a:r>
              <a:rPr lang="en-US" b="1" dirty="0" err="1">
                <a:latin typeface="Courier"/>
                <a:cs typeface="Courier"/>
              </a:rPr>
              <a:t>i</a:t>
            </a:r>
            <a:r>
              <a:rPr lang="en-US" b="1" dirty="0" smtClean="0">
                <a:latin typeface="Courier"/>
                <a:cs typeface="Courier"/>
              </a:rPr>
              <a:t>;</a:t>
            </a:r>
            <a:endParaRPr lang="en-US" b="1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0537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or you can use the following: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const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double PI = 3.14;</a:t>
            </a:r>
          </a:p>
          <a:p>
            <a:endParaRPr lang="en-US" dirty="0" smtClean="0"/>
          </a:p>
          <a:p>
            <a:r>
              <a:rPr lang="en-US" dirty="0" smtClean="0"/>
              <a:t>	It is appropriate to use </a:t>
            </a:r>
            <a:r>
              <a:rPr lang="en-US" dirty="0" err="1" smtClean="0">
                <a:latin typeface="Courier"/>
                <a:cs typeface="Courier"/>
              </a:rPr>
              <a:t>const</a:t>
            </a:r>
            <a:r>
              <a:rPr lang="en-US" dirty="0" smtClean="0"/>
              <a:t> instead of </a:t>
            </a: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define</a:t>
            </a:r>
            <a:r>
              <a:rPr lang="en-US" dirty="0" smtClean="0"/>
              <a:t> for constants.</a:t>
            </a:r>
            <a:endParaRPr lang="en-US" dirty="0"/>
          </a:p>
          <a:p>
            <a:r>
              <a:rPr lang="en-US" dirty="0" smtClean="0"/>
              <a:t>macros </a:t>
            </a:r>
            <a:r>
              <a:rPr lang="en-US" dirty="0" smtClean="0"/>
              <a:t>simply substitute the text of the macro </a:t>
            </a:r>
            <a:r>
              <a:rPr lang="en-US" dirty="0" smtClean="0"/>
              <a:t>where ever </a:t>
            </a:r>
            <a:r>
              <a:rPr lang="en-US" dirty="0" smtClean="0"/>
              <a:t>the text </a:t>
            </a:r>
            <a:r>
              <a:rPr lang="en-US" dirty="0" smtClean="0"/>
              <a:t>is placed </a:t>
            </a:r>
            <a:r>
              <a:rPr lang="en-US" dirty="0" smtClean="0"/>
              <a:t>within the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105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break; //Takes you to the end of a loop</a:t>
            </a:r>
          </a:p>
          <a:p>
            <a:endParaRPr lang="en-US" dirty="0" smtClean="0"/>
          </a:p>
          <a:p>
            <a:r>
              <a:rPr lang="en-US" dirty="0" smtClean="0"/>
              <a:t>	continue; //Take you to the beginning of a loop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25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while(true)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while(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n)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if(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== 7)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>
                <a:latin typeface="Courier"/>
                <a:cs typeface="Courier"/>
              </a:rPr>
              <a:t>break;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else if(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== 2)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+= 2;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>
                <a:latin typeface="Courier"/>
                <a:cs typeface="Courier"/>
              </a:rPr>
              <a:t>continue;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stmt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break;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52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loop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0, j = n; j &gt;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++, j--) //use 2 math expressions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//Find out if a string is a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smtClean="0">
                <a:latin typeface="Courier"/>
                <a:cs typeface="Courier"/>
              </a:rPr>
              <a:t>palindrome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0, j = n;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j;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++, j--)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if(str1[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 != str1[j])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(”%</a:t>
            </a:r>
            <a:r>
              <a:rPr lang="en-US" dirty="0" err="1" smtClean="0">
                <a:latin typeface="Courier"/>
                <a:cs typeface="Courier"/>
              </a:rPr>
              <a:t>s%s</a:t>
            </a:r>
            <a:r>
              <a:rPr lang="en-US" dirty="0" smtClean="0">
                <a:latin typeface="Courier"/>
                <a:cs typeface="Courier"/>
              </a:rPr>
              <a:t>”,“This 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 smtClean="0">
                <a:latin typeface="Courier"/>
                <a:cs typeface="Courier"/>
              </a:rPr>
              <a:t>is”,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“ not </a:t>
            </a:r>
            <a:r>
              <a:rPr lang="en-US" dirty="0" smtClean="0">
                <a:latin typeface="Courier"/>
                <a:cs typeface="Courier"/>
              </a:rPr>
              <a:t>a palindrome\n");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56266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dirty="0" smtClean="0"/>
              <a:t>xample </a:t>
            </a:r>
            <a:r>
              <a:rPr lang="en-US" dirty="0"/>
              <a:t>P</a:t>
            </a:r>
            <a:r>
              <a:rPr lang="en-US" dirty="0" smtClean="0"/>
              <a:t>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33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7200" dirty="0" smtClean="0">
                <a:latin typeface="Courier"/>
                <a:cs typeface="Courier"/>
              </a:rPr>
              <a:t>#include &lt;</a:t>
            </a:r>
            <a:r>
              <a:rPr lang="en-US" sz="7200" dirty="0" err="1" smtClean="0">
                <a:latin typeface="Courier"/>
                <a:cs typeface="Courier"/>
              </a:rPr>
              <a:t>stdio.h</a:t>
            </a:r>
            <a:r>
              <a:rPr lang="en-US" sz="7200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endParaRPr lang="en-US" sz="7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</a:t>
            </a:r>
            <a:r>
              <a:rPr lang="en-US" sz="7200" dirty="0" err="1" smtClean="0">
                <a:latin typeface="Courier"/>
                <a:cs typeface="Courier"/>
              </a:rPr>
              <a:t>int</a:t>
            </a:r>
            <a:r>
              <a:rPr lang="en-US" sz="7200" dirty="0" smtClean="0">
                <a:latin typeface="Courier"/>
                <a:cs typeface="Courier"/>
              </a:rPr>
              <a:t> main(</a:t>
            </a:r>
            <a:r>
              <a:rPr lang="en-US" sz="7200" dirty="0" err="1" smtClean="0">
                <a:latin typeface="Courier"/>
                <a:cs typeface="Courier"/>
              </a:rPr>
              <a:t>int</a:t>
            </a:r>
            <a:r>
              <a:rPr lang="en-US" sz="7200" dirty="0" smtClean="0">
                <a:latin typeface="Courier"/>
                <a:cs typeface="Courier"/>
              </a:rPr>
              <a:t> </a:t>
            </a:r>
            <a:r>
              <a:rPr lang="en-US" sz="7200" dirty="0" err="1" smtClean="0">
                <a:latin typeface="Courier"/>
                <a:cs typeface="Courier"/>
              </a:rPr>
              <a:t>argc</a:t>
            </a:r>
            <a:r>
              <a:rPr lang="en-US" sz="7200" dirty="0" smtClean="0">
                <a:latin typeface="Courier"/>
                <a:cs typeface="Courier"/>
              </a:rPr>
              <a:t>, char ** </a:t>
            </a:r>
            <a:r>
              <a:rPr lang="en-US" sz="7200" dirty="0" err="1" smtClean="0">
                <a:latin typeface="Courier"/>
                <a:cs typeface="Courier"/>
              </a:rPr>
              <a:t>argv</a:t>
            </a:r>
            <a:r>
              <a:rPr lang="en-US" sz="72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</a:t>
            </a:r>
            <a:r>
              <a:rPr lang="en-US" sz="7200" dirty="0" err="1" smtClean="0">
                <a:latin typeface="Courier"/>
                <a:cs typeface="Courier"/>
              </a:rPr>
              <a:t>int</a:t>
            </a:r>
            <a:r>
              <a:rPr lang="en-US" sz="7200" dirty="0" smtClean="0">
                <a:latin typeface="Courier"/>
                <a:cs typeface="Courier"/>
              </a:rPr>
              <a:t> total, current, counter;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total = 0;</a:t>
            </a:r>
          </a:p>
          <a:p>
            <a:pPr marL="0" indent="0">
              <a:buNone/>
            </a:pPr>
            <a:endParaRPr lang="en-US" sz="7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for(counter = 0; counter &lt; 5; counter++)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{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  </a:t>
            </a:r>
            <a:r>
              <a:rPr lang="en-US" sz="7200" dirty="0" err="1" smtClean="0">
                <a:latin typeface="Courier"/>
                <a:cs typeface="Courier"/>
              </a:rPr>
              <a:t>printf</a:t>
            </a:r>
            <a:r>
              <a:rPr lang="en-US" sz="7200" dirty="0" smtClean="0">
                <a:latin typeface="Courier"/>
                <a:cs typeface="Courier"/>
              </a:rPr>
              <a:t>("Enter a number: ");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  </a:t>
            </a:r>
            <a:r>
              <a:rPr lang="en-US" sz="7200" dirty="0" err="1" smtClean="0">
                <a:latin typeface="Courier"/>
                <a:cs typeface="Courier"/>
              </a:rPr>
              <a:t>scanf</a:t>
            </a:r>
            <a:r>
              <a:rPr lang="en-US" sz="7200" dirty="0" smtClean="0">
                <a:latin typeface="Courier"/>
                <a:cs typeface="Courier"/>
              </a:rPr>
              <a:t>("%d", &amp;current);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  total += current;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}</a:t>
            </a:r>
          </a:p>
          <a:p>
            <a:pPr marL="0" indent="0">
              <a:buNone/>
            </a:pPr>
            <a:endParaRPr lang="en-US" sz="7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</a:t>
            </a:r>
            <a:r>
              <a:rPr lang="en-US" sz="7200" dirty="0" err="1" smtClean="0">
                <a:latin typeface="Courier"/>
                <a:cs typeface="Courier"/>
              </a:rPr>
              <a:t>printf</a:t>
            </a:r>
            <a:r>
              <a:rPr lang="en-US" sz="7200" dirty="0" smtClean="0">
                <a:latin typeface="Courier"/>
                <a:cs typeface="Courier"/>
              </a:rPr>
              <a:t>("%d is the total\n", total);</a:t>
            </a:r>
          </a:p>
          <a:p>
            <a:pPr marL="0" indent="0">
              <a:buNone/>
            </a:pPr>
            <a:endParaRPr lang="en-US" sz="7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  return 0;</a:t>
            </a:r>
          </a:p>
          <a:p>
            <a:pPr marL="0" indent="0">
              <a:buNone/>
            </a:pPr>
            <a:r>
              <a:rPr lang="en-US" sz="7200" dirty="0" smtClean="0">
                <a:latin typeface="Courier"/>
                <a:cs typeface="Courier"/>
              </a:rPr>
              <a:t>	}</a:t>
            </a:r>
            <a:endParaRPr lang="en-US" sz="7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98944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	Input: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2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3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4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5</a:t>
            </a:r>
          </a:p>
          <a:p>
            <a:endParaRPr lang="en-US" dirty="0" smtClean="0"/>
          </a:p>
          <a:p>
            <a:r>
              <a:rPr lang="en-US" dirty="0" smtClean="0"/>
              <a:t>Output: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15 </a:t>
            </a:r>
            <a:r>
              <a:rPr lang="en-US" dirty="0" smtClean="0">
                <a:latin typeface="Courier"/>
                <a:cs typeface="Courier"/>
              </a:rPr>
              <a:t>is the total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88701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smtClean="0">
                <a:latin typeface="Courier"/>
                <a:cs typeface="Courier"/>
              </a:rPr>
              <a:t>line[100];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result, value;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char </a:t>
            </a:r>
            <a:r>
              <a:rPr lang="en-US" dirty="0" smtClean="0">
                <a:latin typeface="Courier"/>
                <a:cs typeface="Courier"/>
              </a:rPr>
              <a:t>operator;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result </a:t>
            </a:r>
            <a:r>
              <a:rPr lang="en-US" dirty="0" smtClean="0">
                <a:latin typeface="Courier"/>
                <a:cs typeface="Courier"/>
              </a:rPr>
              <a:t>= 0;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 smtClean="0">
                <a:latin typeface="Courier"/>
                <a:cs typeface="Courier"/>
              </a:rPr>
              <a:t>(1)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("Result: %d\n", result);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("Enter an operator and a number: 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(line,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(line),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sscanf</a:t>
            </a:r>
            <a:r>
              <a:rPr lang="en-US" dirty="0" smtClean="0">
                <a:latin typeface="Courier"/>
                <a:cs typeface="Courier"/>
              </a:rPr>
              <a:t>(line, "%c %d", &amp;operator, &amp;value)</a:t>
            </a:r>
            <a:r>
              <a:rPr lang="en-US" dirty="0" smtClean="0">
                <a:latin typeface="Courier"/>
                <a:cs typeface="Courier"/>
              </a:rPr>
              <a:t>;</a:t>
            </a:r>
            <a:r>
              <a:rPr lang="en-US" dirty="0" smtClean="0">
                <a:latin typeface="Courier"/>
                <a:cs typeface="Courier"/>
              </a:rPr>
              <a:t>	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225300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if(operator == 'q' || operator == 'Q')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break;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else if(operator == '+')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result += value;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else if(operator == '-')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result -= value;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else if(operator == '*')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result *= value;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1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"/>
                <a:cs typeface="Courier"/>
              </a:rPr>
              <a:t>else if(operator == '/')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if(value == 0)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("Error: divide by zero.\n");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>
                <a:latin typeface="Courier"/>
                <a:cs typeface="Courier"/>
              </a:rPr>
              <a:t>result /= value;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("%c is not a valid operator.\n", operator);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  </a:t>
            </a:r>
            <a:r>
              <a:rPr lang="en-US" dirty="0">
                <a:latin typeface="Courier"/>
                <a:cs typeface="Courier"/>
              </a:rPr>
              <a:t>//End while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return </a:t>
            </a:r>
            <a:r>
              <a:rPr lang="en-US" dirty="0">
                <a:latin typeface="Courier"/>
                <a:cs typeface="Courier"/>
              </a:rPr>
              <a:t>0;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66089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	#include 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...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switch(operator)</a:t>
            </a:r>
          </a:p>
          <a:p>
            <a:pPr marL="0" indent="0">
              <a:buNone/>
            </a:pPr>
            <a:r>
              <a:rPr lang="en-US" dirty="0" smtClean="0"/>
              <a:t>	{</a:t>
            </a:r>
          </a:p>
          <a:p>
            <a:pPr marL="0" indent="0">
              <a:buNone/>
            </a:pPr>
            <a:r>
              <a:rPr lang="en-US" dirty="0" smtClean="0"/>
              <a:t>	case 'q':</a:t>
            </a:r>
          </a:p>
          <a:p>
            <a:pPr marL="0" indent="0">
              <a:buNone/>
            </a:pPr>
            <a:r>
              <a:rPr lang="en-US" dirty="0" smtClean="0"/>
              <a:t>	case 'Q':</a:t>
            </a:r>
          </a:p>
          <a:p>
            <a:pPr marL="0" indent="0">
              <a:buNone/>
            </a:pPr>
            <a:r>
              <a:rPr lang="en-US" dirty="0" smtClean="0"/>
              <a:t>	  exit(0);</a:t>
            </a:r>
          </a:p>
          <a:p>
            <a:pPr marL="0" indent="0">
              <a:buNone/>
            </a:pPr>
            <a:r>
              <a:rPr lang="en-US" dirty="0" smtClean="0"/>
              <a:t>	  break;</a:t>
            </a:r>
          </a:p>
          <a:p>
            <a:pPr marL="0" indent="0">
              <a:buNone/>
            </a:pPr>
            <a:r>
              <a:rPr lang="en-US" dirty="0" smtClean="0"/>
              <a:t>	case '+':</a:t>
            </a:r>
          </a:p>
          <a:p>
            <a:pPr marL="0" indent="0">
              <a:buNone/>
            </a:pPr>
            <a:r>
              <a:rPr lang="en-US" dirty="0" smtClean="0"/>
              <a:t>	  result += value;</a:t>
            </a:r>
          </a:p>
          <a:p>
            <a:pPr marL="0" indent="0">
              <a:buNone/>
            </a:pPr>
            <a:r>
              <a:rPr lang="en-US" dirty="0" smtClean="0"/>
              <a:t>	  break;</a:t>
            </a:r>
          </a:p>
          <a:p>
            <a:pPr marL="0" indent="0">
              <a:buNone/>
            </a:pPr>
            <a:r>
              <a:rPr lang="en-US" dirty="0" smtClean="0"/>
              <a:t>	case '-':</a:t>
            </a:r>
          </a:p>
          <a:p>
            <a:pPr marL="0" indent="0">
              <a:buNone/>
            </a:pPr>
            <a:r>
              <a:rPr lang="en-US" dirty="0" smtClean="0"/>
              <a:t>	  result -= value;</a:t>
            </a:r>
          </a:p>
          <a:p>
            <a:pPr marL="0" indent="0">
              <a:buNone/>
            </a:pPr>
            <a:r>
              <a:rPr lang="en-US" dirty="0" smtClean="0"/>
              <a:t>	  break;</a:t>
            </a:r>
          </a:p>
          <a:p>
            <a:pPr marL="0" indent="0">
              <a:buNone/>
            </a:pPr>
            <a:r>
              <a:rPr lang="en-US" dirty="0" smtClean="0"/>
              <a:t>	case '*':</a:t>
            </a:r>
          </a:p>
          <a:p>
            <a:pPr marL="0" indent="0">
              <a:buNone/>
            </a:pPr>
            <a:r>
              <a:rPr lang="en-US" dirty="0" smtClean="0"/>
              <a:t>	  result *= value;</a:t>
            </a:r>
          </a:p>
          <a:p>
            <a:pPr marL="0" indent="0">
              <a:buNone/>
            </a:pPr>
            <a:r>
              <a:rPr lang="en-US" dirty="0" smtClean="0"/>
              <a:t>	  break;</a:t>
            </a:r>
          </a:p>
          <a:p>
            <a:pPr marL="0" indent="0">
              <a:buNone/>
            </a:pPr>
            <a:r>
              <a:rPr lang="en-US" dirty="0" smtClean="0"/>
              <a:t>	case '/':</a:t>
            </a:r>
          </a:p>
          <a:p>
            <a:pPr marL="0" indent="0">
              <a:buNone/>
            </a:pPr>
            <a:r>
              <a:rPr lang="en-US" dirty="0" smtClean="0"/>
              <a:t>	  if(value == 0)</a:t>
            </a:r>
          </a:p>
          <a:p>
            <a:pPr marL="0" indent="0">
              <a:buNone/>
            </a:pPr>
            <a:r>
              <a:rPr lang="en-US" dirty="0" smtClean="0"/>
              <a:t>	    </a:t>
            </a:r>
            <a:r>
              <a:rPr lang="en-US" dirty="0" err="1" smtClean="0"/>
              <a:t>printf</a:t>
            </a:r>
            <a:r>
              <a:rPr lang="en-US" dirty="0" smtClean="0"/>
              <a:t>("Error: cannot divide by zero.\n");</a:t>
            </a:r>
          </a:p>
          <a:p>
            <a:pPr marL="0" indent="0">
              <a:buNone/>
            </a:pPr>
            <a:r>
              <a:rPr lang="en-US" dirty="0" smtClean="0"/>
              <a:t>	  else</a:t>
            </a:r>
          </a:p>
          <a:p>
            <a:pPr marL="0" indent="0">
              <a:buNone/>
            </a:pPr>
            <a:r>
              <a:rPr lang="en-US" dirty="0" smtClean="0"/>
              <a:t>	    result /= value;</a:t>
            </a:r>
          </a:p>
          <a:p>
            <a:pPr marL="0" indent="0">
              <a:buNone/>
            </a:pPr>
            <a:r>
              <a:rPr lang="en-US" dirty="0" smtClean="0"/>
              <a:t>	  break;</a:t>
            </a:r>
          </a:p>
          <a:p>
            <a:pPr marL="0" indent="0">
              <a:buNone/>
            </a:pPr>
            <a:r>
              <a:rPr lang="en-US" dirty="0" smtClean="0"/>
              <a:t>	default:</a:t>
            </a:r>
          </a:p>
          <a:p>
            <a:pPr marL="0" indent="0">
              <a:buNone/>
            </a:pPr>
            <a:r>
              <a:rPr lang="en-US" dirty="0" smtClean="0"/>
              <a:t>	  continue;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4685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</a:t>
            </a:r>
            <a:r>
              <a:rPr lang="en-US" dirty="0" smtClean="0"/>
              <a:t>C programs are made up of one or more functions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 smtClean="0"/>
              <a:t> </a:t>
            </a:r>
            <a:r>
              <a:rPr lang="en-US" dirty="0" smtClean="0"/>
              <a:t>is a function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 smtClean="0"/>
              <a:t>are like methods in java, but have no associated objects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a program encounters a function, it </a:t>
            </a:r>
            <a:r>
              <a:rPr lang="en-US" dirty="0" smtClean="0"/>
              <a:t>is </a:t>
            </a:r>
            <a:r>
              <a:rPr lang="en-US" i="1" dirty="0" smtClean="0"/>
              <a:t>called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invoked.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have seen many functions already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sscanf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strlen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sqrt</a:t>
            </a:r>
            <a:r>
              <a:rPr lang="en-US" dirty="0" smtClean="0">
                <a:latin typeface="Courier"/>
                <a:cs typeface="Courier"/>
              </a:rPr>
              <a:t>, sin, </a:t>
            </a:r>
            <a:r>
              <a:rPr lang="en-US" dirty="0" err="1" smtClean="0">
                <a:latin typeface="Courier"/>
                <a:cs typeface="Courier"/>
              </a:rPr>
              <a:t>cos</a:t>
            </a:r>
            <a:r>
              <a:rPr lang="en-US" dirty="0" smtClean="0">
                <a:latin typeface="Courier"/>
                <a:cs typeface="Courier"/>
              </a:rPr>
              <a:t>, exit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5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type </a:t>
            </a:r>
            <a:r>
              <a:rPr lang="en-US" dirty="0" smtClean="0">
                <a:latin typeface="Courier"/>
                <a:cs typeface="Courier"/>
              </a:rPr>
              <a:t>name [dim1][dim2]...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[2][3] = { {1, 2, 3}, {4, 5, 6} 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%d %d\n",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[0][0],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[0][1],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[0][2]);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%d %d\n",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[1][0],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[1][1],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[1][2]);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01934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017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861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</a:t>
            </a:r>
            <a:r>
              <a:rPr lang="en-US" sz="1800" dirty="0" smtClean="0">
                <a:latin typeface="Courier"/>
                <a:cs typeface="Courier"/>
              </a:rPr>
              <a:t>include &lt;</a:t>
            </a:r>
            <a:r>
              <a:rPr lang="en-US" sz="1800" dirty="0" err="1" smtClean="0">
                <a:latin typeface="Courier"/>
                <a:cs typeface="Courier"/>
              </a:rPr>
              <a:t>stdio.h</a:t>
            </a:r>
            <a:r>
              <a:rPr lang="en-US" sz="1800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//Function prototype - like a declaration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//for a function</a:t>
            </a:r>
            <a:r>
              <a:rPr lang="en-US" sz="1800" dirty="0" smtClean="0">
                <a:latin typeface="Courier"/>
                <a:cs typeface="Courier"/>
              </a:rPr>
              <a:t>.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print_message</a:t>
            </a:r>
            <a:r>
              <a:rPr lang="en-US" sz="1800" dirty="0" smtClean="0">
                <a:latin typeface="Courier"/>
                <a:cs typeface="Courier"/>
              </a:rPr>
              <a:t>(void)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//Function header for main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main(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argc</a:t>
            </a:r>
            <a:r>
              <a:rPr lang="en-US" sz="1800" dirty="0" smtClean="0">
                <a:latin typeface="Courier"/>
                <a:cs typeface="Courier"/>
              </a:rPr>
              <a:t>, char ** </a:t>
            </a:r>
            <a:r>
              <a:rPr lang="en-US" sz="1800" dirty="0" err="1" smtClean="0">
                <a:latin typeface="Courier"/>
                <a:cs typeface="Courier"/>
              </a:rPr>
              <a:t>argv</a:t>
            </a:r>
            <a:r>
              <a:rPr lang="en-US" sz="1800" dirty="0" smtClean="0">
                <a:latin typeface="Courier"/>
                <a:cs typeface="Courier"/>
              </a:rPr>
              <a:t>){  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print_message</a:t>
            </a:r>
            <a:r>
              <a:rPr lang="en-US" sz="18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smtClean="0">
                <a:latin typeface="Courier"/>
                <a:cs typeface="Courier"/>
              </a:rPr>
              <a:t>return 0;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 smtClean="0">
              <a:latin typeface="Courier"/>
              <a:cs typeface="Courier"/>
            </a:endParaRP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/</a:t>
            </a:r>
            <a:r>
              <a:rPr lang="en-US" sz="1800" dirty="0" smtClean="0">
                <a:latin typeface="Courier"/>
                <a:cs typeface="Courier"/>
              </a:rPr>
              <a:t>/Function definition for </a:t>
            </a:r>
            <a:r>
              <a:rPr lang="en-US" sz="1800" dirty="0" err="1" smtClean="0">
                <a:latin typeface="Courier"/>
                <a:cs typeface="Courier"/>
              </a:rPr>
              <a:t>print_message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void </a:t>
            </a:r>
            <a:r>
              <a:rPr lang="en-US" sz="1800" dirty="0" err="1" smtClean="0">
                <a:latin typeface="Courier"/>
                <a:cs typeface="Courier"/>
              </a:rPr>
              <a:t>print_message</a:t>
            </a:r>
            <a:r>
              <a:rPr lang="en-US" sz="1800" dirty="0" smtClean="0">
                <a:latin typeface="Courier"/>
                <a:cs typeface="Courier"/>
              </a:rPr>
              <a:t>(void</a:t>
            </a:r>
            <a:r>
              <a:rPr lang="en-US" sz="1800" dirty="0" smtClean="0">
                <a:latin typeface="Courier"/>
                <a:cs typeface="Courier"/>
              </a:rPr>
              <a:t>){ </a:t>
            </a:r>
            <a:r>
              <a:rPr lang="en-US" sz="1800" dirty="0" smtClean="0">
                <a:latin typeface="Courier"/>
                <a:cs typeface="Courier"/>
              </a:rPr>
              <a:t>//Function </a:t>
            </a:r>
            <a:r>
              <a:rPr lang="en-US" sz="1800" dirty="0" smtClean="0">
                <a:latin typeface="Courier"/>
                <a:cs typeface="Courier"/>
              </a:rPr>
              <a:t>header</a:t>
            </a: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smtClean="0">
                <a:latin typeface="Courier"/>
                <a:cs typeface="Courier"/>
              </a:rPr>
              <a:t>//Function body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</a:t>
            </a: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("Message from </a:t>
            </a:r>
            <a:r>
              <a:rPr lang="en-US" sz="1800" dirty="0" err="1" smtClean="0">
                <a:latin typeface="Courier"/>
                <a:cs typeface="Courier"/>
              </a:rPr>
              <a:t>print_message</a:t>
            </a:r>
            <a:r>
              <a:rPr lang="en-US" sz="1800" dirty="0" smtClean="0">
                <a:latin typeface="Courier"/>
                <a:cs typeface="Courier"/>
              </a:rPr>
              <a:t>\n");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300722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	function header consists of a return type, function name and </a:t>
            </a:r>
          </a:p>
          <a:p>
            <a:r>
              <a:rPr lang="en-US" dirty="0" smtClean="0"/>
              <a:t>	parameters.</a:t>
            </a:r>
          </a:p>
          <a:p>
            <a:endParaRPr lang="en-US" dirty="0" smtClean="0"/>
          </a:p>
          <a:p>
            <a:r>
              <a:rPr lang="en-US" dirty="0" smtClean="0"/>
              <a:t>	Recall that we use top-down design to break programs into pieces</a:t>
            </a:r>
          </a:p>
          <a:p>
            <a:r>
              <a:rPr lang="en-US" dirty="0" smtClean="0"/>
              <a:t>	so they are easier to think about</a:t>
            </a:r>
          </a:p>
          <a:p>
            <a:endParaRPr lang="en-US" dirty="0" smtClean="0"/>
          </a:p>
          <a:p>
            <a:r>
              <a:rPr lang="en-US" dirty="0" smtClean="0"/>
              <a:t>	In general, functions &amp; programs are set up as </a:t>
            </a:r>
            <a:r>
              <a:rPr lang="en-US" dirty="0" smtClean="0"/>
              <a:t>follows on the next slide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80356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/Provide prototypes first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return_type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fn_name</a:t>
            </a:r>
            <a:r>
              <a:rPr lang="en-US" dirty="0">
                <a:latin typeface="Courier"/>
                <a:cs typeface="Courier"/>
              </a:rPr>
              <a:t>(parameter type list);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/you must provide types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main(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argc</a:t>
            </a:r>
            <a:r>
              <a:rPr lang="en-US" dirty="0">
                <a:latin typeface="Courier"/>
                <a:cs typeface="Courier"/>
              </a:rPr>
              <a:t>, char ** </a:t>
            </a:r>
            <a:r>
              <a:rPr lang="en-US" dirty="0" err="1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/Provide function definitions last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//you must provide names and types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return_type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fn_name</a:t>
            </a:r>
            <a:r>
              <a:rPr lang="en-US" dirty="0">
                <a:latin typeface="Courier"/>
                <a:cs typeface="Courier"/>
              </a:rPr>
              <a:t>(parameter list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//function body (statements) goes here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71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Parameters </a:t>
            </a:r>
            <a:r>
              <a:rPr lang="en-US" dirty="0" smtClean="0"/>
              <a:t>in the function </a:t>
            </a:r>
            <a:r>
              <a:rPr lang="en-US" dirty="0" smtClean="0"/>
              <a:t>header</a:t>
            </a:r>
          </a:p>
          <a:p>
            <a:r>
              <a:rPr lang="en-US" dirty="0" smtClean="0"/>
              <a:t>Place </a:t>
            </a:r>
            <a:r>
              <a:rPr lang="en-US" dirty="0" smtClean="0"/>
              <a:t>holders for values passed into the function when the function </a:t>
            </a:r>
            <a:r>
              <a:rPr lang="en-US" dirty="0" smtClean="0"/>
              <a:t>is called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 smtClean="0"/>
              <a:t>exist only in the function body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//a and b are the formal </a:t>
            </a:r>
            <a:r>
              <a:rPr lang="en-US" dirty="0" smtClean="0">
                <a:latin typeface="Courier"/>
                <a:cs typeface="Courier"/>
              </a:rPr>
              <a:t>parameters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min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 </a:t>
            </a: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045354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Values</a:t>
            </a:r>
            <a:r>
              <a:rPr lang="en-US" dirty="0" smtClean="0"/>
              <a:t>/parameters passed into the function when it is </a:t>
            </a:r>
            <a:r>
              <a:rPr lang="en-US" dirty="0" smtClean="0"/>
              <a:t>called.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main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c, d;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minimum = min(c, d)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/c &amp; d are actual parameters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39421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if(a &lt;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return 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return b;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 smtClean="0">
                <a:latin typeface="Courier"/>
                <a:cs typeface="Courier"/>
              </a:rPr>
              <a:t>	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664954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argc</a:t>
            </a:r>
            <a:r>
              <a:rPr lang="en-US" dirty="0">
                <a:latin typeface="Courier"/>
                <a:cs typeface="Courier"/>
              </a:rPr>
              <a:t>, char ** </a:t>
            </a:r>
            <a:r>
              <a:rPr lang="en-US" dirty="0" err="1">
                <a:latin typeface="Courier"/>
                <a:cs typeface="Courier"/>
              </a:rPr>
              <a:t>argv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c, d;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minimum;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c = 5;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d = 7;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minimum = min(c, d);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//Print the </a:t>
            </a:r>
            <a:r>
              <a:rPr lang="en-US" dirty="0" smtClean="0">
                <a:latin typeface="Courier"/>
                <a:cs typeface="Courier"/>
              </a:rPr>
              <a:t>minimum here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625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</a:t>
            </a:r>
            <a:r>
              <a:rPr lang="en-US" dirty="0" smtClean="0"/>
              <a:t>can have as many return statements as you want in your functions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return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you have a </a:t>
            </a:r>
            <a:r>
              <a:rPr lang="en-US" dirty="0" smtClean="0">
                <a:latin typeface="Courier"/>
                <a:cs typeface="Courier"/>
              </a:rPr>
              <a:t>void</a:t>
            </a:r>
            <a:r>
              <a:rPr lang="en-US" dirty="0" smtClean="0"/>
              <a:t> function (i.e. it returns nothing) use </a:t>
            </a:r>
            <a:r>
              <a:rPr lang="en-US" dirty="0" smtClean="0"/>
              <a:t>the following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return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169838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 </a:t>
            </a: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stdlib.h</a:t>
            </a:r>
            <a:r>
              <a:rPr lang="en-US" dirty="0" smtClean="0">
                <a:latin typeface="Courier"/>
                <a:cs typeface="Courier"/>
              </a:rPr>
              <a:t>&gt;</a:t>
            </a:r>
            <a:r>
              <a:rPr lang="en-US" dirty="0" smtClean="0"/>
              <a:t> to get the pseudorandom number </a:t>
            </a:r>
            <a:r>
              <a:rPr lang="en-US" dirty="0" smtClean="0"/>
              <a:t>generator to </a:t>
            </a:r>
            <a:r>
              <a:rPr lang="en-US" dirty="0" smtClean="0"/>
              <a:t>use the pseudorandom number generator, call </a:t>
            </a:r>
            <a:r>
              <a:rPr lang="en-US" dirty="0" smtClean="0">
                <a:latin typeface="Courier"/>
                <a:cs typeface="Courier"/>
              </a:rPr>
              <a:t>rand()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returns 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value between </a:t>
            </a:r>
            <a:r>
              <a:rPr lang="en-US" dirty="0" smtClean="0">
                <a:latin typeface="Courier"/>
                <a:cs typeface="Courier"/>
              </a:rPr>
              <a:t>0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RAND_MAX</a:t>
            </a:r>
          </a:p>
          <a:p>
            <a:endParaRPr lang="en-US" dirty="0" smtClean="0"/>
          </a:p>
          <a:p>
            <a:r>
              <a:rPr lang="en-US" dirty="0" smtClean="0"/>
              <a:t>Remember </a:t>
            </a:r>
            <a:r>
              <a:rPr lang="en-US" dirty="0" smtClean="0"/>
              <a:t>that </a:t>
            </a:r>
            <a:r>
              <a:rPr lang="en-US" dirty="0" smtClean="0">
                <a:latin typeface="Courier"/>
                <a:cs typeface="Courier"/>
              </a:rPr>
              <a:t>rand()</a:t>
            </a:r>
            <a:r>
              <a:rPr lang="en-US" dirty="0" smtClean="0"/>
              <a:t> </a:t>
            </a:r>
            <a:r>
              <a:rPr lang="en-US" dirty="0" smtClean="0"/>
              <a:t>is a very poor pseudorandom number generator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should use a generator such as the </a:t>
            </a:r>
            <a:r>
              <a:rPr lang="en-US" dirty="0" err="1" smtClean="0"/>
              <a:t>Mersenne</a:t>
            </a:r>
            <a:r>
              <a:rPr lang="en-US" dirty="0" smtClean="0"/>
              <a:t> </a:t>
            </a:r>
            <a:r>
              <a:rPr lang="en-US" dirty="0" smtClean="0"/>
              <a:t>Twister instead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rand() % 6) + 1</a:t>
            </a:r>
            <a:r>
              <a:rPr lang="en-US" dirty="0" smtClean="0"/>
              <a:t> will provide a random number between 1 and 6</a:t>
            </a:r>
            <a:r>
              <a:rPr lang="en-US" dirty="0" smtClean="0"/>
              <a:t>, inclusive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668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Seeding The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/>
              <a:t>seed the random number generator use the following function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srand</a:t>
            </a:r>
            <a:r>
              <a:rPr lang="en-US" dirty="0" smtClean="0">
                <a:latin typeface="Courier"/>
                <a:cs typeface="Courier"/>
              </a:rPr>
              <a:t>(seed);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seed is an unsigned integer variable.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&lt;</a:t>
            </a:r>
            <a:r>
              <a:rPr lang="en-US" dirty="0" err="1" smtClean="0">
                <a:latin typeface="Courier"/>
                <a:cs typeface="Courier"/>
              </a:rPr>
              <a:t>time.h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get the clock value use </a:t>
            </a:r>
            <a:r>
              <a:rPr lang="en-US" dirty="0" smtClean="0">
                <a:latin typeface="Courier"/>
                <a:cs typeface="Courier"/>
              </a:rPr>
              <a:t>time(0)</a:t>
            </a:r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seed with the clock use: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srand</a:t>
            </a:r>
            <a:r>
              <a:rPr lang="en-US" dirty="0" smtClean="0">
                <a:latin typeface="Courier"/>
                <a:cs typeface="Courier"/>
              </a:rPr>
              <a:t>(time(0));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0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	</a:t>
            </a:r>
            <a:r>
              <a:rPr lang="da-DK" dirty="0" err="1" smtClean="0"/>
              <a:t>Result</a:t>
            </a:r>
            <a:r>
              <a:rPr lang="da-DK" dirty="0" smtClean="0"/>
              <a:t>:</a:t>
            </a:r>
          </a:p>
          <a:p>
            <a:endParaRPr lang="da-DK" dirty="0" smtClean="0"/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1 </a:t>
            </a:r>
            <a:r>
              <a:rPr lang="da-DK" dirty="0" smtClean="0">
                <a:latin typeface="Courier"/>
                <a:cs typeface="Courier"/>
              </a:rPr>
              <a:t>2 3</a:t>
            </a:r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4 </a:t>
            </a:r>
            <a:r>
              <a:rPr lang="da-DK" dirty="0" smtClean="0">
                <a:latin typeface="Courier"/>
                <a:cs typeface="Courier"/>
              </a:rPr>
              <a:t>5 6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713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To use assertions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&lt;</a:t>
            </a:r>
            <a:r>
              <a:rPr lang="en-US" dirty="0" err="1" smtClean="0">
                <a:latin typeface="Courier"/>
                <a:cs typeface="Courier"/>
              </a:rPr>
              <a:t>assert.h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assert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expr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	Ex. assert(a &gt; 0);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45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developing larger programs, .h files are used to contain constants,</a:t>
            </a:r>
          </a:p>
          <a:p>
            <a:r>
              <a:rPr lang="en-US" dirty="0" smtClean="0"/>
              <a:t>global variables, and function prototypes.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err="1" smtClean="0">
                <a:latin typeface="Courier"/>
                <a:cs typeface="Courier"/>
              </a:rPr>
              <a:t>ifndef</a:t>
            </a:r>
            <a:r>
              <a:rPr lang="en-US" dirty="0" smtClean="0">
                <a:latin typeface="Courier"/>
                <a:cs typeface="Courier"/>
              </a:rPr>
              <a:t> PROGRAM_H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define PROGRAM_H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/Put </a:t>
            </a:r>
            <a:r>
              <a:rPr lang="en-US" dirty="0" smtClean="0">
                <a:latin typeface="Courier"/>
                <a:cs typeface="Courier"/>
              </a:rPr>
              <a:t>prototypes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here 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max(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err="1" smtClean="0">
                <a:latin typeface="Courier"/>
                <a:cs typeface="Courier"/>
              </a:rPr>
              <a:t>endif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698311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your .c file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"</a:t>
            </a:r>
            <a:r>
              <a:rPr lang="en-US" dirty="0" err="1" smtClean="0">
                <a:latin typeface="Courier"/>
                <a:cs typeface="Courier"/>
              </a:rPr>
              <a:t>program.h</a:t>
            </a:r>
            <a:r>
              <a:rPr lang="en-US" dirty="0" smtClean="0">
                <a:latin typeface="Courier"/>
                <a:cs typeface="Courier"/>
              </a:rPr>
              <a:t>"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037389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main.c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"</a:t>
            </a:r>
            <a:r>
              <a:rPr lang="en-US" dirty="0" err="1" smtClean="0">
                <a:latin typeface="Courier"/>
                <a:cs typeface="Courier"/>
              </a:rPr>
              <a:t>program.h</a:t>
            </a:r>
            <a:r>
              <a:rPr lang="en-US" dirty="0" smtClean="0">
                <a:latin typeface="Courier"/>
                <a:cs typeface="Courier"/>
              </a:rPr>
              <a:t>”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include &lt;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main(...)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minval</a:t>
            </a:r>
            <a:r>
              <a:rPr lang="en-US" dirty="0" smtClean="0">
                <a:latin typeface="Courier"/>
                <a:cs typeface="Courier"/>
              </a:rPr>
              <a:t> = min(</a:t>
            </a:r>
            <a:r>
              <a:rPr lang="en-US" dirty="0" err="1" smtClean="0">
                <a:latin typeface="Courier"/>
                <a:cs typeface="Courier"/>
              </a:rPr>
              <a:t>a,b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2709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&gt;=		greater </a:t>
            </a:r>
            <a:r>
              <a:rPr lang="en-US" dirty="0" smtClean="0"/>
              <a:t>than or equal to</a:t>
            </a:r>
          </a:p>
          <a:p>
            <a:r>
              <a:rPr lang="en-US" dirty="0" smtClean="0"/>
              <a:t>&lt;=		less </a:t>
            </a:r>
            <a:r>
              <a:rPr lang="en-US" dirty="0" smtClean="0"/>
              <a:t>than or equal to</a:t>
            </a:r>
          </a:p>
          <a:p>
            <a:r>
              <a:rPr lang="en-US" dirty="0" smtClean="0"/>
              <a:t>&gt;		greater </a:t>
            </a:r>
            <a:r>
              <a:rPr lang="en-US" dirty="0" smtClean="0"/>
              <a:t>than</a:t>
            </a:r>
          </a:p>
          <a:p>
            <a:r>
              <a:rPr lang="en-US" dirty="0" smtClean="0"/>
              <a:t>&lt;		less </a:t>
            </a:r>
            <a:r>
              <a:rPr lang="en-US" dirty="0" smtClean="0"/>
              <a:t>than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0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Relational expressions in C give a true or false value but not in the same </a:t>
            </a:r>
            <a:r>
              <a:rPr lang="en-US" dirty="0" smtClean="0"/>
              <a:t>way as </a:t>
            </a:r>
            <a:r>
              <a:rPr lang="en-US" dirty="0" smtClean="0"/>
              <a:t>java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C, 0 </a:t>
            </a:r>
            <a:r>
              <a:rPr lang="en-US" dirty="0" smtClean="0"/>
              <a:t>or zero is </a:t>
            </a:r>
            <a:r>
              <a:rPr lang="en-US" dirty="0" smtClean="0"/>
              <a:t>false (an integer</a:t>
            </a:r>
            <a:r>
              <a:rPr lang="en-US" dirty="0" smtClean="0"/>
              <a:t>), and anything </a:t>
            </a:r>
            <a:r>
              <a:rPr lang="en-US" dirty="0" smtClean="0"/>
              <a:t>else is true (positive or negative integers)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compiler should give a value of 1 upon evaluation of a true expression and 0 upon evaluation of a false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9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9 &gt; 6) + 5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--&gt; </a:t>
            </a:r>
            <a:r>
              <a:rPr lang="en-US" dirty="0" smtClean="0">
                <a:latin typeface="Courier"/>
                <a:cs typeface="Courier"/>
              </a:rPr>
              <a:t>1 </a:t>
            </a:r>
            <a:r>
              <a:rPr lang="en-US" dirty="0" smtClean="0">
                <a:latin typeface="Courier"/>
                <a:cs typeface="Courier"/>
              </a:rPr>
              <a:t>+ 5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-&gt; </a:t>
            </a:r>
            <a:r>
              <a:rPr lang="en-US" dirty="0" smtClean="0">
                <a:latin typeface="Courier"/>
                <a:cs typeface="Courier"/>
              </a:rPr>
              <a:t>6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 </a:t>
            </a:r>
            <a:r>
              <a:rPr lang="en-US" dirty="0" smtClean="0">
                <a:latin typeface="Courier"/>
                <a:cs typeface="Courier"/>
              </a:rPr>
              <a:t>= (a &gt; b) + 2;</a:t>
            </a:r>
          </a:p>
          <a:p>
            <a:endParaRPr lang="en-US" dirty="0" smtClean="0"/>
          </a:p>
          <a:p>
            <a:r>
              <a:rPr lang="en-US" dirty="0" smtClean="0"/>
              <a:t>Result </a:t>
            </a:r>
            <a:r>
              <a:rPr lang="en-US" dirty="0" smtClean="0"/>
              <a:t>is 3 if a &gt; b</a:t>
            </a:r>
          </a:p>
          <a:p>
            <a:r>
              <a:rPr lang="en-US" dirty="0" smtClean="0"/>
              <a:t>Result is </a:t>
            </a:r>
            <a:r>
              <a:rPr lang="en-US" dirty="0" smtClean="0"/>
              <a:t>2 if </a:t>
            </a:r>
            <a:r>
              <a:rPr lang="en-US" dirty="0" smtClean="0"/>
              <a:t>a &lt;= b</a:t>
            </a:r>
          </a:p>
        </p:txBody>
      </p:sp>
    </p:spTree>
    <p:extLst>
      <p:ext uri="{BB962C8B-B14F-4D97-AF65-F5344CB8AC3E}">
        <p14:creationId xmlns:p14="http://schemas.microsoft.com/office/powerpoint/2010/main" val="218205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vs.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C, you can use assignment statements as an expression for an if statement.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/The following is true unless 0 </a:t>
            </a:r>
            <a:r>
              <a:rPr lang="en-US" dirty="0" smtClean="0">
                <a:latin typeface="Courier"/>
                <a:cs typeface="Courier"/>
              </a:rPr>
              <a:t>is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smtClean="0">
                <a:latin typeface="Courier"/>
                <a:cs typeface="Courier"/>
              </a:rPr>
              <a:t>assigned </a:t>
            </a:r>
            <a:r>
              <a:rPr lang="en-US" dirty="0" smtClean="0">
                <a:latin typeface="Courier"/>
                <a:cs typeface="Courier"/>
              </a:rPr>
              <a:t>to a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(a =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do something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latin typeface="Courier"/>
                <a:cs typeface="Courier"/>
              </a:rPr>
              <a:t>a == b</a:t>
            </a:r>
            <a:r>
              <a:rPr lang="en-US" dirty="0" smtClean="0"/>
              <a:t> checks equality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2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2464</Words>
  <Application>Microsoft Macintosh PowerPoint</Application>
  <PresentationFormat>On-screen Show (4:3)</PresentationFormat>
  <Paragraphs>605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C Programming Day 3 based upon Practical C Programming by Steve Oualline</vt:lpstr>
      <vt:lpstr>Constants</vt:lpstr>
      <vt:lpstr>Constants</vt:lpstr>
      <vt:lpstr>Multi-dimensional Arrays</vt:lpstr>
      <vt:lpstr>Multi-dimensional Arrays</vt:lpstr>
      <vt:lpstr>Relational operators</vt:lpstr>
      <vt:lpstr>Relational Expressions</vt:lpstr>
      <vt:lpstr>Example</vt:lpstr>
      <vt:lpstr>Assignment vs. Equality</vt:lpstr>
      <vt:lpstr>Evaluating Boolean Expressions</vt:lpstr>
      <vt:lpstr>Evaluating Boolean Expressions</vt:lpstr>
      <vt:lpstr>And/Or</vt:lpstr>
      <vt:lpstr>If Statements</vt:lpstr>
      <vt:lpstr>If-Else Statements</vt:lpstr>
      <vt:lpstr>Nested If Statements</vt:lpstr>
      <vt:lpstr>Example Program</vt:lpstr>
      <vt:lpstr>Example Program</vt:lpstr>
      <vt:lpstr>While Loops</vt:lpstr>
      <vt:lpstr>While Loop Example</vt:lpstr>
      <vt:lpstr>Sentinel Loops</vt:lpstr>
      <vt:lpstr>Example Sentinel Loop</vt:lpstr>
      <vt:lpstr>Example Sentinel Loop</vt:lpstr>
      <vt:lpstr>Issues with Loops</vt:lpstr>
      <vt:lpstr>Issues with Loops</vt:lpstr>
      <vt:lpstr>If-elseif-else statements</vt:lpstr>
      <vt:lpstr>Grades Example</vt:lpstr>
      <vt:lpstr>For Loops</vt:lpstr>
      <vt:lpstr>For Loops</vt:lpstr>
      <vt:lpstr>More for loop examples</vt:lpstr>
      <vt:lpstr>Loop tools</vt:lpstr>
      <vt:lpstr>While loop example</vt:lpstr>
      <vt:lpstr>More loop examples</vt:lpstr>
      <vt:lpstr>Example Program</vt:lpstr>
      <vt:lpstr>PowerPoint Presentation</vt:lpstr>
      <vt:lpstr>Another example</vt:lpstr>
      <vt:lpstr>Another Example Continued</vt:lpstr>
      <vt:lpstr>Another Example Continued</vt:lpstr>
      <vt:lpstr>Switch example</vt:lpstr>
      <vt:lpstr>Functions</vt:lpstr>
      <vt:lpstr>Example</vt:lpstr>
      <vt:lpstr>Functions</vt:lpstr>
      <vt:lpstr>Functions</vt:lpstr>
      <vt:lpstr>Formal Parameters</vt:lpstr>
      <vt:lpstr>Actual parameters</vt:lpstr>
      <vt:lpstr>Example</vt:lpstr>
      <vt:lpstr>Example Continued</vt:lpstr>
      <vt:lpstr>Return Statements</vt:lpstr>
      <vt:lpstr>Pseudorandom Numbers</vt:lpstr>
      <vt:lpstr>Seeding The Generator</vt:lpstr>
      <vt:lpstr>Assertions</vt:lpstr>
      <vt:lpstr>Header File</vt:lpstr>
      <vt:lpstr>Library File</vt:lpstr>
      <vt:lpstr>Main Function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Day 2 based upon Practical C Programming by Steve Oualline</dc:title>
  <dc:creator>David</dc:creator>
  <cp:lastModifiedBy>David</cp:lastModifiedBy>
  <cp:revision>10</cp:revision>
  <dcterms:created xsi:type="dcterms:W3CDTF">2014-06-01T14:56:03Z</dcterms:created>
  <dcterms:modified xsi:type="dcterms:W3CDTF">2014-06-03T19:20:14Z</dcterms:modified>
</cp:coreProperties>
</file>