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4" r:id="rId9"/>
    <p:sldId id="305" r:id="rId10"/>
    <p:sldId id="263" r:id="rId11"/>
    <p:sldId id="264" r:id="rId12"/>
    <p:sldId id="265" r:id="rId13"/>
    <p:sldId id="266" r:id="rId14"/>
    <p:sldId id="267" r:id="rId15"/>
    <p:sldId id="268" r:id="rId16"/>
    <p:sldId id="296" r:id="rId17"/>
    <p:sldId id="269" r:id="rId18"/>
    <p:sldId id="297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98" r:id="rId28"/>
    <p:sldId id="278" r:id="rId29"/>
    <p:sldId id="299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302" r:id="rId38"/>
    <p:sldId id="286" r:id="rId39"/>
    <p:sldId id="287" r:id="rId40"/>
    <p:sldId id="303" r:id="rId41"/>
    <p:sldId id="288" r:id="rId42"/>
    <p:sldId id="289" r:id="rId43"/>
    <p:sldId id="301" r:id="rId44"/>
    <p:sldId id="290" r:id="rId45"/>
    <p:sldId id="291" r:id="rId46"/>
    <p:sldId id="292" r:id="rId47"/>
    <p:sldId id="293" r:id="rId48"/>
    <p:sldId id="300" r:id="rId49"/>
    <p:sldId id="294" r:id="rId50"/>
    <p:sldId id="295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2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7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8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3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0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2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1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7AA02-6B71-BE4D-AE1C-F8DE641EA592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35AD-5858-C843-BF0F-0E187F2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Programming Day 2</a:t>
            </a:r>
            <a:br>
              <a:rPr lang="en-US" dirty="0" smtClean="0"/>
            </a:br>
            <a:r>
              <a:rPr lang="en-US" dirty="0" smtClean="0"/>
              <a:t>based upon </a:t>
            </a:r>
            <a:r>
              <a:rPr lang="en-US" i="1" dirty="0" smtClean="0"/>
              <a:t>Practical C Programming</a:t>
            </a:r>
            <a:r>
              <a:rPr lang="en-US" dirty="0" smtClean="0"/>
              <a:t> by Steve </a:t>
            </a:r>
            <a:r>
              <a:rPr lang="en-US" dirty="0" err="1" smtClean="0"/>
              <a:t>Oualline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77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gcc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addrEx.c</a:t>
            </a:r>
            <a:r>
              <a:rPr lang="en-US" dirty="0" smtClean="0">
                <a:latin typeface="Courier"/>
                <a:cs typeface="Courier"/>
              </a:rPr>
              <a:t> –o </a:t>
            </a:r>
            <a:r>
              <a:rPr lang="en-US" dirty="0" err="1" smtClean="0">
                <a:latin typeface="Courier"/>
                <a:cs typeface="Courier"/>
              </a:rPr>
              <a:t>addrEx.exe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/>
              <a:t>or with the Intel compiler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cc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addrEx.c</a:t>
            </a:r>
            <a:r>
              <a:rPr lang="en-US" dirty="0" smtClean="0">
                <a:latin typeface="Courier"/>
                <a:cs typeface="Courier"/>
              </a:rPr>
              <a:t> –o </a:t>
            </a:r>
            <a:r>
              <a:rPr lang="en-US" dirty="0" err="1" smtClean="0">
                <a:latin typeface="Courier"/>
                <a:cs typeface="Courier"/>
              </a:rPr>
              <a:t>addrEx.exe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Output:</a:t>
            </a:r>
          </a:p>
          <a:p>
            <a:r>
              <a:rPr lang="en-US" dirty="0" smtClean="0"/>
              <a:t>Please enter an integer: 5</a:t>
            </a:r>
          </a:p>
          <a:p>
            <a:r>
              <a:rPr lang="en-US" dirty="0" smtClean="0"/>
              <a:t>a is 5</a:t>
            </a:r>
          </a:p>
          <a:p>
            <a:r>
              <a:rPr lang="en-US" dirty="0" smtClean="0"/>
              <a:t>The address of a is 205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3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inputs with </a:t>
            </a:r>
            <a:r>
              <a:rPr lang="en-US" dirty="0" err="1" smtClean="0">
                <a:latin typeface="Courier"/>
                <a:cs typeface="Courier"/>
              </a:rPr>
              <a:t>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int</a:t>
            </a:r>
            <a:r>
              <a:rPr lang="en-US" sz="2800" dirty="0" smtClean="0">
                <a:latin typeface="Courier"/>
                <a:cs typeface="Courier"/>
              </a:rPr>
              <a:t> a, b, c;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printf</a:t>
            </a:r>
            <a:r>
              <a:rPr lang="en-US" sz="2800" dirty="0" smtClean="0">
                <a:latin typeface="Courier"/>
                <a:cs typeface="Courier"/>
              </a:rPr>
              <a:t>("Enter 3 </a:t>
            </a:r>
            <a:r>
              <a:rPr lang="en-US" sz="2800" dirty="0" err="1" smtClean="0">
                <a:latin typeface="Courier"/>
                <a:cs typeface="Courier"/>
              </a:rPr>
              <a:t>ints</a:t>
            </a:r>
            <a:r>
              <a:rPr lang="en-US" sz="2800" dirty="0" smtClean="0">
                <a:latin typeface="Courier"/>
                <a:cs typeface="Courier"/>
              </a:rPr>
              <a:t> on one line: ");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scanf</a:t>
            </a:r>
            <a:r>
              <a:rPr lang="en-US" sz="2800" dirty="0" smtClean="0">
                <a:latin typeface="Courier"/>
                <a:cs typeface="Courier"/>
              </a:rPr>
              <a:t>("%d %d %d", &amp;a, &amp;b, &amp;c);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printf</a:t>
            </a:r>
            <a:r>
              <a:rPr lang="en-US" sz="2800" dirty="0" smtClean="0">
                <a:latin typeface="Courier"/>
                <a:cs typeface="Courier"/>
              </a:rPr>
              <a:t>("%d %d %d", a, b, c);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Enter 3 </a:t>
            </a:r>
            <a:r>
              <a:rPr lang="en-US" dirty="0" err="1" smtClean="0"/>
              <a:t>ints</a:t>
            </a:r>
            <a:r>
              <a:rPr lang="en-US" dirty="0" smtClean="0"/>
              <a:t> on one line: </a:t>
            </a:r>
            <a:r>
              <a:rPr lang="en-US" dirty="0" smtClean="0">
                <a:latin typeface="Courier"/>
                <a:cs typeface="Courier"/>
              </a:rPr>
              <a:t>5 10 15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5 10 15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Field Width </a:t>
            </a:r>
            <a:r>
              <a:rPr lang="en-US" dirty="0" err="1"/>
              <a:t>S</a:t>
            </a:r>
            <a:r>
              <a:rPr lang="en-US" dirty="0" err="1" smtClean="0"/>
              <a:t>pecifiers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("%c%4c%6c\n", ‘C', 'B', ‘A');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//Use 4 spaces for the 2nd character and 6 for the 3rd character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C___B_____A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(”%2d", 3000);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3000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("%5.2lf\n", 6.537);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__6.54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6498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number of bytes used on 64-bit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urier"/>
                <a:cs typeface="Courier"/>
              </a:rPr>
              <a:t>char</a:t>
            </a:r>
            <a:r>
              <a:rPr lang="en-US" dirty="0" smtClean="0"/>
              <a:t> --&gt; 1 byte</a:t>
            </a:r>
          </a:p>
          <a:p>
            <a:r>
              <a:rPr lang="en-US" dirty="0" smtClean="0">
                <a:latin typeface="Courier"/>
                <a:cs typeface="Courier"/>
              </a:rPr>
              <a:t>float</a:t>
            </a:r>
            <a:r>
              <a:rPr lang="en-US" dirty="0" smtClean="0"/>
              <a:t> --&gt; 4 bytes</a:t>
            </a:r>
          </a:p>
          <a:p>
            <a:r>
              <a:rPr lang="en-US" dirty="0" smtClean="0">
                <a:latin typeface="Courier"/>
                <a:cs typeface="Courier"/>
              </a:rPr>
              <a:t>double</a:t>
            </a:r>
            <a:r>
              <a:rPr lang="en-US" dirty="0" smtClean="0"/>
              <a:t> --&gt; 8 bytes</a:t>
            </a:r>
          </a:p>
          <a:p>
            <a:r>
              <a:rPr lang="en-US" dirty="0" smtClean="0">
                <a:latin typeface="Courier"/>
                <a:cs typeface="Courier"/>
              </a:rPr>
              <a:t>long double</a:t>
            </a:r>
            <a:r>
              <a:rPr lang="en-US" dirty="0" smtClean="0"/>
              <a:t> --&gt; 16 bytes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--&gt; 4 bytes</a:t>
            </a:r>
          </a:p>
          <a:p>
            <a:r>
              <a:rPr lang="en-US" dirty="0" smtClean="0">
                <a:latin typeface="Courier"/>
                <a:cs typeface="Courier"/>
              </a:rPr>
              <a:t>long</a:t>
            </a:r>
            <a:r>
              <a:rPr lang="en-US" dirty="0" smtClean="0"/>
              <a:t> --&gt; 8 bytes</a:t>
            </a:r>
          </a:p>
          <a:p>
            <a:endParaRPr lang="en-US" dirty="0" smtClean="0"/>
          </a:p>
          <a:p>
            <a:r>
              <a:rPr lang="en-US" dirty="0" smtClean="0"/>
              <a:t>Try the following: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("%u\n",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(char));</a:t>
            </a:r>
          </a:p>
          <a:p>
            <a:r>
              <a:rPr lang="en-US" dirty="0" smtClean="0"/>
              <a:t>Note that </a:t>
            </a:r>
            <a:r>
              <a:rPr lang="en-US" dirty="0" smtClean="0">
                <a:latin typeface="Courier"/>
                <a:cs typeface="Courier"/>
              </a:rPr>
              <a:t>%u</a:t>
            </a:r>
            <a:r>
              <a:rPr lang="en-US" dirty="0" smtClean="0"/>
              <a:t> represents an </a:t>
            </a:r>
            <a:r>
              <a:rPr lang="en-US" dirty="0" smtClean="0">
                <a:latin typeface="Courier"/>
                <a:cs typeface="Courier"/>
              </a:rPr>
              <a:t>unsigned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05467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500" dirty="0" smtClean="0"/>
              <a:t>An array is a sequence of data items that are of the same type and are stored contiguously in memory.</a:t>
            </a:r>
          </a:p>
          <a:p>
            <a:r>
              <a:rPr lang="en-US" sz="3500" dirty="0" smtClean="0"/>
              <a:t>Elements of an array are accessed using square brackets [].</a:t>
            </a:r>
          </a:p>
          <a:p>
            <a:r>
              <a:rPr lang="en-US" sz="3500" dirty="0" smtClean="0"/>
              <a:t>Arrays in C are indexed from zero.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type name[size]; //Array declaration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//note that the size cannot be changed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92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intarr</a:t>
            </a:r>
            <a:r>
              <a:rPr lang="en-US" dirty="0" smtClean="0">
                <a:latin typeface="Courier"/>
                <a:cs typeface="Courier"/>
              </a:rPr>
              <a:t>[1000];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0   1   2                        999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+---+---+---+--------------------+---+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|   |   |    . . .       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+---+---+---+--------------------+---+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Attempting to access data beyond the end of an array will often, but not always, result in a segmentation fault.  </a:t>
            </a:r>
          </a:p>
        </p:txBody>
      </p:sp>
    </p:spTree>
    <p:extLst>
      <p:ext uri="{BB962C8B-B14F-4D97-AF65-F5344CB8AC3E}">
        <p14:creationId xmlns:p14="http://schemas.microsoft.com/office/powerpoint/2010/main" val="793915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err="1" smtClean="0">
                <a:latin typeface="Courier"/>
                <a:cs typeface="Courier"/>
              </a:rPr>
              <a:t>carr</a:t>
            </a:r>
            <a:r>
              <a:rPr lang="en-US" dirty="0" smtClean="0">
                <a:latin typeface="Courier"/>
                <a:cs typeface="Courier"/>
              </a:rPr>
              <a:t>[4];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double </a:t>
            </a: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[27];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u</a:t>
            </a:r>
            <a:r>
              <a:rPr lang="en-US" dirty="0" smtClean="0">
                <a:latin typeface="Courier"/>
                <a:cs typeface="Courier"/>
              </a:rPr>
              <a:t>nsigned char </a:t>
            </a:r>
            <a:r>
              <a:rPr lang="en-US" dirty="0" err="1" smtClean="0">
                <a:latin typeface="Courier"/>
                <a:cs typeface="Courier"/>
              </a:rPr>
              <a:t>ucarr</a:t>
            </a:r>
            <a:r>
              <a:rPr lang="en-US" dirty="0" smtClean="0">
                <a:latin typeface="Courier"/>
                <a:cs typeface="Courier"/>
              </a:rPr>
              <a:t>[78];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long </a:t>
            </a:r>
            <a:r>
              <a:rPr lang="en-US" dirty="0" err="1" smtClean="0">
                <a:latin typeface="Courier"/>
                <a:cs typeface="Courier"/>
              </a:rPr>
              <a:t>larr</a:t>
            </a:r>
            <a:r>
              <a:rPr lang="en-US" dirty="0" smtClean="0">
                <a:latin typeface="Courier"/>
                <a:cs typeface="Courier"/>
              </a:rPr>
              <a:t>[12];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8673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array's size cannot be changed.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ouble </a:t>
            </a: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[27];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use a subscript or index to access an element of an array.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[0]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[19]</a:t>
            </a:r>
          </a:p>
        </p:txBody>
      </p:sp>
    </p:spTree>
    <p:extLst>
      <p:ext uri="{BB962C8B-B14F-4D97-AF65-F5344CB8AC3E}">
        <p14:creationId xmlns:p14="http://schemas.microsoft.com/office/powerpoint/2010/main" val="2121044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/>
              <a:t> is the name of the array and represents the address of the first element in the array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 </a:t>
            </a:r>
            <a:r>
              <a:rPr lang="en-US" sz="2400" b="1" dirty="0" err="1" smtClean="0">
                <a:latin typeface="Courier"/>
                <a:cs typeface="Courier"/>
              </a:rPr>
              <a:t>darr</a:t>
            </a:r>
            <a:r>
              <a:rPr lang="en-US" sz="2400" b="1" dirty="0" smtClean="0">
                <a:latin typeface="Courier"/>
                <a:cs typeface="Courier"/>
              </a:rPr>
              <a:t> == 200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index  0   1   2                       26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 +---+---+---+--------------------+---+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 |2.3|5.4|0.2|    . . .           |7.3|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 +---+---+---+--------------------+---+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200 208 216                      408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address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4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Notice the address changes by 8 because double values take up 8 bytes.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[20]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>
                <a:latin typeface="Courier"/>
                <a:cs typeface="Courier"/>
              </a:rPr>
              <a:t> + index*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(double)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/>
              <a:t> is the starting point in memory.</a:t>
            </a:r>
          </a:p>
          <a:p>
            <a:r>
              <a:rPr lang="en-US" dirty="0" smtClean="0"/>
              <a:t>The rest is the offset from the starting point</a:t>
            </a:r>
          </a:p>
          <a:p>
            <a:r>
              <a:rPr lang="en-US" dirty="0" smtClean="0"/>
              <a:t>Notice that </a:t>
            </a:r>
            <a:r>
              <a:rPr lang="en-US" dirty="0" err="1" smtClean="0">
                <a:latin typeface="Courier"/>
                <a:cs typeface="Courier"/>
              </a:rPr>
              <a:t>darr</a:t>
            </a:r>
            <a:r>
              <a:rPr lang="en-US" dirty="0" smtClean="0"/>
              <a:t> is actually an unsigned integer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4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 names must start with a letter or an underscore</a:t>
            </a:r>
          </a:p>
          <a:p>
            <a:r>
              <a:rPr lang="en-US" dirty="0" smtClean="0"/>
              <a:t>No special characters may be used in variable names</a:t>
            </a:r>
          </a:p>
          <a:p>
            <a:r>
              <a:rPr lang="en-US" dirty="0" smtClean="0"/>
              <a:t>Letters, digits, or underscores may follow the first character in the variable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3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[5] = {7, 25, 13, 2, -3};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0   1   2   3   4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+---+---+---+---+---+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7 | 25| 13| 2 |-13|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+---+---+---+---+---+</a:t>
            </a:r>
          </a:p>
          <a:p>
            <a:endParaRPr lang="en-US" dirty="0" smtClean="0"/>
          </a:p>
          <a:p>
            <a:r>
              <a:rPr lang="en-US" dirty="0" smtClean="0"/>
              <a:t>	We can also use the following and get the same effect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[] = {7, 25, 13, 2, -3};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36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Yet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double data[5] = { 34.0, 27.0, 45.0, 82.0, 22.0 };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double total, </a:t>
            </a:r>
            <a:r>
              <a:rPr lang="en-US" dirty="0" err="1" smtClean="0">
                <a:latin typeface="Courier"/>
                <a:cs typeface="Courier"/>
              </a:rPr>
              <a:t>avg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total = data[0] + data[1] + data[2] + data[3] + data[4];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avg</a:t>
            </a:r>
            <a:r>
              <a:rPr lang="en-US" dirty="0" smtClean="0">
                <a:latin typeface="Courier"/>
                <a:cs typeface="Courier"/>
              </a:rPr>
              <a:t> = total / 5.0;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("Total %lf\</a:t>
            </a:r>
            <a:r>
              <a:rPr lang="en-US" dirty="0" err="1" smtClean="0">
                <a:latin typeface="Courier"/>
                <a:cs typeface="Courier"/>
              </a:rPr>
              <a:t>nAvg</a:t>
            </a:r>
            <a:r>
              <a:rPr lang="en-US" dirty="0" smtClean="0">
                <a:latin typeface="Courier"/>
                <a:cs typeface="Courier"/>
              </a:rPr>
              <a:t> %lf\n", total, </a:t>
            </a:r>
            <a:r>
              <a:rPr lang="en-US" dirty="0" err="1" smtClean="0">
                <a:latin typeface="Courier"/>
                <a:cs typeface="Courier"/>
              </a:rPr>
              <a:t>avg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03979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Art of the Previous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   0     1     2     3     4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+-----+-----+-----+-----+-----+</a:t>
            </a:r>
          </a:p>
          <a:p>
            <a:pPr marL="0" indent="0">
              <a:buNone/>
            </a:pPr>
            <a:r>
              <a:rPr lang="sv-SE" dirty="0">
                <a:latin typeface="Courier"/>
                <a:cs typeface="Courier"/>
              </a:rPr>
              <a:t>d</a:t>
            </a:r>
            <a:r>
              <a:rPr lang="sv-SE" dirty="0" smtClean="0">
                <a:latin typeface="Courier"/>
                <a:cs typeface="Courier"/>
              </a:rPr>
              <a:t>ata | 34.0| 27.0| 45.0| 82.0| 22.0|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+-----+-----+-----+-----+-----+</a:t>
            </a:r>
          </a:p>
          <a:p>
            <a:endParaRPr lang="sv-SE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 +-----+</a:t>
            </a:r>
          </a:p>
          <a:p>
            <a:pPr marL="0" indent="0">
              <a:buNone/>
            </a:pPr>
            <a:r>
              <a:rPr lang="sv-SE" dirty="0">
                <a:latin typeface="Courier"/>
                <a:cs typeface="Courier"/>
              </a:rPr>
              <a:t>t</a:t>
            </a:r>
            <a:r>
              <a:rPr lang="sv-SE" dirty="0" smtClean="0">
                <a:latin typeface="Courier"/>
                <a:cs typeface="Courier"/>
              </a:rPr>
              <a:t>otal |210.0|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 +-----+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	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 +-----+</a:t>
            </a:r>
          </a:p>
          <a:p>
            <a:pPr marL="0" indent="0">
              <a:buNone/>
            </a:pPr>
            <a:r>
              <a:rPr lang="sv-SE" dirty="0" err="1">
                <a:latin typeface="Courier"/>
                <a:cs typeface="Courier"/>
              </a:rPr>
              <a:t>a</a:t>
            </a:r>
            <a:r>
              <a:rPr lang="sv-SE" dirty="0" err="1" smtClean="0">
                <a:latin typeface="Courier"/>
                <a:cs typeface="Courier"/>
              </a:rPr>
              <a:t>vg</a:t>
            </a:r>
            <a:r>
              <a:rPr lang="sv-SE" dirty="0" smtClean="0">
                <a:latin typeface="Courier"/>
                <a:cs typeface="Courier"/>
              </a:rPr>
              <a:t>   | 42.0|</a:t>
            </a: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      +-----+</a:t>
            </a:r>
          </a:p>
          <a:p>
            <a:endParaRPr lang="sv-SE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sv-SE" dirty="0" smtClean="0">
                <a:latin typeface="Courier"/>
                <a:cs typeface="Courier"/>
              </a:rPr>
              <a:t>Total 210.0</a:t>
            </a:r>
          </a:p>
          <a:p>
            <a:pPr marL="0" indent="0">
              <a:buNone/>
            </a:pPr>
            <a:r>
              <a:rPr lang="sv-SE" dirty="0" err="1" smtClean="0">
                <a:latin typeface="Courier"/>
                <a:cs typeface="Courier"/>
              </a:rPr>
              <a:t>Avg</a:t>
            </a:r>
            <a:r>
              <a:rPr lang="sv-SE" dirty="0" smtClean="0">
                <a:latin typeface="Courier"/>
                <a:cs typeface="Courier"/>
              </a:rPr>
              <a:t> 42.0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02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C, a string is a one-dimensional array of characters (type </a:t>
            </a:r>
            <a:r>
              <a:rPr lang="en-US" dirty="0" smtClean="0">
                <a:latin typeface="Courier"/>
                <a:cs typeface="Courier"/>
              </a:rPr>
              <a:t>char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Strings always end with a special character -- the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character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character is all caps in C</a:t>
            </a:r>
          </a:p>
          <a:p>
            <a:r>
              <a:rPr lang="en-US" dirty="0" smtClean="0"/>
              <a:t>The character </a:t>
            </a:r>
            <a:r>
              <a:rPr lang="en-US" dirty="0" smtClean="0">
                <a:latin typeface="Courier"/>
                <a:cs typeface="Courier"/>
              </a:rPr>
              <a:t>'\0'</a:t>
            </a:r>
            <a:r>
              <a:rPr lang="en-US" dirty="0" smtClean="0"/>
              <a:t>, the integer </a:t>
            </a:r>
            <a:r>
              <a:rPr lang="en-US" dirty="0" smtClean="0">
                <a:latin typeface="Courier"/>
                <a:cs typeface="Courier"/>
              </a:rPr>
              <a:t>0</a:t>
            </a:r>
            <a:r>
              <a:rPr lang="en-US" dirty="0" smtClean="0"/>
              <a:t>, and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all represent the same null value in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65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a = '\0'; //The null character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0     1     2     3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+-----+-----+-----+-----+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"</a:t>
            </a:r>
            <a:r>
              <a:rPr lang="en-US" dirty="0" err="1" smtClean="0">
                <a:latin typeface="Courier"/>
                <a:cs typeface="Courier"/>
              </a:rPr>
              <a:t>abc</a:t>
            </a:r>
            <a:r>
              <a:rPr lang="en-US" dirty="0" smtClean="0">
                <a:latin typeface="Courier"/>
                <a:cs typeface="Courier"/>
              </a:rPr>
              <a:t>" | 'a' | 'b' | 'c' | '\0'|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+-----+-----+-----+-----+</a:t>
            </a:r>
          </a:p>
          <a:p>
            <a:endParaRPr lang="en-US" dirty="0" smtClean="0"/>
          </a:p>
          <a:p>
            <a:r>
              <a:rPr lang="en-US" dirty="0" smtClean="0"/>
              <a:t>	The length of this string is 3.</a:t>
            </a:r>
          </a:p>
          <a:p>
            <a:r>
              <a:rPr lang="en-US" dirty="0" smtClean="0"/>
              <a:t>	The size of this array is 4.</a:t>
            </a:r>
          </a:p>
          <a:p>
            <a:endParaRPr lang="en-US" dirty="0" smtClean="0"/>
          </a:p>
          <a:p>
            <a:r>
              <a:rPr lang="en-US" dirty="0" smtClean="0"/>
              <a:t>	When declaring an array that will contain a string, be sure to leave</a:t>
            </a:r>
          </a:p>
          <a:p>
            <a:r>
              <a:rPr lang="en-US" dirty="0" smtClean="0"/>
              <a:t>	one extra character of space for the null character.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0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name[100];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name[0] = 'H';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name[1] = 'e';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name[2] = 'l';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name[3] = 'l';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name[4] = 'o';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name[5] = '\0';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("%s\n", name);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name[] = "Hello";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name[] = {'H', 'e', 'l', 'l', 'o', '\0'};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33166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i="1" dirty="0" smtClean="0"/>
              <a:t>can</a:t>
            </a:r>
            <a:r>
              <a:rPr lang="en-US" dirty="0" smtClean="0"/>
              <a:t> use </a:t>
            </a:r>
            <a:r>
              <a:rPr lang="en-US" dirty="0" err="1" smtClean="0"/>
              <a:t>scanf</a:t>
            </a:r>
            <a:r>
              <a:rPr lang="en-US" dirty="0" smtClean="0"/>
              <a:t> to read in a string.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char name[100];</a:t>
            </a:r>
          </a:p>
          <a:p>
            <a:pPr marL="0" indent="0">
              <a:buNone/>
            </a:pPr>
            <a:r>
              <a:rPr lang="en-US" sz="2200" dirty="0" err="1" smtClean="0">
                <a:latin typeface="Courier"/>
                <a:cs typeface="Courier"/>
              </a:rPr>
              <a:t>printf</a:t>
            </a:r>
            <a:r>
              <a:rPr lang="en-US" sz="2200" dirty="0" smtClean="0">
                <a:latin typeface="Courier"/>
                <a:cs typeface="Courier"/>
              </a:rPr>
              <a:t>("Enter your name: ");</a:t>
            </a:r>
          </a:p>
          <a:p>
            <a:pPr marL="0" indent="0">
              <a:buNone/>
            </a:pPr>
            <a:r>
              <a:rPr lang="en-US" sz="2200" dirty="0" err="1" smtClean="0">
                <a:latin typeface="Courier"/>
                <a:cs typeface="Courier"/>
              </a:rPr>
              <a:t>scanf</a:t>
            </a:r>
            <a:r>
              <a:rPr lang="en-US" sz="2200" dirty="0" smtClean="0">
                <a:latin typeface="Courier"/>
                <a:cs typeface="Courier"/>
              </a:rPr>
              <a:t>("%s", name);  //Recall that name is the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           //address of the beginning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           //of the array (string).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0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07" y="1600200"/>
            <a:ext cx="862649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Enter your name: Dave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0     1     2     3     4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+-----+-----+-----+-----+-----+---------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name | 'D' | 'a' | 'v' | 'e' | '\0'| . . 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+-----+-----+-----+-----+-----+---------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82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Math Functions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  //to use math functions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x^y</a:t>
            </a:r>
            <a:r>
              <a:rPr lang="en-US" dirty="0" smtClean="0"/>
              <a:t>  is </a:t>
            </a:r>
            <a:r>
              <a:rPr lang="en-US" dirty="0" err="1" smtClean="0"/>
              <a:t>pow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pow</a:t>
            </a:r>
            <a:r>
              <a:rPr lang="en-US" dirty="0" smtClean="0"/>
              <a:t>(2,2) --&gt; 2^2 = 4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double d;</a:t>
            </a:r>
          </a:p>
          <a:p>
            <a:pPr marL="0" indent="0">
              <a:buNone/>
            </a:pPr>
            <a:r>
              <a:rPr lang="en-US" dirty="0" smtClean="0"/>
              <a:t>d = </a:t>
            </a:r>
            <a:r>
              <a:rPr lang="en-US" dirty="0" err="1" smtClean="0"/>
              <a:t>pow</a:t>
            </a:r>
            <a:r>
              <a:rPr lang="en-US" dirty="0" smtClean="0"/>
              <a:t>(2,3);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 now contains 8.0</a:t>
            </a:r>
          </a:p>
        </p:txBody>
      </p:sp>
    </p:spTree>
    <p:extLst>
      <p:ext uri="{BB962C8B-B14F-4D97-AF65-F5344CB8AC3E}">
        <p14:creationId xmlns:p14="http://schemas.microsoft.com/office/powerpoint/2010/main" val="354383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A few other math functions: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cos</a:t>
            </a:r>
            <a:r>
              <a:rPr lang="en-US" dirty="0" smtClean="0">
                <a:latin typeface="Courier"/>
                <a:cs typeface="Courier"/>
              </a:rPr>
              <a:t>(x)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	tan(x)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sin(x)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sqrt</a:t>
            </a:r>
            <a:r>
              <a:rPr lang="en-US" dirty="0" smtClean="0">
                <a:latin typeface="Courier"/>
                <a:cs typeface="Courier"/>
              </a:rPr>
              <a:t>(x)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 = </a:t>
            </a:r>
            <a:r>
              <a:rPr lang="en-US" dirty="0" err="1" smtClean="0">
                <a:latin typeface="Courier"/>
                <a:cs typeface="Courier"/>
              </a:rPr>
              <a:t>sqrt</a:t>
            </a:r>
            <a:r>
              <a:rPr lang="en-US" dirty="0" smtClean="0">
                <a:latin typeface="Courier"/>
                <a:cs typeface="Courier"/>
              </a:rPr>
              <a:t>(50 + 50);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//d will contain 10.0</a:t>
            </a:r>
          </a:p>
        </p:txBody>
      </p:sp>
    </p:spTree>
    <p:extLst>
      <p:ext uri="{BB962C8B-B14F-4D97-AF65-F5344CB8AC3E}">
        <p14:creationId xmlns:p14="http://schemas.microsoft.com/office/powerpoint/2010/main" val="403759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622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Valid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avg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_pi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number_of_students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inT</a:t>
            </a:r>
            <a:endParaRPr lang="en-US" sz="2800" dirty="0" smtClean="0">
              <a:latin typeface="Courier"/>
              <a:cs typeface="Courier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80045" y="1600200"/>
            <a:ext cx="26186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Invalid</a:t>
            </a:r>
          </a:p>
          <a:p>
            <a:pPr marL="0" indent="0">
              <a:buFont typeface="Arial"/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Font typeface="Arial"/>
              <a:buNone/>
            </a:pPr>
            <a:r>
              <a:rPr lang="en-US" sz="2800" dirty="0" err="1" smtClean="0">
                <a:latin typeface="Courier"/>
                <a:cs typeface="Courier"/>
              </a:rPr>
              <a:t>int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Courier"/>
                <a:cs typeface="Courier"/>
              </a:rPr>
              <a:t>double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Courier"/>
                <a:cs typeface="Courier"/>
              </a:rPr>
              <a:t>the end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Courier"/>
                <a:cs typeface="Courier"/>
              </a:rPr>
              <a:t>3rd_entry</a:t>
            </a:r>
          </a:p>
          <a:p>
            <a:pPr marL="0" indent="0">
              <a:buFont typeface="Arial"/>
              <a:buNone/>
            </a:pPr>
            <a:r>
              <a:rPr lang="en-US" sz="2800" dirty="0" err="1" smtClean="0">
                <a:latin typeface="Courier"/>
                <a:cs typeface="Courier"/>
              </a:rPr>
              <a:t>all$done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43953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8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7" y="1120718"/>
            <a:ext cx="8774941" cy="4933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#include &lt;</a:t>
            </a:r>
            <a:r>
              <a:rPr lang="en-US" sz="2000" dirty="0" err="1" smtClean="0">
                <a:latin typeface="Courier"/>
                <a:cs typeface="Courier"/>
              </a:rPr>
              <a:t>stdio.h</a:t>
            </a:r>
            <a:r>
              <a:rPr lang="en-US" sz="2000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#include &lt;</a:t>
            </a:r>
            <a:r>
              <a:rPr lang="en-US" sz="2000" dirty="0" err="1" smtClean="0">
                <a:latin typeface="Courier"/>
                <a:cs typeface="Courier"/>
              </a:rPr>
              <a:t>math.h</a:t>
            </a:r>
            <a:r>
              <a:rPr lang="en-US" sz="2000" dirty="0" smtClean="0">
                <a:latin typeface="Courier"/>
                <a:cs typeface="Courier"/>
              </a:rPr>
              <a:t>&gt;</a:t>
            </a:r>
          </a:p>
          <a:p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main()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double </a:t>
            </a:r>
            <a:r>
              <a:rPr lang="en-US" sz="2000" dirty="0" err="1" smtClean="0">
                <a:latin typeface="Courier"/>
                <a:cs typeface="Courier"/>
              </a:rPr>
              <a:t>a,b,c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a = 3;  b = 4;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//compute the square root of a^2 + b^2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c = </a:t>
            </a:r>
            <a:r>
              <a:rPr lang="en-US" sz="2000" dirty="0" err="1" smtClean="0">
                <a:latin typeface="Courier"/>
                <a:cs typeface="Courier"/>
              </a:rPr>
              <a:t>sqrt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pow</a:t>
            </a:r>
            <a:r>
              <a:rPr lang="en-US" sz="2000" dirty="0" smtClean="0">
                <a:latin typeface="Courier"/>
                <a:cs typeface="Courier"/>
              </a:rPr>
              <a:t>(a,2) + </a:t>
            </a:r>
            <a:r>
              <a:rPr lang="en-US" sz="2000" dirty="0" err="1" smtClean="0">
                <a:latin typeface="Courier"/>
                <a:cs typeface="Courier"/>
              </a:rPr>
              <a:t>pow</a:t>
            </a:r>
            <a:r>
              <a:rPr lang="en-US" sz="2000" dirty="0" smtClean="0">
                <a:latin typeface="Courier"/>
                <a:cs typeface="Courier"/>
              </a:rPr>
              <a:t>(b,2));</a:t>
            </a:r>
          </a:p>
          <a:p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printf</a:t>
            </a:r>
            <a:r>
              <a:rPr lang="en-US" sz="2000" dirty="0" smtClean="0">
                <a:latin typeface="Courier"/>
                <a:cs typeface="Courier"/>
              </a:rPr>
              <a:t>("%lf is a, %lf is b, and %lf is c\n", a, b, c);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printf</a:t>
            </a:r>
            <a:r>
              <a:rPr lang="en-US" sz="2000" dirty="0" smtClean="0">
                <a:latin typeface="Courier"/>
                <a:cs typeface="Courier"/>
              </a:rPr>
              <a:t>("%lf is a, %lf is b, and %lf is c\n", a, b,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sqrt</a:t>
            </a:r>
            <a:r>
              <a:rPr lang="en-US" sz="2000" dirty="0" smtClean="0">
                <a:latin typeface="Courier"/>
                <a:cs typeface="Courier"/>
              </a:rPr>
              <a:t>(a*a + b*b) 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99319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strings and </a:t>
            </a:r>
            <a:r>
              <a:rPr lang="en-US" dirty="0" err="1" smtClean="0">
                <a:latin typeface="Courier"/>
                <a:cs typeface="Courier"/>
              </a:rPr>
              <a:t>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char line[100];</a:t>
            </a:r>
          </a:p>
          <a:p>
            <a:pPr marL="0" indent="0">
              <a:buNone/>
            </a:pPr>
            <a:r>
              <a:rPr lang="en-US" sz="2200" dirty="0" err="1" smtClean="0">
                <a:latin typeface="Courier"/>
                <a:cs typeface="Courier"/>
              </a:rPr>
              <a:t>scanf</a:t>
            </a:r>
            <a:r>
              <a:rPr lang="en-US" sz="2200" dirty="0" smtClean="0">
                <a:latin typeface="Courier"/>
                <a:cs typeface="Courier"/>
              </a:rPr>
              <a:t>("%s", line);  //line is the address</a:t>
            </a:r>
          </a:p>
          <a:p>
            <a:pPr marL="0" indent="0">
              <a:buNone/>
            </a:pPr>
            <a:r>
              <a:rPr lang="en-US" sz="2200" dirty="0" err="1" smtClean="0">
                <a:latin typeface="Courier"/>
                <a:cs typeface="Courier"/>
              </a:rPr>
              <a:t>printf</a:t>
            </a:r>
            <a:r>
              <a:rPr lang="en-US" sz="2200" dirty="0" smtClean="0">
                <a:latin typeface="Courier"/>
                <a:cs typeface="Courier"/>
              </a:rPr>
              <a:t>("%s\n", line);</a:t>
            </a:r>
          </a:p>
          <a:p>
            <a:endParaRPr lang="en-US" sz="2200" dirty="0" smtClean="0"/>
          </a:p>
          <a:p>
            <a:r>
              <a:rPr lang="en-US" sz="2200" dirty="0" smtClean="0"/>
              <a:t>Assume an input of:</a:t>
            </a: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Hello there</a:t>
            </a:r>
          </a:p>
          <a:p>
            <a:endParaRPr lang="en-US" sz="2200" dirty="0" smtClean="0"/>
          </a:p>
          <a:p>
            <a:r>
              <a:rPr lang="en-US" sz="2200" dirty="0" smtClean="0"/>
              <a:t>The output will be:</a:t>
            </a: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Hello</a:t>
            </a:r>
          </a:p>
          <a:p>
            <a:endParaRPr lang="en-US" sz="2200" dirty="0" smtClean="0"/>
          </a:p>
          <a:p>
            <a:r>
              <a:rPr lang="en-US" sz="2200" dirty="0" smtClean="0"/>
              <a:t>Why?  </a:t>
            </a:r>
            <a:r>
              <a:rPr lang="en-US" sz="2200" dirty="0" err="1" smtClean="0">
                <a:latin typeface="Courier"/>
                <a:cs typeface="Courier"/>
              </a:rPr>
              <a:t>scanf</a:t>
            </a:r>
            <a:r>
              <a:rPr lang="en-US" sz="2200" dirty="0" smtClean="0"/>
              <a:t> counts white space as a delimiter.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1521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fgets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/>
              <a:t> reads an entire line.  Similar to </a:t>
            </a:r>
            <a:r>
              <a:rPr lang="en-US" dirty="0" err="1" smtClean="0">
                <a:latin typeface="Courier"/>
                <a:cs typeface="Courier"/>
              </a:rPr>
              <a:t>Scanner.readLine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smtClean="0"/>
              <a:t>Be sure to leave lots of space in your arrays when using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Function call: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b="1" dirty="0" smtClean="0">
                <a:latin typeface="Courier"/>
                <a:cs typeface="Courier"/>
              </a:rPr>
              <a:t>name of string</a:t>
            </a:r>
            <a:r>
              <a:rPr lang="en-US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b="1" dirty="0" smtClean="0">
                <a:latin typeface="Courier"/>
                <a:cs typeface="Courier"/>
              </a:rPr>
              <a:t>size of string in bytes</a:t>
            </a:r>
            <a:r>
              <a:rPr lang="en-US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b="1" dirty="0" smtClean="0">
                <a:latin typeface="Courier"/>
                <a:cs typeface="Courier"/>
              </a:rPr>
              <a:t>where the input is coming</a:t>
            </a:r>
          </a:p>
          <a:p>
            <a:pPr marL="0" indent="0">
              <a:buNone/>
            </a:pP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from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528547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name[50];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("Please enter your name: ");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(name,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(name),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(name) returns the number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  of bytes in the array name.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 is standard input.  That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  means we read from the console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5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25" y="1600200"/>
            <a:ext cx="880793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Please enter your name: </a:t>
            </a:r>
            <a:r>
              <a:rPr lang="en-US" dirty="0" smtClean="0">
                <a:latin typeface="Courier"/>
                <a:cs typeface="Courier"/>
              </a:rPr>
              <a:t>Dave </a:t>
            </a:r>
            <a:r>
              <a:rPr lang="en-US" dirty="0" err="1" smtClean="0">
                <a:latin typeface="Courier"/>
                <a:cs typeface="Courier"/>
              </a:rPr>
              <a:t>Monismith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Dave </a:t>
            </a:r>
            <a:r>
              <a:rPr lang="en-US" dirty="0" err="1" smtClean="0">
                <a:latin typeface="Courier"/>
                <a:cs typeface="Courier"/>
              </a:rPr>
              <a:t>Monismith</a:t>
            </a:r>
            <a:r>
              <a:rPr lang="en-US" dirty="0" smtClean="0"/>
              <a:t> &lt;-- has 14 characters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name</a:t>
            </a:r>
          </a:p>
          <a:p>
            <a:pPr marL="0" indent="0">
              <a:buNone/>
            </a:pPr>
            <a:r>
              <a:rPr lang="en-US" sz="2100" b="1" dirty="0" smtClean="0">
                <a:latin typeface="Courier"/>
                <a:cs typeface="Courier"/>
              </a:rPr>
              <a:t>   0     1     2     3     4            12    13    14    15</a:t>
            </a:r>
          </a:p>
          <a:p>
            <a:pPr marL="0" indent="0">
              <a:buNone/>
            </a:pPr>
            <a:r>
              <a:rPr lang="en-US" sz="2100" b="1" dirty="0" smtClean="0">
                <a:latin typeface="Courier"/>
                <a:cs typeface="Courier"/>
              </a:rPr>
              <a:t>+-----+-----+-----+-----+-----+------+-----+-----+-----+-----+--------</a:t>
            </a:r>
          </a:p>
          <a:p>
            <a:pPr marL="0" indent="0">
              <a:buNone/>
            </a:pPr>
            <a:r>
              <a:rPr lang="en-US" sz="2100" b="1" dirty="0" smtClean="0">
                <a:latin typeface="Courier"/>
                <a:cs typeface="Courier"/>
              </a:rPr>
              <a:t>| 'D' | 'a' | 'v' | 'e' | ' ' | . . .| 't' | 'h' | '\n'| '\0'| . . .</a:t>
            </a:r>
          </a:p>
          <a:p>
            <a:pPr marL="0" indent="0">
              <a:buNone/>
            </a:pPr>
            <a:r>
              <a:rPr lang="en-US" sz="2100" b="1" dirty="0" smtClean="0">
                <a:latin typeface="Courier"/>
                <a:cs typeface="Courier"/>
              </a:rPr>
              <a:t>+-----+-----+-----+-----+-----+------+-----+-----+-----+-----+--------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Notice that the </a:t>
            </a:r>
            <a:r>
              <a:rPr lang="en-US" dirty="0" smtClean="0">
                <a:latin typeface="Courier"/>
                <a:cs typeface="Courier"/>
              </a:rPr>
              <a:t>'\n'</a:t>
            </a:r>
            <a:r>
              <a:rPr lang="en-US" dirty="0" smtClean="0"/>
              <a:t> character is stored within our string.</a:t>
            </a:r>
          </a:p>
          <a:p>
            <a:r>
              <a:rPr lang="en-US" dirty="0" smtClean="0"/>
              <a:t>We need to remove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411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Use </a:t>
            </a:r>
            <a:r>
              <a:rPr lang="en-US" sz="2400" dirty="0" smtClean="0">
                <a:latin typeface="Courier"/>
                <a:cs typeface="Courier"/>
              </a:rPr>
              <a:t>#include &lt;</a:t>
            </a:r>
            <a:r>
              <a:rPr lang="en-US" sz="2400" dirty="0" err="1" smtClean="0">
                <a:latin typeface="Courier"/>
                <a:cs typeface="Courier"/>
              </a:rPr>
              <a:t>string.h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strlen</a:t>
            </a:r>
            <a:r>
              <a:rPr lang="en-US" sz="2400" dirty="0" smtClean="0">
                <a:latin typeface="Courier"/>
                <a:cs typeface="Courier"/>
              </a:rPr>
              <a:t>(name of string)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P</a:t>
            </a:r>
            <a:r>
              <a:rPr lang="en-US" sz="2400" dirty="0" smtClean="0"/>
              <a:t>rovides the length of the string and excludes null character.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strlen</a:t>
            </a:r>
            <a:r>
              <a:rPr lang="en-US" sz="2400" dirty="0" smtClean="0">
                <a:latin typeface="Courier"/>
                <a:cs typeface="Courier"/>
              </a:rPr>
              <a:t>(name)</a:t>
            </a:r>
            <a:r>
              <a:rPr lang="en-US" sz="2400" dirty="0" smtClean="0"/>
              <a:t> is 15</a:t>
            </a:r>
          </a:p>
          <a:p>
            <a:endParaRPr lang="en-US" sz="2400" dirty="0" smtClean="0"/>
          </a:p>
          <a:p>
            <a:r>
              <a:rPr lang="en-US" sz="2400" dirty="0" smtClean="0"/>
              <a:t>We can remove the return character from </a:t>
            </a:r>
            <a:r>
              <a:rPr lang="en-US" sz="2400" dirty="0" smtClean="0">
                <a:latin typeface="Courier"/>
                <a:cs typeface="Courier"/>
              </a:rPr>
              <a:t>name</a:t>
            </a:r>
            <a:r>
              <a:rPr lang="en-US" sz="2400" dirty="0" smtClean="0"/>
              <a:t> as follows: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name[</a:t>
            </a:r>
            <a:r>
              <a:rPr lang="en-US" sz="2400" dirty="0" err="1" smtClean="0">
                <a:latin typeface="Courier"/>
                <a:cs typeface="Courier"/>
              </a:rPr>
              <a:t>strlen</a:t>
            </a:r>
            <a:r>
              <a:rPr lang="en-US" sz="2400" dirty="0" smtClean="0">
                <a:latin typeface="Courier"/>
                <a:cs typeface="Courier"/>
              </a:rPr>
              <a:t>(name) - 1] = 0;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475878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sscanf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sscanf</a:t>
            </a:r>
            <a:r>
              <a:rPr lang="en-US" dirty="0" smtClean="0"/>
              <a:t> is string </a:t>
            </a:r>
            <a:r>
              <a:rPr lang="en-US" dirty="0" err="1" smtClean="0"/>
              <a:t>scanf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>
                <a:latin typeface="Courier"/>
                <a:cs typeface="Courier"/>
              </a:rPr>
              <a:t>sscanf</a:t>
            </a:r>
            <a:r>
              <a:rPr lang="en-US" dirty="0" smtClean="0">
                <a:latin typeface="Courier"/>
                <a:cs typeface="Courier"/>
              </a:rPr>
              <a:t>(name of string, control string, variables);</a:t>
            </a:r>
          </a:p>
        </p:txBody>
      </p:sp>
    </p:spTree>
    <p:extLst>
      <p:ext uri="{BB962C8B-B14F-4D97-AF65-F5344CB8AC3E}">
        <p14:creationId xmlns:p14="http://schemas.microsoft.com/office/powerpoint/2010/main" val="1813278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#include &lt;</a:t>
            </a:r>
            <a:r>
              <a:rPr lang="en-US" sz="2400" dirty="0" err="1" smtClean="0">
                <a:latin typeface="Courier"/>
                <a:cs typeface="Courier"/>
              </a:rPr>
              <a:t>stdio.h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#include &lt;</a:t>
            </a:r>
            <a:r>
              <a:rPr lang="en-US" sz="2400" dirty="0" err="1" smtClean="0">
                <a:latin typeface="Courier"/>
                <a:cs typeface="Courier"/>
              </a:rPr>
              <a:t>string.h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</a:p>
          <a:p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 main(</a:t>
            </a:r>
            <a:r>
              <a:rPr lang="en-US" sz="2400" dirty="0" err="1" smtClean="0"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argc</a:t>
            </a:r>
            <a:r>
              <a:rPr lang="en-US" sz="2400" dirty="0" smtClean="0">
                <a:latin typeface="Courier"/>
                <a:cs typeface="Courier"/>
              </a:rPr>
              <a:t>, char ** </a:t>
            </a:r>
            <a:r>
              <a:rPr lang="en-US" sz="2400" dirty="0" err="1" smtClean="0">
                <a:latin typeface="Courier"/>
                <a:cs typeface="Courier"/>
              </a:rPr>
              <a:t>argv</a:t>
            </a:r>
            <a:r>
              <a:rPr lang="en-US" sz="2400" dirty="0" smtClean="0">
                <a:latin typeface="Courier"/>
                <a:cs typeface="Courier"/>
              </a:rPr>
              <a:t>){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 a, b;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char line[100];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fgets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line,sizeof</a:t>
            </a:r>
            <a:r>
              <a:rPr lang="en-US" sz="2400" dirty="0" smtClean="0">
                <a:latin typeface="Courier"/>
                <a:cs typeface="Courier"/>
              </a:rPr>
              <a:t>(line), </a:t>
            </a:r>
            <a:r>
              <a:rPr lang="en-US" sz="2400" dirty="0" err="1" smtClean="0">
                <a:latin typeface="Courier"/>
                <a:cs typeface="Courier"/>
              </a:rPr>
              <a:t>stdin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sscanf</a:t>
            </a:r>
            <a:r>
              <a:rPr lang="en-US" sz="2400" dirty="0" smtClean="0">
                <a:latin typeface="Courier"/>
                <a:cs typeface="Courier"/>
              </a:rPr>
              <a:t>(line, "%d %d", &amp;a, &amp;b);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printf</a:t>
            </a:r>
            <a:r>
              <a:rPr lang="en-US" sz="2400" dirty="0" smtClean="0">
                <a:latin typeface="Courier"/>
                <a:cs typeface="Courier"/>
              </a:rPr>
              <a:t>("%d %d\n", a, b);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0125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169"/>
            <a:ext cx="8229600" cy="1143000"/>
          </a:xfrm>
        </p:spPr>
        <p:txBody>
          <a:bodyPr/>
          <a:lstStyle/>
          <a:p>
            <a:r>
              <a:rPr lang="en-US" dirty="0" smtClean="0"/>
              <a:t>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211"/>
            <a:ext cx="8229600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To use string functions,  </a:t>
            </a:r>
            <a:r>
              <a:rPr lang="en-US" sz="2200" dirty="0" smtClean="0">
                <a:latin typeface="Courier"/>
                <a:cs typeface="Courier"/>
              </a:rPr>
              <a:t>#include &lt;</a:t>
            </a:r>
            <a:r>
              <a:rPr lang="en-US" sz="2200" dirty="0" err="1" smtClean="0">
                <a:latin typeface="Courier"/>
                <a:cs typeface="Courier"/>
              </a:rPr>
              <a:t>string.h</a:t>
            </a:r>
            <a:r>
              <a:rPr lang="en-US" sz="2200" dirty="0" smtClean="0">
                <a:latin typeface="Courier"/>
                <a:cs typeface="Courier"/>
              </a:rPr>
              <a:t>&gt;</a:t>
            </a:r>
          </a:p>
          <a:p>
            <a:r>
              <a:rPr lang="en-US" sz="2200" dirty="0" smtClean="0"/>
              <a:t>Sometimes compilers will let you get away without it.</a:t>
            </a:r>
          </a:p>
          <a:p>
            <a:r>
              <a:rPr lang="en-US" sz="2200" dirty="0" err="1" smtClean="0">
                <a:latin typeface="Courier"/>
                <a:cs typeface="Courier"/>
              </a:rPr>
              <a:t>strlen</a:t>
            </a:r>
            <a:r>
              <a:rPr lang="en-US" sz="2200" dirty="0" smtClean="0"/>
              <a:t> - # of characters in a string</a:t>
            </a:r>
          </a:p>
          <a:p>
            <a:r>
              <a:rPr lang="en-US" sz="2200" dirty="0" err="1" smtClean="0">
                <a:latin typeface="Courier"/>
                <a:cs typeface="Courier"/>
              </a:rPr>
              <a:t>strcpy</a:t>
            </a:r>
            <a:r>
              <a:rPr lang="en-US" sz="2200" dirty="0" smtClean="0"/>
              <a:t> - allows you to copy the contents of one string into another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b="1" dirty="0" err="1" smtClean="0">
                <a:latin typeface="Courier"/>
                <a:cs typeface="Courier"/>
              </a:rPr>
              <a:t>strcpy</a:t>
            </a:r>
            <a:r>
              <a:rPr lang="en-US" sz="2200" b="1" dirty="0" smtClean="0">
                <a:latin typeface="Courier"/>
                <a:cs typeface="Courier"/>
              </a:rPr>
              <a:t>(destination, source);</a:t>
            </a:r>
          </a:p>
          <a:p>
            <a:endParaRPr lang="en-US" sz="2200" dirty="0" smtClean="0"/>
          </a:p>
          <a:p>
            <a:r>
              <a:rPr lang="en-US" sz="2200" dirty="0" smtClean="0"/>
              <a:t>	</a:t>
            </a:r>
            <a:r>
              <a:rPr lang="en-US" sz="2200" dirty="0" err="1" smtClean="0">
                <a:latin typeface="Courier"/>
                <a:cs typeface="Courier"/>
              </a:rPr>
              <a:t>strcat</a:t>
            </a:r>
            <a:r>
              <a:rPr lang="en-US" sz="2200" dirty="0" smtClean="0"/>
              <a:t> - allows you to concatenate (add to) a string to the end of another string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b="1" dirty="0" err="1" smtClean="0">
                <a:latin typeface="Courier"/>
                <a:cs typeface="Courier"/>
              </a:rPr>
              <a:t>strcat</a:t>
            </a:r>
            <a:r>
              <a:rPr lang="en-US" sz="2200" b="1" dirty="0" smtClean="0">
                <a:latin typeface="Courier"/>
                <a:cs typeface="Courier"/>
              </a:rPr>
              <a:t>(destination, source);</a:t>
            </a:r>
          </a:p>
          <a:p>
            <a:endParaRPr lang="en-US" sz="2200" dirty="0" smtClean="0"/>
          </a:p>
          <a:p>
            <a:r>
              <a:rPr lang="en-US" sz="2200" dirty="0" smtClean="0"/>
              <a:t>Do NOT use the + operator as you would in Java</a:t>
            </a:r>
          </a:p>
          <a:p>
            <a:pPr marL="0" indent="0">
              <a:buNone/>
            </a:pPr>
            <a:r>
              <a:rPr lang="en-US" sz="2200" strike="sngStrike" dirty="0" smtClean="0">
                <a:latin typeface="Courier"/>
                <a:cs typeface="Courier"/>
              </a:rPr>
              <a:t>name1 = name1 + name2;  //Don't do this in C</a:t>
            </a:r>
            <a:endParaRPr lang="en-US" sz="2200" strike="sngStrike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53362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85" y="1600200"/>
            <a:ext cx="8356915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first[100];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last[100];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err="1" smtClean="0">
                <a:latin typeface="Courier"/>
                <a:cs typeface="Courier"/>
              </a:rPr>
              <a:t>full_name</a:t>
            </a:r>
            <a:r>
              <a:rPr lang="en-US" dirty="0" smtClean="0">
                <a:latin typeface="Courier"/>
                <a:cs typeface="Courier"/>
              </a:rPr>
              <a:t>[200];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</a:t>
            </a:r>
            <a:r>
              <a:rPr lang="en-US" dirty="0" err="1" smtClean="0">
                <a:latin typeface="Courier"/>
                <a:cs typeface="Courier"/>
              </a:rPr>
              <a:t>s%s</a:t>
            </a:r>
            <a:r>
              <a:rPr lang="en-US" dirty="0" smtClean="0">
                <a:latin typeface="Courier"/>
                <a:cs typeface="Courier"/>
              </a:rPr>
              <a:t>","Please enter your ", 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"first name: ");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(first,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(first),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(last,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(last),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6882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Escape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urier"/>
                <a:cs typeface="Courier"/>
              </a:rPr>
              <a:t>\n</a:t>
            </a:r>
            <a:r>
              <a:rPr lang="en-US" dirty="0" smtClean="0"/>
              <a:t>		new line</a:t>
            </a:r>
          </a:p>
          <a:p>
            <a:r>
              <a:rPr lang="en-US" dirty="0" smtClean="0">
                <a:latin typeface="Courier"/>
                <a:cs typeface="Courier"/>
              </a:rPr>
              <a:t>\r</a:t>
            </a:r>
            <a:r>
              <a:rPr lang="en-US" dirty="0" smtClean="0"/>
              <a:t>		return</a:t>
            </a:r>
          </a:p>
          <a:p>
            <a:r>
              <a:rPr lang="en-US" dirty="0" smtClean="0">
                <a:latin typeface="Courier"/>
                <a:cs typeface="Courier"/>
              </a:rPr>
              <a:t>\t</a:t>
            </a:r>
            <a:r>
              <a:rPr lang="en-US" dirty="0" smtClean="0"/>
              <a:t>		tab</a:t>
            </a:r>
          </a:p>
          <a:p>
            <a:r>
              <a:rPr lang="en-US" dirty="0" smtClean="0">
                <a:latin typeface="Courier"/>
                <a:cs typeface="Courier"/>
              </a:rPr>
              <a:t>\'</a:t>
            </a:r>
            <a:r>
              <a:rPr lang="en-US" dirty="0" smtClean="0"/>
              <a:t>		single quote</a:t>
            </a:r>
          </a:p>
          <a:p>
            <a:r>
              <a:rPr lang="en-US" dirty="0" smtClean="0">
                <a:latin typeface="Courier"/>
                <a:cs typeface="Courier"/>
              </a:rPr>
              <a:t>\"</a:t>
            </a:r>
            <a:r>
              <a:rPr lang="en-US" dirty="0" smtClean="0"/>
              <a:t>		double quote</a:t>
            </a:r>
          </a:p>
          <a:p>
            <a:r>
              <a:rPr lang="en-US" dirty="0" smtClean="0">
                <a:latin typeface="Courier"/>
                <a:cs typeface="Courier"/>
              </a:rPr>
              <a:t>\\</a:t>
            </a:r>
            <a:r>
              <a:rPr lang="en-US" dirty="0" smtClean="0"/>
              <a:t>		backslash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31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//Remove newline characters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first[</a:t>
            </a:r>
            <a:r>
              <a:rPr lang="en-US" dirty="0" err="1" smtClean="0">
                <a:latin typeface="Courier"/>
                <a:cs typeface="Courier"/>
              </a:rPr>
              <a:t>strlen</a:t>
            </a:r>
            <a:r>
              <a:rPr lang="en-US" dirty="0" smtClean="0">
                <a:latin typeface="Courier"/>
                <a:cs typeface="Courier"/>
              </a:rPr>
              <a:t>(first) - 1] = '\0';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last[</a:t>
            </a:r>
            <a:r>
              <a:rPr lang="en-US" dirty="0" err="1" smtClean="0">
                <a:latin typeface="Courier"/>
                <a:cs typeface="Courier"/>
              </a:rPr>
              <a:t>strlen</a:t>
            </a:r>
            <a:r>
              <a:rPr lang="en-US" dirty="0" smtClean="0">
                <a:latin typeface="Courier"/>
                <a:cs typeface="Courier"/>
              </a:rPr>
              <a:t>(first) - 1] = '\0';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strcpy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full_name</a:t>
            </a:r>
            <a:r>
              <a:rPr lang="en-US" dirty="0" smtClean="0">
                <a:latin typeface="Courier"/>
                <a:cs typeface="Courier"/>
              </a:rPr>
              <a:t>, first);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strcat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full_name</a:t>
            </a:r>
            <a:r>
              <a:rPr lang="en-US" dirty="0" smtClean="0">
                <a:latin typeface="Courier"/>
                <a:cs typeface="Courier"/>
              </a:rPr>
              <a:t>, " ");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strcat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full_name</a:t>
            </a:r>
            <a:r>
              <a:rPr lang="en-US" dirty="0" smtClean="0">
                <a:latin typeface="Courier"/>
                <a:cs typeface="Courier"/>
              </a:rPr>
              <a:t>, last);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("%s\n", </a:t>
            </a:r>
            <a:r>
              <a:rPr lang="en-US" dirty="0" err="1" smtClean="0">
                <a:latin typeface="Courier"/>
                <a:cs typeface="Courier"/>
              </a:rPr>
              <a:t>full_name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253051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922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strcmp</a:t>
            </a:r>
            <a:r>
              <a:rPr lang="en-US" sz="2400" dirty="0" smtClean="0">
                <a:latin typeface="Courier"/>
                <a:cs typeface="Courier"/>
              </a:rPr>
              <a:t>(str1, str2)</a:t>
            </a:r>
          </a:p>
          <a:p>
            <a:endParaRPr lang="en-US" sz="2400" dirty="0" smtClean="0"/>
          </a:p>
          <a:p>
            <a:r>
              <a:rPr lang="en-US" sz="2400" dirty="0" smtClean="0"/>
              <a:t>result is zero if two strings are lexicographically equivalent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A</a:t>
            </a:r>
            <a:r>
              <a:rPr lang="en-US" sz="2400" dirty="0" smtClean="0"/>
              <a:t> --&gt; 65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a</a:t>
            </a:r>
            <a:r>
              <a:rPr lang="en-US" sz="2400" dirty="0" smtClean="0"/>
              <a:t> --&gt; 97</a:t>
            </a:r>
          </a:p>
          <a:p>
            <a:endParaRPr lang="en-US" sz="2400" dirty="0" smtClean="0"/>
          </a:p>
          <a:p>
            <a:r>
              <a:rPr lang="en-US" sz="2400" dirty="0" smtClean="0"/>
              <a:t>Try the following: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strcmp</a:t>
            </a:r>
            <a:r>
              <a:rPr lang="en-US" sz="2400" dirty="0" smtClean="0">
                <a:latin typeface="Courier"/>
                <a:cs typeface="Courier"/>
              </a:rPr>
              <a:t>("a", "a");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strcmp</a:t>
            </a:r>
            <a:r>
              <a:rPr lang="en-US" sz="2400" dirty="0" smtClean="0">
                <a:latin typeface="Courier"/>
                <a:cs typeface="Courier"/>
              </a:rPr>
              <a:t>("A", "a");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strcmp</a:t>
            </a:r>
            <a:r>
              <a:rPr lang="en-US" sz="2400" dirty="0" smtClean="0">
                <a:latin typeface="Courier"/>
                <a:cs typeface="Courier"/>
              </a:rPr>
              <a:t>("a", "A");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63853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Shorthand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a + 2;</a:t>
            </a:r>
          </a:p>
          <a:p>
            <a:endParaRPr lang="en-US" dirty="0" smtClean="0"/>
          </a:p>
          <a:p>
            <a:r>
              <a:rPr lang="en-US" dirty="0" smtClean="0"/>
              <a:t>is the same as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+= 2</a:t>
            </a:r>
          </a:p>
          <a:p>
            <a:endParaRPr lang="en-US" dirty="0" smtClean="0"/>
          </a:p>
          <a:p>
            <a:r>
              <a:rPr lang="en-US" dirty="0" smtClean="0"/>
              <a:t>Other operators include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+=	-=	*=	/=</a:t>
            </a:r>
          </a:p>
        </p:txBody>
      </p:sp>
    </p:spTree>
    <p:extLst>
      <p:ext uri="{BB962C8B-B14F-4D97-AF65-F5344CB8AC3E}">
        <p14:creationId xmlns:p14="http://schemas.microsoft.com/office/powerpoint/2010/main" val="18450724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Pre/Post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++ adds one to a variable/expression (increment)</a:t>
            </a:r>
          </a:p>
          <a:p>
            <a:endParaRPr lang="en-US" dirty="0" smtClean="0"/>
          </a:p>
          <a:p>
            <a:r>
              <a:rPr lang="en-US" dirty="0" smtClean="0"/>
              <a:t>-- subtracts one from a variable or expression (decrement)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a++; //Post increment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++a; //Pre increment</a:t>
            </a:r>
          </a:p>
        </p:txBody>
      </p:sp>
    </p:spTree>
    <p:extLst>
      <p:ext uri="{BB962C8B-B14F-4D97-AF65-F5344CB8AC3E}">
        <p14:creationId xmlns:p14="http://schemas.microsoft.com/office/powerpoint/2010/main" val="13025994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 Increment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//Try this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1;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("%d\n", ++a);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//Result is the same as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a + 1;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("%d\n", a);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377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Increment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//Try this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1;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("%d\n", a++);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//Result is the same as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("%d\n", a);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a +1;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15683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Pre/Post Increment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 smtClean="0">
                <a:latin typeface="Courier"/>
                <a:cs typeface="Courier"/>
              </a:rPr>
              <a:t>value = 1;</a:t>
            </a:r>
          </a:p>
          <a:p>
            <a:endParaRPr lang="en-US" sz="2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700" dirty="0" smtClean="0">
                <a:latin typeface="Courier"/>
                <a:cs typeface="Courier"/>
              </a:rPr>
              <a:t>//Results from the following assignment</a:t>
            </a:r>
          </a:p>
          <a:p>
            <a:pPr marL="0" indent="0">
              <a:buNone/>
            </a:pPr>
            <a:r>
              <a:rPr lang="en-US" sz="2700" dirty="0" smtClean="0">
                <a:latin typeface="Courier"/>
                <a:cs typeface="Courier"/>
              </a:rPr>
              <a:t>//statement are undefined in the</a:t>
            </a:r>
          </a:p>
          <a:p>
            <a:pPr marL="0" indent="0">
              <a:buNone/>
            </a:pPr>
            <a:r>
              <a:rPr lang="en-US" sz="2700" dirty="0" smtClean="0">
                <a:latin typeface="Courier"/>
                <a:cs typeface="Courier"/>
              </a:rPr>
              <a:t>//C standard</a:t>
            </a:r>
          </a:p>
          <a:p>
            <a:endParaRPr lang="en-US" sz="2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700" dirty="0" smtClean="0">
                <a:latin typeface="Courier"/>
                <a:cs typeface="Courier"/>
              </a:rPr>
              <a:t>result = (value++ * 5) + (value++ * 3);</a:t>
            </a:r>
            <a:endParaRPr lang="en-US" sz="27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88269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Answer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Evaluation could occur as follows: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 * 5 = 5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value = 2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2 * 3 = 6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value = 3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result = 11</a:t>
            </a:r>
          </a:p>
        </p:txBody>
      </p:sp>
    </p:spTree>
    <p:extLst>
      <p:ext uri="{BB962C8B-B14F-4D97-AF65-F5344CB8AC3E}">
        <p14:creationId xmlns:p14="http://schemas.microsoft.com/office/powerpoint/2010/main" val="35080013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Answer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 smtClean="0"/>
              <a:t>Or</a:t>
            </a:r>
            <a:r>
              <a:rPr lang="fi-FI" dirty="0" smtClean="0"/>
              <a:t>:</a:t>
            </a:r>
          </a:p>
          <a:p>
            <a:endParaRPr lang="fi-FI" dirty="0" smtClean="0"/>
          </a:p>
          <a:p>
            <a:pPr marL="0" indent="0">
              <a:buNone/>
            </a:pPr>
            <a:r>
              <a:rPr lang="fi-FI" dirty="0" smtClean="0">
                <a:latin typeface="Courier"/>
                <a:cs typeface="Courier"/>
              </a:rPr>
              <a:t>1 * 3 = 3</a:t>
            </a:r>
          </a:p>
          <a:p>
            <a:endParaRPr lang="fi-FI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i-FI" dirty="0" err="1" smtClean="0">
                <a:latin typeface="Courier"/>
                <a:cs typeface="Courier"/>
              </a:rPr>
              <a:t>value</a:t>
            </a:r>
            <a:r>
              <a:rPr lang="fi-FI" dirty="0" smtClean="0">
                <a:latin typeface="Courier"/>
                <a:cs typeface="Courier"/>
              </a:rPr>
              <a:t> = 2</a:t>
            </a:r>
          </a:p>
          <a:p>
            <a:endParaRPr lang="fi-FI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i-FI" dirty="0" smtClean="0">
                <a:latin typeface="Courier"/>
                <a:cs typeface="Courier"/>
              </a:rPr>
              <a:t>2 * 5 = 10</a:t>
            </a:r>
          </a:p>
          <a:p>
            <a:endParaRPr lang="fi-FI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i-FI" dirty="0" err="1" smtClean="0">
                <a:latin typeface="Courier"/>
                <a:cs typeface="Courier"/>
              </a:rPr>
              <a:t>value</a:t>
            </a:r>
            <a:r>
              <a:rPr lang="fi-FI" dirty="0" smtClean="0">
                <a:latin typeface="Courier"/>
                <a:cs typeface="Courier"/>
              </a:rPr>
              <a:t> = 3</a:t>
            </a:r>
          </a:p>
          <a:p>
            <a:endParaRPr lang="fi-FI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i-FI" dirty="0" err="1" smtClean="0">
                <a:latin typeface="Courier"/>
                <a:cs typeface="Courier"/>
              </a:rPr>
              <a:t>result</a:t>
            </a:r>
            <a:r>
              <a:rPr lang="fi-FI" dirty="0" smtClean="0">
                <a:latin typeface="Courier"/>
                <a:cs typeface="Courier"/>
              </a:rPr>
              <a:t> = 13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439832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play around with the assignment operator either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(b = 2) + (c = 3);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//is a valid C statement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//Don't do this!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8381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Floating Point vs. </a:t>
            </a:r>
            <a:r>
              <a:rPr lang="en-US" dirty="0"/>
              <a:t>I</a:t>
            </a:r>
            <a:r>
              <a:rPr lang="en-US" dirty="0" smtClean="0"/>
              <a:t>nteger </a:t>
            </a:r>
            <a:r>
              <a:rPr lang="en-US" dirty="0"/>
              <a:t>D</a:t>
            </a:r>
            <a:r>
              <a:rPr lang="en-US" dirty="0" smtClean="0"/>
              <a:t>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19/10 --&gt; 1</a:t>
            </a:r>
          </a:p>
          <a:p>
            <a:r>
              <a:rPr lang="en-US" dirty="0"/>
              <a:t>R</a:t>
            </a:r>
            <a:r>
              <a:rPr lang="en-US" dirty="0" smtClean="0"/>
              <a:t>emember to truncate after the decimal point for integer division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19.0 / 10.0 --&gt; 1.9</a:t>
            </a:r>
          </a:p>
          <a:p>
            <a:r>
              <a:rPr lang="en-US" dirty="0" smtClean="0"/>
              <a:t>19.0 / 10   --&gt; 1.9</a:t>
            </a:r>
          </a:p>
          <a:p>
            <a:r>
              <a:rPr lang="en-US" dirty="0" smtClean="0"/>
              <a:t>19 / 10.0   --&gt; 1.9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3381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Multi-dimensional Arrays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type </a:t>
            </a:r>
            <a:r>
              <a:rPr lang="en-US" dirty="0" err="1" smtClean="0">
                <a:latin typeface="Courier"/>
                <a:cs typeface="Courier"/>
              </a:rPr>
              <a:t>arrayname</a:t>
            </a:r>
            <a:r>
              <a:rPr lang="en-US" dirty="0" smtClean="0">
                <a:latin typeface="Courier"/>
                <a:cs typeface="Courier"/>
              </a:rPr>
              <a:t>[dim1][dim2][dim3]...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[2][3];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	Example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[1][0] = 23;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01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char</a:t>
            </a:r>
            <a:r>
              <a:rPr lang="en-US" dirty="0" smtClean="0"/>
              <a:t> - denotes the character data type and holds one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a;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6111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c;   //Declaration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 = 'A';  //Initialization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("%c\n", c);  //print contents of c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("%d\n", c);  //print c as 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(”%u\n", &amp;c);  //print the address of c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//Assume the address is 1000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8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65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1000</a:t>
            </a:r>
          </a:p>
          <a:p>
            <a:endParaRPr lang="en-US" dirty="0" smtClean="0"/>
          </a:p>
          <a:p>
            <a:r>
              <a:rPr lang="en-US" dirty="0" smtClean="0"/>
              <a:t>Notice that the ASCII code for 'A' is output</a:t>
            </a:r>
          </a:p>
          <a:p>
            <a:r>
              <a:rPr lang="en-US" dirty="0" smtClean="0"/>
              <a:t>ASCII codes can be found on the web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www.asciitable.com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63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with </a:t>
            </a:r>
            <a:r>
              <a:rPr lang="en-US" dirty="0" err="1" smtClean="0">
                <a:latin typeface="Courier"/>
                <a:cs typeface="Courier"/>
              </a:rPr>
              <a:t>scanf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Pretend </a:t>
            </a:r>
            <a:r>
              <a:rPr lang="en-US" dirty="0" smtClean="0">
                <a:latin typeface="Courier"/>
                <a:cs typeface="Courier"/>
              </a:rPr>
              <a:t>a</a:t>
            </a:r>
            <a:r>
              <a:rPr lang="en-US" dirty="0" smtClean="0"/>
              <a:t> has an address of 205</a:t>
            </a:r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&amp;a</a:t>
            </a:r>
            <a:r>
              <a:rPr lang="en-US" dirty="0" smtClean="0"/>
              <a:t> is </a:t>
            </a:r>
            <a:r>
              <a:rPr lang="en-US" dirty="0" smtClean="0">
                <a:latin typeface="Courier"/>
                <a:cs typeface="Courier"/>
              </a:rPr>
              <a:t>205</a:t>
            </a:r>
            <a:r>
              <a:rPr lang="en-US" dirty="0" smtClean="0"/>
              <a:t> in C because the ampersand means “address of”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("Please enter an integer: "); 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("%d", &amp;a);  //Read data into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        //memory location 205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 is %d\n", a);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("The address of a is %u\n", &amp;a);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16037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2837</Words>
  <Application>Microsoft Macintosh PowerPoint</Application>
  <PresentationFormat>On-screen Show (4:3)</PresentationFormat>
  <Paragraphs>478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C Programming Day 2 based upon Practical C Programming by Steve Oualline</vt:lpstr>
      <vt:lpstr>Variable Names</vt:lpstr>
      <vt:lpstr>Variable Name Examples</vt:lpstr>
      <vt:lpstr>Escape codes</vt:lpstr>
      <vt:lpstr>Floating Point vs. Integer Division</vt:lpstr>
      <vt:lpstr>Character Data Type</vt:lpstr>
      <vt:lpstr>Example Code</vt:lpstr>
      <vt:lpstr>Output</vt:lpstr>
      <vt:lpstr>Reading Data with scanf</vt:lpstr>
      <vt:lpstr>Running the program</vt:lpstr>
      <vt:lpstr>Multiple inputs with scanf</vt:lpstr>
      <vt:lpstr>Field Width Specifiers</vt:lpstr>
      <vt:lpstr>Common number of bytes used on 64-bit machines</vt:lpstr>
      <vt:lpstr>Arrays</vt:lpstr>
      <vt:lpstr>Example</vt:lpstr>
      <vt:lpstr>Other Examples</vt:lpstr>
      <vt:lpstr>More on Arrays</vt:lpstr>
      <vt:lpstr>More on Arrays</vt:lpstr>
      <vt:lpstr>Addressing Arrays</vt:lpstr>
      <vt:lpstr>Another Example</vt:lpstr>
      <vt:lpstr>Yet Another Example</vt:lpstr>
      <vt:lpstr>ASCII Art of the Previous Example</vt:lpstr>
      <vt:lpstr>Strings</vt:lpstr>
      <vt:lpstr>Examples</vt:lpstr>
      <vt:lpstr>String Examples</vt:lpstr>
      <vt:lpstr>scanf</vt:lpstr>
      <vt:lpstr>scanf</vt:lpstr>
      <vt:lpstr>Math Functions in C</vt:lpstr>
      <vt:lpstr>Math Functions in C</vt:lpstr>
      <vt:lpstr>Example</vt:lpstr>
      <vt:lpstr>Problems with strings and scanf</vt:lpstr>
      <vt:lpstr>fgets</vt:lpstr>
      <vt:lpstr>Example of fgets</vt:lpstr>
      <vt:lpstr>Result</vt:lpstr>
      <vt:lpstr>String Functions</vt:lpstr>
      <vt:lpstr>sscanf</vt:lpstr>
      <vt:lpstr>Example</vt:lpstr>
      <vt:lpstr>String Functions</vt:lpstr>
      <vt:lpstr>Example</vt:lpstr>
      <vt:lpstr>Example</vt:lpstr>
      <vt:lpstr>String Comparison</vt:lpstr>
      <vt:lpstr>Shorthand Operators</vt:lpstr>
      <vt:lpstr>Pre/Post Operators</vt:lpstr>
      <vt:lpstr>Pre Increment Example</vt:lpstr>
      <vt:lpstr>Post Increment Example</vt:lpstr>
      <vt:lpstr>Problems with Pre/Post Increment</vt:lpstr>
      <vt:lpstr>Example Answer 1</vt:lpstr>
      <vt:lpstr>Example Answer 2</vt:lpstr>
      <vt:lpstr>Assignment Operator</vt:lpstr>
      <vt:lpstr>Multi-dimensional Arrays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Day 2 based upon Practical C Programming by Steve Oualline</dc:title>
  <dc:creator>David</dc:creator>
  <cp:lastModifiedBy>David</cp:lastModifiedBy>
  <cp:revision>18</cp:revision>
  <dcterms:created xsi:type="dcterms:W3CDTF">2014-06-01T01:07:22Z</dcterms:created>
  <dcterms:modified xsi:type="dcterms:W3CDTF">2014-06-03T18:23:53Z</dcterms:modified>
</cp:coreProperties>
</file>