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-1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3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3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2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97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6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3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21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7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84066-4B37-6F45-BFB1-32FBFF84A3BD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2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 Programming Day 1 </a:t>
            </a:r>
            <a:br>
              <a:rPr lang="en-US" dirty="0" smtClean="0"/>
            </a:br>
            <a:r>
              <a:rPr lang="en-US" dirty="0" smtClean="0"/>
              <a:t>based upon </a:t>
            </a:r>
            <a:r>
              <a:rPr lang="en-US" i="1" dirty="0" smtClean="0"/>
              <a:t>Practical C Programming</a:t>
            </a:r>
            <a:r>
              <a:rPr lang="en-US" dirty="0" smtClean="0"/>
              <a:t> by Steve </a:t>
            </a:r>
            <a:r>
              <a:rPr lang="en-US" dirty="0" err="1" smtClean="0"/>
              <a:t>Oualline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7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Blocks similar to Java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//A BLOCK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  declarations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  statements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79307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Assignment statements comparable to Java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1 + 2 * 5;</a:t>
            </a:r>
          </a:p>
          <a:p>
            <a:endParaRPr lang="en-US" dirty="0" smtClean="0"/>
          </a:p>
          <a:p>
            <a:r>
              <a:rPr lang="en-US" dirty="0" smtClean="0"/>
              <a:t>result --&gt; a = 11</a:t>
            </a:r>
          </a:p>
          <a:p>
            <a:r>
              <a:rPr lang="en-US" dirty="0" smtClean="0"/>
              <a:t>Results of RHS stored in LHS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53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53" y="1600200"/>
            <a:ext cx="8591363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Print statements may be performed using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/>
              <a:t> similar to, but not exactly the same as, Java</a:t>
            </a:r>
          </a:p>
          <a:p>
            <a:r>
              <a:rPr lang="en-US" dirty="0" smtClean="0"/>
              <a:t>Format: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printf</a:t>
            </a:r>
            <a:r>
              <a:rPr lang="en-US" sz="2600" dirty="0" smtClean="0">
                <a:latin typeface="Courier"/>
                <a:cs typeface="Courier"/>
              </a:rPr>
              <a:t>(control string, variable list);</a:t>
            </a:r>
            <a:endParaRPr lang="en-US" sz="2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variable list -&gt; variable | variable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85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meters = 8;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(“%d meters\n”, meters);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Result: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8 meters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0663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kilometers = 10, meters = 7, centimeters = 8;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(“%d %d %d\n”, kilometers, meters, centimeters);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Result: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10 7 8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cs typeface="Courier"/>
              </a:rPr>
              <a:t>What if we reorder the variable list?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103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Conversion </a:t>
            </a:r>
            <a:r>
              <a:rPr lang="en-US" dirty="0"/>
              <a:t>S</a:t>
            </a:r>
            <a:r>
              <a:rPr lang="en-US" dirty="0" smtClean="0"/>
              <a:t>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%d</a:t>
            </a:r>
            <a:r>
              <a:rPr lang="en-US" dirty="0" smtClean="0"/>
              <a:t> -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/>
              <a:t> (often 4 bytes)</a:t>
            </a:r>
          </a:p>
          <a:p>
            <a:r>
              <a:rPr lang="en-US" dirty="0" smtClean="0">
                <a:latin typeface="Courier"/>
                <a:cs typeface="Courier"/>
              </a:rPr>
              <a:t>%lf</a:t>
            </a:r>
            <a:r>
              <a:rPr lang="en-US" dirty="0" smtClean="0"/>
              <a:t> - </a:t>
            </a:r>
            <a:r>
              <a:rPr lang="en-US" dirty="0" smtClean="0">
                <a:latin typeface="Courier"/>
                <a:cs typeface="Courier"/>
              </a:rPr>
              <a:t>double</a:t>
            </a:r>
            <a:r>
              <a:rPr lang="en-US" dirty="0" smtClean="0"/>
              <a:t> (often 8 bytes)</a:t>
            </a:r>
          </a:p>
          <a:p>
            <a:r>
              <a:rPr lang="en-US" dirty="0" smtClean="0">
                <a:latin typeface="Courier"/>
                <a:cs typeface="Courier"/>
              </a:rPr>
              <a:t>%c</a:t>
            </a:r>
            <a:r>
              <a:rPr lang="en-US" dirty="0" smtClean="0"/>
              <a:t> - ASCII character or </a:t>
            </a:r>
            <a:r>
              <a:rPr lang="en-US" dirty="0" smtClean="0">
                <a:latin typeface="Courier"/>
                <a:cs typeface="Courier"/>
              </a:rPr>
              <a:t>char</a:t>
            </a:r>
            <a:r>
              <a:rPr lang="en-US" dirty="0" smtClean="0"/>
              <a:t> (often 1 byte)</a:t>
            </a:r>
          </a:p>
          <a:p>
            <a:r>
              <a:rPr lang="en-US" dirty="0" smtClean="0">
                <a:latin typeface="Courier"/>
                <a:cs typeface="Courier"/>
              </a:rPr>
              <a:t>%f</a:t>
            </a:r>
            <a:r>
              <a:rPr lang="en-US" dirty="0" smtClean="0"/>
              <a:t> - </a:t>
            </a:r>
            <a:r>
              <a:rPr lang="en-US" dirty="0" smtClean="0">
                <a:latin typeface="Courier"/>
                <a:cs typeface="Courier"/>
              </a:rPr>
              <a:t>float</a:t>
            </a:r>
            <a:r>
              <a:rPr lang="en-US" dirty="0" smtClean="0"/>
              <a:t> (often 4 bytes)</a:t>
            </a:r>
          </a:p>
          <a:p>
            <a:r>
              <a:rPr lang="en-US" dirty="0" smtClean="0">
                <a:latin typeface="Courier"/>
                <a:cs typeface="Courier"/>
              </a:rPr>
              <a:t>%s</a:t>
            </a:r>
            <a:r>
              <a:rPr lang="en-US" dirty="0" smtClean="0"/>
              <a:t> - string (</a:t>
            </a:r>
            <a:r>
              <a:rPr lang="en-US" dirty="0" smtClean="0">
                <a:latin typeface="Courier"/>
                <a:cs typeface="Courier"/>
              </a:rPr>
              <a:t>NULL</a:t>
            </a:r>
            <a:r>
              <a:rPr lang="en-US" dirty="0" smtClean="0"/>
              <a:t> terminated)</a:t>
            </a:r>
          </a:p>
        </p:txBody>
      </p:sp>
    </p:spTree>
    <p:extLst>
      <p:ext uri="{BB962C8B-B14F-4D97-AF65-F5344CB8AC3E}">
        <p14:creationId xmlns:p14="http://schemas.microsoft.com/office/powerpoint/2010/main" val="3912542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</a:t>
            </a:r>
            <a:r>
              <a:rPr lang="en-US" dirty="0" smtClean="0"/>
              <a:t>sed to represent characters that aren't readily visible in strings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\n</a:t>
            </a:r>
            <a:r>
              <a:rPr lang="en-US" dirty="0" smtClean="0"/>
              <a:t>		new line (in </a:t>
            </a:r>
            <a:r>
              <a:rPr lang="en-US" dirty="0"/>
              <a:t>L</a:t>
            </a:r>
            <a:r>
              <a:rPr lang="en-US" dirty="0" smtClean="0"/>
              <a:t>inux this represents return)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\r</a:t>
            </a:r>
            <a:r>
              <a:rPr lang="en-US" dirty="0" smtClean="0"/>
              <a:t>		return   (in Windows </a:t>
            </a:r>
            <a:r>
              <a:rPr lang="en-US" dirty="0" smtClean="0">
                <a:latin typeface="Courier"/>
                <a:cs typeface="Courier"/>
              </a:rPr>
              <a:t>\n\r</a:t>
            </a:r>
            <a:r>
              <a:rPr lang="en-US" dirty="0" smtClean="0"/>
              <a:t> represents return)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\t</a:t>
            </a:r>
            <a:r>
              <a:rPr lang="en-US" dirty="0" smtClean="0"/>
              <a:t>		tab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\'</a:t>
            </a:r>
            <a:r>
              <a:rPr lang="en-US" dirty="0" smtClean="0"/>
              <a:t>		single quote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\"</a:t>
            </a:r>
            <a:r>
              <a:rPr lang="en-US" dirty="0" smtClean="0"/>
              <a:t>		double quote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\\</a:t>
            </a:r>
            <a:r>
              <a:rPr lang="en-US" dirty="0" smtClean="0"/>
              <a:t>		backslash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100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Reserved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signed, unsigned, </a:t>
            </a:r>
            <a:r>
              <a:rPr lang="en-US" dirty="0" err="1" smtClean="0">
                <a:latin typeface="Courier"/>
                <a:cs typeface="Courier"/>
              </a:rPr>
              <a:t>struct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union, char,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, float, double</a:t>
            </a:r>
          </a:p>
          <a:p>
            <a:r>
              <a:rPr lang="en-US" dirty="0" smtClean="0">
                <a:latin typeface="Courier"/>
                <a:cs typeface="Courier"/>
              </a:rPr>
              <a:t>while, for, if, do, short</a:t>
            </a:r>
          </a:p>
          <a:p>
            <a:r>
              <a:rPr lang="en-US" dirty="0" smtClean="0">
                <a:latin typeface="Courier"/>
                <a:cs typeface="Courier"/>
              </a:rPr>
              <a:t>long, static, auto, extern</a:t>
            </a:r>
          </a:p>
          <a:p>
            <a:r>
              <a:rPr lang="en-US" dirty="0" smtClean="0">
                <a:latin typeface="Courier"/>
                <a:cs typeface="Courier"/>
              </a:rPr>
              <a:t>register</a:t>
            </a:r>
          </a:p>
          <a:p>
            <a:endParaRPr lang="en-US" dirty="0" smtClean="0"/>
          </a:p>
          <a:p>
            <a:r>
              <a:rPr lang="en-US" dirty="0" smtClean="0"/>
              <a:t>Remember that C is case sensitive!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18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Arithmetic Expressions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*	multiplication</a:t>
            </a:r>
          </a:p>
          <a:p>
            <a:r>
              <a:rPr lang="en-US" dirty="0" smtClean="0"/>
              <a:t>/	division</a:t>
            </a:r>
          </a:p>
          <a:p>
            <a:r>
              <a:rPr lang="en-US" dirty="0" smtClean="0"/>
              <a:t>%	modulus (remainder)</a:t>
            </a:r>
          </a:p>
          <a:p>
            <a:r>
              <a:rPr lang="en-US" dirty="0" smtClean="0"/>
              <a:t>+	addition</a:t>
            </a:r>
          </a:p>
          <a:p>
            <a:r>
              <a:rPr lang="en-US" dirty="0" smtClean="0"/>
              <a:t>-	subtraction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98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()</a:t>
            </a:r>
          </a:p>
          <a:p>
            <a:pPr marL="0" indent="0">
              <a:buNone/>
            </a:pPr>
            <a:r>
              <a:rPr lang="en-US" dirty="0" smtClean="0"/>
              <a:t>2. unary negation</a:t>
            </a:r>
          </a:p>
          <a:p>
            <a:pPr marL="0" indent="0">
              <a:buNone/>
            </a:pPr>
            <a:r>
              <a:rPr lang="en-US" dirty="0" smtClean="0"/>
              <a:t>3. * / %</a:t>
            </a:r>
          </a:p>
          <a:p>
            <a:pPr marL="0" indent="0">
              <a:buNone/>
            </a:pPr>
            <a:r>
              <a:rPr lang="en-US" dirty="0" smtClean="0"/>
              <a:t>4. + -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 2 + 3 % 7</a:t>
            </a:r>
          </a:p>
          <a:p>
            <a:pPr marL="0" indent="0">
              <a:buNone/>
            </a:pPr>
            <a:r>
              <a:rPr lang="en-US" dirty="0" smtClean="0"/>
              <a:t>3 % 7 = 3</a:t>
            </a:r>
          </a:p>
          <a:p>
            <a:pPr marL="0" indent="0">
              <a:buNone/>
            </a:pPr>
            <a:r>
              <a:rPr lang="en-US" dirty="0" smtClean="0"/>
              <a:t>2 + 3 =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19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C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 is a structural (also called imperative) programming language</a:t>
            </a:r>
          </a:p>
          <a:p>
            <a:r>
              <a:rPr lang="en-US" dirty="0" smtClean="0"/>
              <a:t>Each program is viewed as a group of operations or actions</a:t>
            </a:r>
          </a:p>
          <a:p>
            <a:r>
              <a:rPr lang="en-US" dirty="0" smtClean="0"/>
              <a:t>Programs may be modularized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fr-FR" dirty="0" err="1" smtClean="0">
                <a:latin typeface="Courier"/>
                <a:cs typeface="Courier"/>
              </a:rPr>
              <a:t>statements</a:t>
            </a:r>
            <a:endParaRPr lang="fr-FR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r-FR" dirty="0" smtClean="0">
                <a:latin typeface="Courier"/>
                <a:cs typeface="Courier"/>
              </a:rPr>
              <a:t>--------</a:t>
            </a:r>
          </a:p>
          <a:p>
            <a:pPr marL="0" indent="0">
              <a:buNone/>
            </a:pPr>
            <a:r>
              <a:rPr lang="fr-FR" dirty="0" smtClean="0">
                <a:latin typeface="Courier"/>
                <a:cs typeface="Courier"/>
              </a:rPr>
              <a:t>------</a:t>
            </a:r>
          </a:p>
          <a:p>
            <a:pPr marL="0" indent="0">
              <a:buNone/>
            </a:pPr>
            <a:r>
              <a:rPr lang="fr-FR" dirty="0" smtClean="0">
                <a:latin typeface="Courier"/>
                <a:cs typeface="Courier"/>
              </a:rPr>
              <a:t>----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56622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1704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kilometers, meters, centimeters;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kilometers = 4;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meters = 1000*kilometers;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centimeters = 100*meters;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("The length of a bridge :\n");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</a:t>
            </a:r>
            <a:r>
              <a:rPr lang="en-US" dirty="0" err="1" smtClean="0">
                <a:latin typeface="Courier"/>
                <a:cs typeface="Courier"/>
              </a:rPr>
              <a:t>s%s</a:t>
            </a:r>
            <a:r>
              <a:rPr lang="en-US" dirty="0" smtClean="0">
                <a:latin typeface="Courier"/>
                <a:cs typeface="Courier"/>
              </a:rPr>
              <a:t>\n", "The length", " of a bridge");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(”The length in different units:\n");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kilometers\n", kilometers);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meters\n", meters);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centimeters\n", centimeters);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6525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 a task (design)</a:t>
            </a:r>
          </a:p>
          <a:p>
            <a:r>
              <a:rPr lang="en-US" dirty="0" smtClean="0"/>
              <a:t>Find an algorithm to complete the task</a:t>
            </a:r>
          </a:p>
          <a:p>
            <a:r>
              <a:rPr lang="en-US" dirty="0" smtClean="0"/>
              <a:t>Write code</a:t>
            </a:r>
          </a:p>
          <a:p>
            <a:r>
              <a:rPr lang="en-US" dirty="0" smtClean="0"/>
              <a:t>	Test your code</a:t>
            </a:r>
          </a:p>
          <a:p>
            <a:r>
              <a:rPr lang="en-US" dirty="0" smtClean="0"/>
              <a:t>	Repeat from appropriate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2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074"/>
            <a:ext cx="8229600" cy="1143000"/>
          </a:xfrm>
        </p:spPr>
        <p:txBody>
          <a:bodyPr/>
          <a:lstStyle/>
          <a:p>
            <a:r>
              <a:rPr lang="en-US" dirty="0" smtClean="0"/>
              <a:t>Preprocessor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8953"/>
            <a:ext cx="8229600" cy="53311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Like import statements in Java these allow you to include code that already exists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&lt;filename&gt;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  //Standard input/output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"</a:t>
            </a:r>
            <a:r>
              <a:rPr lang="en-US" dirty="0" err="1" smtClean="0">
                <a:latin typeface="Courier"/>
                <a:cs typeface="Courier"/>
              </a:rPr>
              <a:t>myheader.h</a:t>
            </a:r>
            <a:r>
              <a:rPr lang="en-US" dirty="0" smtClean="0">
                <a:latin typeface="Courier"/>
                <a:cs typeface="Courier"/>
              </a:rPr>
              <a:t>" //homemade header file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</a:t>
            </a:r>
            <a:r>
              <a:rPr lang="en-US" dirty="0" smtClean="0">
                <a:latin typeface="Courier"/>
                <a:cs typeface="Courier"/>
              </a:rPr>
              <a:t>/The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 function comes from 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("Hi my name is...\n");</a:t>
            </a:r>
          </a:p>
        </p:txBody>
      </p:sp>
    </p:spTree>
    <p:extLst>
      <p:ext uri="{BB962C8B-B14F-4D97-AF65-F5344CB8AC3E}">
        <p14:creationId xmlns:p14="http://schemas.microsoft.com/office/powerpoint/2010/main" val="92089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Preprocessor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also use preprocessor directives to create constants or macros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#define  // &lt;-- use to create constants or a macro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#define PI 3.14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//Never use PI 3.14; &lt;-- semicolons should not be used when defining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//a constant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9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</a:t>
            </a:r>
          </a:p>
          <a:p>
            <a:r>
              <a:rPr lang="en-US" dirty="0" smtClean="0"/>
              <a:t>	Translates C code to machine code</a:t>
            </a:r>
          </a:p>
          <a:p>
            <a:endParaRPr lang="en-US" dirty="0" smtClean="0"/>
          </a:p>
          <a:p>
            <a:r>
              <a:rPr lang="en-US" dirty="0" smtClean="0"/>
              <a:t>Linker</a:t>
            </a:r>
          </a:p>
          <a:p>
            <a:r>
              <a:rPr lang="en-US" dirty="0" smtClean="0"/>
              <a:t>	takes object code (intermediate code) and joins it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204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At $ prompt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gcc</a:t>
            </a:r>
            <a:r>
              <a:rPr lang="en-US" dirty="0" smtClean="0">
                <a:latin typeface="Courier"/>
                <a:cs typeface="Courier"/>
              </a:rPr>
              <a:t> prog1.c </a:t>
            </a:r>
            <a:r>
              <a:rPr lang="en-US" dirty="0" smtClean="0">
                <a:latin typeface="Courier"/>
                <a:cs typeface="Courier"/>
              </a:rPr>
              <a:t>–</a:t>
            </a:r>
            <a:r>
              <a:rPr lang="en-US" dirty="0" err="1" smtClean="0">
                <a:latin typeface="Courier"/>
                <a:cs typeface="Courier"/>
              </a:rPr>
              <a:t>std</a:t>
            </a:r>
            <a:r>
              <a:rPr lang="en-US" dirty="0" smtClean="0">
                <a:latin typeface="Courier"/>
                <a:cs typeface="Courier"/>
              </a:rPr>
              <a:t>=c99 </a:t>
            </a:r>
            <a:r>
              <a:rPr lang="en-US" dirty="0" smtClean="0">
                <a:latin typeface="Courier"/>
                <a:cs typeface="Courier"/>
              </a:rPr>
              <a:t>-o prog1</a:t>
            </a:r>
          </a:p>
          <a:p>
            <a:r>
              <a:rPr lang="en-US" dirty="0" smtClean="0"/>
              <a:t>	.c file - source code</a:t>
            </a:r>
          </a:p>
          <a:p>
            <a:r>
              <a:rPr lang="en-US" dirty="0" smtClean="0">
                <a:latin typeface="Courier"/>
                <a:cs typeface="Courier"/>
              </a:rPr>
              <a:t>-</a:t>
            </a:r>
            <a:r>
              <a:rPr lang="en-US" dirty="0" err="1" smtClean="0">
                <a:latin typeface="Courier"/>
                <a:cs typeface="Courier"/>
              </a:rPr>
              <a:t>std</a:t>
            </a:r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smtClean="0">
                <a:latin typeface="Courier"/>
                <a:cs typeface="Courier"/>
              </a:rPr>
              <a:t>c99</a:t>
            </a:r>
            <a:r>
              <a:rPr lang="en-US" dirty="0" smtClean="0"/>
              <a:t> – Use </a:t>
            </a:r>
            <a:r>
              <a:rPr lang="en-US" smtClean="0"/>
              <a:t>C99 standard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latin typeface="Courier"/>
                <a:cs typeface="Courier"/>
              </a:rPr>
              <a:t>-o</a:t>
            </a:r>
            <a:r>
              <a:rPr lang="en-US" dirty="0" smtClean="0"/>
              <a:t> - output to a specific file</a:t>
            </a:r>
          </a:p>
          <a:p>
            <a:r>
              <a:rPr lang="en-US" dirty="0" smtClean="0"/>
              <a:t>	</a:t>
            </a:r>
            <a:r>
              <a:rPr lang="en-US" dirty="0" smtClean="0">
                <a:latin typeface="Courier"/>
                <a:cs typeface="Courier"/>
              </a:rPr>
              <a:t>prog1</a:t>
            </a:r>
            <a:r>
              <a:rPr lang="en-US" dirty="0" smtClean="0"/>
              <a:t> - executable file</a:t>
            </a:r>
          </a:p>
          <a:p>
            <a:r>
              <a:rPr lang="en-US" dirty="0" smtClean="0"/>
              <a:t>	Without an executable specified with –o, </a:t>
            </a:r>
            <a:r>
              <a:rPr lang="en-US" dirty="0" err="1" smtClean="0"/>
              <a:t>a.out</a:t>
            </a:r>
            <a:r>
              <a:rPr lang="en-US" dirty="0" smtClean="0"/>
              <a:t> is the executable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568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Comments and </a:t>
            </a:r>
            <a:r>
              <a:rPr lang="en-US" dirty="0"/>
              <a:t>a</a:t>
            </a:r>
            <a:r>
              <a:rPr lang="en-US" dirty="0" smtClean="0"/>
              <a:t> Simple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/* a multiline comment */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//a one line comment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("Hello, world!\n"):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1057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Variable 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 declarations similar to Java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 err="1" smtClean="0">
                <a:latin typeface="Courier"/>
                <a:cs typeface="Courier"/>
              </a:rPr>
              <a:t>nt</a:t>
            </a:r>
            <a:r>
              <a:rPr lang="en-US" dirty="0" smtClean="0">
                <a:latin typeface="Courier"/>
                <a:cs typeface="Courier"/>
              </a:rPr>
              <a:t> centimeters, meters, kilometers;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d</a:t>
            </a:r>
            <a:r>
              <a:rPr lang="en-US" dirty="0" smtClean="0">
                <a:latin typeface="Courier"/>
                <a:cs typeface="Courier"/>
              </a:rPr>
              <a:t>ouble watts;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har </a:t>
            </a:r>
            <a:r>
              <a:rPr lang="en-US" dirty="0" err="1" smtClean="0">
                <a:latin typeface="Courier"/>
                <a:cs typeface="Courier"/>
              </a:rPr>
              <a:t>y_or_n</a:t>
            </a:r>
            <a:r>
              <a:rPr lang="en-US" dirty="0" smtClean="0">
                <a:latin typeface="Courier"/>
                <a:cs typeface="Courier"/>
              </a:rPr>
              <a:t> = ‘y’;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8823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748</Words>
  <Application>Microsoft Macintosh PowerPoint</Application>
  <PresentationFormat>On-screen Show (4:3)</PresentationFormat>
  <Paragraphs>173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 Programming Day 1  based upon Practical C Programming by Steve Oualline</vt:lpstr>
      <vt:lpstr>About C </vt:lpstr>
      <vt:lpstr>Programming process</vt:lpstr>
      <vt:lpstr>Preprocessor Directives</vt:lpstr>
      <vt:lpstr>Preprocessor Directives</vt:lpstr>
      <vt:lpstr>Compilation</vt:lpstr>
      <vt:lpstr>Compilation</vt:lpstr>
      <vt:lpstr>Comments and a Simple C Program</vt:lpstr>
      <vt:lpstr>Primitive Variable Declarations</vt:lpstr>
      <vt:lpstr>Blocks</vt:lpstr>
      <vt:lpstr>Assignment</vt:lpstr>
      <vt:lpstr>printf</vt:lpstr>
      <vt:lpstr>Example Program</vt:lpstr>
      <vt:lpstr>Another Example</vt:lpstr>
      <vt:lpstr>Common Conversion Specifications</vt:lpstr>
      <vt:lpstr>Escape Codes</vt:lpstr>
      <vt:lpstr>Reserved words</vt:lpstr>
      <vt:lpstr>Arithmetic Expressions in C</vt:lpstr>
      <vt:lpstr>Order of Operations</vt:lpstr>
      <vt:lpstr>Example Program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Programming Day 1  based upon Practical C Programming by Steve Oualline</dc:title>
  <dc:creator>David</dc:creator>
  <cp:lastModifiedBy>David</cp:lastModifiedBy>
  <cp:revision>11</cp:revision>
  <dcterms:created xsi:type="dcterms:W3CDTF">2014-05-30T21:47:03Z</dcterms:created>
  <dcterms:modified xsi:type="dcterms:W3CDTF">2015-02-25T04:22:56Z</dcterms:modified>
</cp:coreProperties>
</file>